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2.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264" r:id="rId3"/>
    <p:sldId id="263" r:id="rId4"/>
    <p:sldId id="265" r:id="rId5"/>
    <p:sldId id="267" r:id="rId6"/>
    <p:sldId id="268" r:id="rId7"/>
    <p:sldId id="270" r:id="rId8"/>
    <p:sldId id="271" r:id="rId9"/>
    <p:sldId id="269" r:id="rId10"/>
    <p:sldId id="272" r:id="rId11"/>
    <p:sldId id="273" r:id="rId12"/>
    <p:sldId id="274" r:id="rId13"/>
    <p:sldId id="275" r:id="rId14"/>
    <p:sldId id="277" r:id="rId15"/>
    <p:sldId id="278" r:id="rId16"/>
    <p:sldId id="279" r:id="rId17"/>
    <p:sldId id="280" r:id="rId18"/>
    <p:sldId id="281" r:id="rId19"/>
    <p:sldId id="282" r:id="rId20"/>
    <p:sldId id="283" r:id="rId21"/>
    <p:sldId id="290" r:id="rId22"/>
    <p:sldId id="291" r:id="rId23"/>
    <p:sldId id="292" r:id="rId24"/>
    <p:sldId id="289" r:id="rId25"/>
    <p:sldId id="284" r:id="rId26"/>
    <p:sldId id="293" r:id="rId27"/>
    <p:sldId id="294" r:id="rId28"/>
    <p:sldId id="285" r:id="rId29"/>
    <p:sldId id="286" r:id="rId30"/>
    <p:sldId id="287" r:id="rId31"/>
    <p:sldId id="296" r:id="rId32"/>
    <p:sldId id="297" r:id="rId33"/>
    <p:sldId id="299" r:id="rId34"/>
    <p:sldId id="300" r:id="rId35"/>
    <p:sldId id="295" r:id="rId36"/>
    <p:sldId id="301" r:id="rId37"/>
    <p:sldId id="302" r:id="rId38"/>
    <p:sldId id="303" r:id="rId39"/>
    <p:sldId id="305" r:id="rId40"/>
    <p:sldId id="304" r:id="rId41"/>
    <p:sldId id="307" r:id="rId42"/>
    <p:sldId id="308" r:id="rId43"/>
    <p:sldId id="309" r:id="rId44"/>
    <p:sldId id="310" r:id="rId45"/>
    <p:sldId id="311" r:id="rId46"/>
    <p:sldId id="312" r:id="rId47"/>
    <p:sldId id="313" r:id="rId48"/>
    <p:sldId id="314" r:id="rId49"/>
    <p:sldId id="315" r:id="rId5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98CC"/>
    <a:srgbClr val="3585B8"/>
    <a:srgbClr val="2E71A5"/>
    <a:srgbClr val="1C4877"/>
    <a:srgbClr val="0F2C58"/>
    <a:srgbClr val="F0F0F0"/>
    <a:srgbClr val="CCD9E4"/>
    <a:srgbClr val="7FA0BB"/>
    <a:srgbClr val="AEAFB4"/>
    <a:srgbClr val="255D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11" autoAdjust="0"/>
    <p:restoredTop sz="85945" autoAdjust="0"/>
  </p:normalViewPr>
  <p:slideViewPr>
    <p:cSldViewPr snapToGrid="0">
      <p:cViewPr varScale="1">
        <p:scale>
          <a:sx n="94" d="100"/>
          <a:sy n="94" d="100"/>
        </p:scale>
        <p:origin x="177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57F97E-F071-406F-BAEB-B5E15C69B99B}" type="datetimeFigureOut">
              <a:rPr lang="zh-CN" altLang="en-US" smtClean="0"/>
              <a:t>2025/7/13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C4F62C-DC8F-4564-890C-20C1440C7A2E}" type="slidenum">
              <a:rPr lang="zh-CN" altLang="en-US" smtClean="0"/>
              <a:t>‹#›</a:t>
            </a:fld>
            <a:endParaRPr lang="zh-CN" altLang="en-US"/>
          </a:p>
        </p:txBody>
      </p:sp>
    </p:spTree>
    <p:extLst>
      <p:ext uri="{BB962C8B-B14F-4D97-AF65-F5344CB8AC3E}">
        <p14:creationId xmlns:p14="http://schemas.microsoft.com/office/powerpoint/2010/main" val="3390575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a:t>
            </a:fld>
            <a:endParaRPr lang="zh-CN" altLang="en-US"/>
          </a:p>
        </p:txBody>
      </p:sp>
    </p:spTree>
    <p:extLst>
      <p:ext uri="{BB962C8B-B14F-4D97-AF65-F5344CB8AC3E}">
        <p14:creationId xmlns:p14="http://schemas.microsoft.com/office/powerpoint/2010/main" val="2434186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10</a:t>
            </a:fld>
            <a:endParaRPr lang="zh-CN" altLang="en-US"/>
          </a:p>
        </p:txBody>
      </p:sp>
    </p:spTree>
    <p:extLst>
      <p:ext uri="{BB962C8B-B14F-4D97-AF65-F5344CB8AC3E}">
        <p14:creationId xmlns:p14="http://schemas.microsoft.com/office/powerpoint/2010/main" val="1139929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11</a:t>
            </a:fld>
            <a:endParaRPr lang="zh-CN" altLang="en-US"/>
          </a:p>
        </p:txBody>
      </p:sp>
    </p:spTree>
    <p:extLst>
      <p:ext uri="{BB962C8B-B14F-4D97-AF65-F5344CB8AC3E}">
        <p14:creationId xmlns:p14="http://schemas.microsoft.com/office/powerpoint/2010/main" val="2108112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12</a:t>
            </a:fld>
            <a:endParaRPr lang="zh-CN" altLang="en-US"/>
          </a:p>
        </p:txBody>
      </p:sp>
    </p:spTree>
    <p:extLst>
      <p:ext uri="{BB962C8B-B14F-4D97-AF65-F5344CB8AC3E}">
        <p14:creationId xmlns:p14="http://schemas.microsoft.com/office/powerpoint/2010/main" val="382683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13</a:t>
            </a:fld>
            <a:endParaRPr lang="zh-CN" altLang="en-US"/>
          </a:p>
        </p:txBody>
      </p:sp>
    </p:spTree>
    <p:extLst>
      <p:ext uri="{BB962C8B-B14F-4D97-AF65-F5344CB8AC3E}">
        <p14:creationId xmlns:p14="http://schemas.microsoft.com/office/powerpoint/2010/main" val="2925943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14</a:t>
            </a:fld>
            <a:endParaRPr lang="zh-CN" altLang="en-US"/>
          </a:p>
        </p:txBody>
      </p:sp>
    </p:spTree>
    <p:extLst>
      <p:ext uri="{BB962C8B-B14F-4D97-AF65-F5344CB8AC3E}">
        <p14:creationId xmlns:p14="http://schemas.microsoft.com/office/powerpoint/2010/main" val="142147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15</a:t>
            </a:fld>
            <a:endParaRPr lang="zh-CN" altLang="en-US"/>
          </a:p>
        </p:txBody>
      </p:sp>
    </p:spTree>
    <p:extLst>
      <p:ext uri="{BB962C8B-B14F-4D97-AF65-F5344CB8AC3E}">
        <p14:creationId xmlns:p14="http://schemas.microsoft.com/office/powerpoint/2010/main" val="762963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16</a:t>
            </a:fld>
            <a:endParaRPr lang="zh-CN" altLang="en-US"/>
          </a:p>
        </p:txBody>
      </p:sp>
    </p:spTree>
    <p:extLst>
      <p:ext uri="{BB962C8B-B14F-4D97-AF65-F5344CB8AC3E}">
        <p14:creationId xmlns:p14="http://schemas.microsoft.com/office/powerpoint/2010/main" val="3129853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17</a:t>
            </a:fld>
            <a:endParaRPr lang="zh-CN" altLang="en-US"/>
          </a:p>
        </p:txBody>
      </p:sp>
    </p:spTree>
    <p:extLst>
      <p:ext uri="{BB962C8B-B14F-4D97-AF65-F5344CB8AC3E}">
        <p14:creationId xmlns:p14="http://schemas.microsoft.com/office/powerpoint/2010/main" val="684762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18</a:t>
            </a:fld>
            <a:endParaRPr lang="zh-CN" altLang="en-US"/>
          </a:p>
        </p:txBody>
      </p:sp>
    </p:spTree>
    <p:extLst>
      <p:ext uri="{BB962C8B-B14F-4D97-AF65-F5344CB8AC3E}">
        <p14:creationId xmlns:p14="http://schemas.microsoft.com/office/powerpoint/2010/main" val="572575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19</a:t>
            </a:fld>
            <a:endParaRPr lang="zh-CN" altLang="en-US"/>
          </a:p>
        </p:txBody>
      </p:sp>
    </p:spTree>
    <p:extLst>
      <p:ext uri="{BB962C8B-B14F-4D97-AF65-F5344CB8AC3E}">
        <p14:creationId xmlns:p14="http://schemas.microsoft.com/office/powerpoint/2010/main" val="277039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a:t>
            </a:fld>
            <a:endParaRPr lang="zh-CN" altLang="en-US"/>
          </a:p>
        </p:txBody>
      </p:sp>
    </p:spTree>
    <p:extLst>
      <p:ext uri="{BB962C8B-B14F-4D97-AF65-F5344CB8AC3E}">
        <p14:creationId xmlns:p14="http://schemas.microsoft.com/office/powerpoint/2010/main" val="25604924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20</a:t>
            </a:fld>
            <a:endParaRPr lang="zh-CN" altLang="en-US"/>
          </a:p>
        </p:txBody>
      </p:sp>
    </p:spTree>
    <p:extLst>
      <p:ext uri="{BB962C8B-B14F-4D97-AF65-F5344CB8AC3E}">
        <p14:creationId xmlns:p14="http://schemas.microsoft.com/office/powerpoint/2010/main" val="696109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21</a:t>
            </a:fld>
            <a:endParaRPr lang="zh-CN" altLang="en-US"/>
          </a:p>
        </p:txBody>
      </p:sp>
    </p:spTree>
    <p:extLst>
      <p:ext uri="{BB962C8B-B14F-4D97-AF65-F5344CB8AC3E}">
        <p14:creationId xmlns:p14="http://schemas.microsoft.com/office/powerpoint/2010/main" val="2643315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22</a:t>
            </a:fld>
            <a:endParaRPr lang="zh-CN" altLang="en-US"/>
          </a:p>
        </p:txBody>
      </p:sp>
    </p:spTree>
    <p:extLst>
      <p:ext uri="{BB962C8B-B14F-4D97-AF65-F5344CB8AC3E}">
        <p14:creationId xmlns:p14="http://schemas.microsoft.com/office/powerpoint/2010/main" val="3233592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23</a:t>
            </a:fld>
            <a:endParaRPr lang="zh-CN" altLang="en-US"/>
          </a:p>
        </p:txBody>
      </p:sp>
    </p:spTree>
    <p:extLst>
      <p:ext uri="{BB962C8B-B14F-4D97-AF65-F5344CB8AC3E}">
        <p14:creationId xmlns:p14="http://schemas.microsoft.com/office/powerpoint/2010/main" val="18186230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24</a:t>
            </a:fld>
            <a:endParaRPr lang="zh-CN" altLang="en-US"/>
          </a:p>
        </p:txBody>
      </p:sp>
    </p:spTree>
    <p:extLst>
      <p:ext uri="{BB962C8B-B14F-4D97-AF65-F5344CB8AC3E}">
        <p14:creationId xmlns:p14="http://schemas.microsoft.com/office/powerpoint/2010/main" val="623119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zh-CN" altLang="en-US" dirty="0">
              <a:sym typeface="微软雅黑" panose="020B0503020204020204" pitchFamily="34" charset="-122"/>
            </a:endParaRPr>
          </a:p>
        </p:txBody>
      </p:sp>
      <p:sp>
        <p:nvSpPr>
          <p:cNvPr id="4" name="灯片编号占位符 3"/>
          <p:cNvSpPr>
            <a:spLocks noGrp="1"/>
          </p:cNvSpPr>
          <p:nvPr>
            <p:ph type="sldNum" sz="quarter" idx="5"/>
          </p:nvPr>
        </p:nvSpPr>
        <p:spPr/>
        <p:txBody>
          <a:bodyPr/>
          <a:lstStyle/>
          <a:p>
            <a:fld id="{94C4F62C-DC8F-4564-890C-20C1440C7A2E}" type="slidenum">
              <a:rPr lang="zh-CN" altLang="en-US" smtClean="0"/>
              <a:t>25</a:t>
            </a:fld>
            <a:endParaRPr lang="zh-CN" altLang="en-US"/>
          </a:p>
        </p:txBody>
      </p:sp>
    </p:spTree>
    <p:extLst>
      <p:ext uri="{BB962C8B-B14F-4D97-AF65-F5344CB8AC3E}">
        <p14:creationId xmlns:p14="http://schemas.microsoft.com/office/powerpoint/2010/main" val="942561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zh-CN" altLang="en-US" dirty="0">
              <a:sym typeface="微软雅黑" panose="020B0503020204020204" pitchFamily="34" charset="-122"/>
            </a:endParaRPr>
          </a:p>
        </p:txBody>
      </p:sp>
      <p:sp>
        <p:nvSpPr>
          <p:cNvPr id="4" name="灯片编号占位符 3"/>
          <p:cNvSpPr>
            <a:spLocks noGrp="1"/>
          </p:cNvSpPr>
          <p:nvPr>
            <p:ph type="sldNum" sz="quarter" idx="5"/>
          </p:nvPr>
        </p:nvSpPr>
        <p:spPr/>
        <p:txBody>
          <a:bodyPr/>
          <a:lstStyle/>
          <a:p>
            <a:fld id="{94C4F62C-DC8F-4564-890C-20C1440C7A2E}" type="slidenum">
              <a:rPr lang="zh-CN" altLang="en-US" smtClean="0"/>
              <a:t>26</a:t>
            </a:fld>
            <a:endParaRPr lang="zh-CN" altLang="en-US"/>
          </a:p>
        </p:txBody>
      </p:sp>
    </p:spTree>
    <p:extLst>
      <p:ext uri="{BB962C8B-B14F-4D97-AF65-F5344CB8AC3E}">
        <p14:creationId xmlns:p14="http://schemas.microsoft.com/office/powerpoint/2010/main" val="6557198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27</a:t>
            </a:fld>
            <a:endParaRPr lang="zh-CN" altLang="en-US"/>
          </a:p>
        </p:txBody>
      </p:sp>
    </p:spTree>
    <p:extLst>
      <p:ext uri="{BB962C8B-B14F-4D97-AF65-F5344CB8AC3E}">
        <p14:creationId xmlns:p14="http://schemas.microsoft.com/office/powerpoint/2010/main" val="3386204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28</a:t>
            </a:fld>
            <a:endParaRPr lang="zh-CN" altLang="en-US"/>
          </a:p>
        </p:txBody>
      </p:sp>
    </p:spTree>
    <p:extLst>
      <p:ext uri="{BB962C8B-B14F-4D97-AF65-F5344CB8AC3E}">
        <p14:creationId xmlns:p14="http://schemas.microsoft.com/office/powerpoint/2010/main" val="3971759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29</a:t>
            </a:fld>
            <a:endParaRPr lang="zh-CN" altLang="en-US"/>
          </a:p>
        </p:txBody>
      </p:sp>
    </p:spTree>
    <p:extLst>
      <p:ext uri="{BB962C8B-B14F-4D97-AF65-F5344CB8AC3E}">
        <p14:creationId xmlns:p14="http://schemas.microsoft.com/office/powerpoint/2010/main" val="3613228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a:t>
            </a:fld>
            <a:endParaRPr lang="zh-CN" altLang="en-US"/>
          </a:p>
        </p:txBody>
      </p:sp>
    </p:spTree>
    <p:extLst>
      <p:ext uri="{BB962C8B-B14F-4D97-AF65-F5344CB8AC3E}">
        <p14:creationId xmlns:p14="http://schemas.microsoft.com/office/powerpoint/2010/main" val="2832496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30</a:t>
            </a:fld>
            <a:endParaRPr lang="zh-CN" altLang="en-US"/>
          </a:p>
        </p:txBody>
      </p:sp>
    </p:spTree>
    <p:extLst>
      <p:ext uri="{BB962C8B-B14F-4D97-AF65-F5344CB8AC3E}">
        <p14:creationId xmlns:p14="http://schemas.microsoft.com/office/powerpoint/2010/main" val="4128393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31</a:t>
            </a:fld>
            <a:endParaRPr lang="zh-CN" altLang="en-US"/>
          </a:p>
        </p:txBody>
      </p:sp>
    </p:spTree>
    <p:extLst>
      <p:ext uri="{BB962C8B-B14F-4D97-AF65-F5344CB8AC3E}">
        <p14:creationId xmlns:p14="http://schemas.microsoft.com/office/powerpoint/2010/main" val="1231129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32</a:t>
            </a:fld>
            <a:endParaRPr lang="zh-CN" altLang="en-US"/>
          </a:p>
        </p:txBody>
      </p:sp>
    </p:spTree>
    <p:extLst>
      <p:ext uri="{BB962C8B-B14F-4D97-AF65-F5344CB8AC3E}">
        <p14:creationId xmlns:p14="http://schemas.microsoft.com/office/powerpoint/2010/main" val="3397276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33</a:t>
            </a:fld>
            <a:endParaRPr lang="zh-CN" altLang="en-US"/>
          </a:p>
        </p:txBody>
      </p:sp>
    </p:spTree>
    <p:extLst>
      <p:ext uri="{BB962C8B-B14F-4D97-AF65-F5344CB8AC3E}">
        <p14:creationId xmlns:p14="http://schemas.microsoft.com/office/powerpoint/2010/main" val="3347062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34</a:t>
            </a:fld>
            <a:endParaRPr lang="zh-CN" altLang="en-US"/>
          </a:p>
        </p:txBody>
      </p:sp>
    </p:spTree>
    <p:extLst>
      <p:ext uri="{BB962C8B-B14F-4D97-AF65-F5344CB8AC3E}">
        <p14:creationId xmlns:p14="http://schemas.microsoft.com/office/powerpoint/2010/main" val="3142822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35</a:t>
            </a:fld>
            <a:endParaRPr lang="zh-CN" altLang="en-US"/>
          </a:p>
        </p:txBody>
      </p:sp>
    </p:spTree>
    <p:extLst>
      <p:ext uri="{BB962C8B-B14F-4D97-AF65-F5344CB8AC3E}">
        <p14:creationId xmlns:p14="http://schemas.microsoft.com/office/powerpoint/2010/main" val="2411680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36</a:t>
            </a:fld>
            <a:endParaRPr lang="zh-CN" altLang="en-US"/>
          </a:p>
        </p:txBody>
      </p:sp>
    </p:spTree>
    <p:extLst>
      <p:ext uri="{BB962C8B-B14F-4D97-AF65-F5344CB8AC3E}">
        <p14:creationId xmlns:p14="http://schemas.microsoft.com/office/powerpoint/2010/main" val="26905958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37</a:t>
            </a:fld>
            <a:endParaRPr lang="zh-CN" altLang="en-US"/>
          </a:p>
        </p:txBody>
      </p:sp>
    </p:spTree>
    <p:extLst>
      <p:ext uri="{BB962C8B-B14F-4D97-AF65-F5344CB8AC3E}">
        <p14:creationId xmlns:p14="http://schemas.microsoft.com/office/powerpoint/2010/main" val="33130476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38</a:t>
            </a:fld>
            <a:endParaRPr lang="zh-CN" altLang="en-US"/>
          </a:p>
        </p:txBody>
      </p:sp>
    </p:spTree>
    <p:extLst>
      <p:ext uri="{BB962C8B-B14F-4D97-AF65-F5344CB8AC3E}">
        <p14:creationId xmlns:p14="http://schemas.microsoft.com/office/powerpoint/2010/main" val="835614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39</a:t>
            </a:fld>
            <a:endParaRPr lang="zh-CN" altLang="en-US"/>
          </a:p>
        </p:txBody>
      </p:sp>
    </p:spTree>
    <p:extLst>
      <p:ext uri="{BB962C8B-B14F-4D97-AF65-F5344CB8AC3E}">
        <p14:creationId xmlns:p14="http://schemas.microsoft.com/office/powerpoint/2010/main" val="300838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a:t>
            </a:fld>
            <a:endParaRPr lang="zh-CN" altLang="en-US"/>
          </a:p>
        </p:txBody>
      </p:sp>
    </p:spTree>
    <p:extLst>
      <p:ext uri="{BB962C8B-B14F-4D97-AF65-F5344CB8AC3E}">
        <p14:creationId xmlns:p14="http://schemas.microsoft.com/office/powerpoint/2010/main" val="28991024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40</a:t>
            </a:fld>
            <a:endParaRPr lang="zh-CN" altLang="en-US"/>
          </a:p>
        </p:txBody>
      </p:sp>
    </p:spTree>
    <p:extLst>
      <p:ext uri="{BB962C8B-B14F-4D97-AF65-F5344CB8AC3E}">
        <p14:creationId xmlns:p14="http://schemas.microsoft.com/office/powerpoint/2010/main" val="1674375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41</a:t>
            </a:fld>
            <a:endParaRPr lang="zh-CN" altLang="en-US"/>
          </a:p>
        </p:txBody>
      </p:sp>
    </p:spTree>
    <p:extLst>
      <p:ext uri="{BB962C8B-B14F-4D97-AF65-F5344CB8AC3E}">
        <p14:creationId xmlns:p14="http://schemas.microsoft.com/office/powerpoint/2010/main" val="27761538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42</a:t>
            </a:fld>
            <a:endParaRPr lang="zh-CN" altLang="en-US"/>
          </a:p>
        </p:txBody>
      </p:sp>
    </p:spTree>
    <p:extLst>
      <p:ext uri="{BB962C8B-B14F-4D97-AF65-F5344CB8AC3E}">
        <p14:creationId xmlns:p14="http://schemas.microsoft.com/office/powerpoint/2010/main" val="3450821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43</a:t>
            </a:fld>
            <a:endParaRPr lang="zh-CN" altLang="en-US"/>
          </a:p>
        </p:txBody>
      </p:sp>
    </p:spTree>
    <p:extLst>
      <p:ext uri="{BB962C8B-B14F-4D97-AF65-F5344CB8AC3E}">
        <p14:creationId xmlns:p14="http://schemas.microsoft.com/office/powerpoint/2010/main" val="10152198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44</a:t>
            </a:fld>
            <a:endParaRPr lang="zh-CN" altLang="en-US"/>
          </a:p>
        </p:txBody>
      </p:sp>
    </p:spTree>
    <p:extLst>
      <p:ext uri="{BB962C8B-B14F-4D97-AF65-F5344CB8AC3E}">
        <p14:creationId xmlns:p14="http://schemas.microsoft.com/office/powerpoint/2010/main" val="29222108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45</a:t>
            </a:fld>
            <a:endParaRPr lang="zh-CN" altLang="en-US"/>
          </a:p>
        </p:txBody>
      </p:sp>
    </p:spTree>
    <p:extLst>
      <p:ext uri="{BB962C8B-B14F-4D97-AF65-F5344CB8AC3E}">
        <p14:creationId xmlns:p14="http://schemas.microsoft.com/office/powerpoint/2010/main" val="33426887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46</a:t>
            </a:fld>
            <a:endParaRPr lang="zh-CN" altLang="en-US"/>
          </a:p>
        </p:txBody>
      </p:sp>
    </p:spTree>
    <p:extLst>
      <p:ext uri="{BB962C8B-B14F-4D97-AF65-F5344CB8AC3E}">
        <p14:creationId xmlns:p14="http://schemas.microsoft.com/office/powerpoint/2010/main" val="16707358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sz="1800" dirty="0">
              <a:solidFill>
                <a:srgbClr val="333333"/>
              </a:solidFill>
              <a:effectLst/>
              <a:latin typeface="Helvetica" panose="020B0604020202020204" pitchFamily="34" charset="0"/>
              <a:ea typeface="宋体" panose="02010600030101010101" pitchFamily="2" charset="-122"/>
              <a:cs typeface="Helvetica" panose="020B0604020202020204" pitchFamily="34" charset="0"/>
            </a:endParaRPr>
          </a:p>
        </p:txBody>
      </p:sp>
      <p:sp>
        <p:nvSpPr>
          <p:cNvPr id="4" name="灯片编号占位符 3"/>
          <p:cNvSpPr>
            <a:spLocks noGrp="1"/>
          </p:cNvSpPr>
          <p:nvPr>
            <p:ph type="sldNum" sz="quarter" idx="5"/>
          </p:nvPr>
        </p:nvSpPr>
        <p:spPr/>
        <p:txBody>
          <a:bodyPr/>
          <a:lstStyle/>
          <a:p>
            <a:fld id="{94C4F62C-DC8F-4564-890C-20C1440C7A2E}" type="slidenum">
              <a:rPr lang="zh-CN" altLang="en-US" smtClean="0"/>
              <a:t>47</a:t>
            </a:fld>
            <a:endParaRPr lang="zh-CN" altLang="en-US"/>
          </a:p>
        </p:txBody>
      </p:sp>
    </p:spTree>
    <p:extLst>
      <p:ext uri="{BB962C8B-B14F-4D97-AF65-F5344CB8AC3E}">
        <p14:creationId xmlns:p14="http://schemas.microsoft.com/office/powerpoint/2010/main" val="26501503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altLang="zh-CN" sz="1800" dirty="0">
              <a:solidFill>
                <a:srgbClr val="333333"/>
              </a:solidFill>
              <a:effectLst/>
              <a:latin typeface="Helvetica" panose="020B0604020202020204" pitchFamily="34" charset="0"/>
              <a:ea typeface="宋体" panose="02010600030101010101" pitchFamily="2" charset="-122"/>
              <a:cs typeface="Helvetica" panose="020B0604020202020204" pitchFamily="34" charset="0"/>
            </a:endParaRPr>
          </a:p>
        </p:txBody>
      </p:sp>
      <p:sp>
        <p:nvSpPr>
          <p:cNvPr id="4" name="灯片编号占位符 3"/>
          <p:cNvSpPr>
            <a:spLocks noGrp="1"/>
          </p:cNvSpPr>
          <p:nvPr>
            <p:ph type="sldNum" sz="quarter" idx="5"/>
          </p:nvPr>
        </p:nvSpPr>
        <p:spPr/>
        <p:txBody>
          <a:bodyPr/>
          <a:lstStyle/>
          <a:p>
            <a:fld id="{94C4F62C-DC8F-4564-890C-20C1440C7A2E}" type="slidenum">
              <a:rPr lang="zh-CN" altLang="en-US" smtClean="0"/>
              <a:t>48</a:t>
            </a:fld>
            <a:endParaRPr lang="zh-CN" altLang="en-US"/>
          </a:p>
        </p:txBody>
      </p:sp>
    </p:spTree>
    <p:extLst>
      <p:ext uri="{BB962C8B-B14F-4D97-AF65-F5344CB8AC3E}">
        <p14:creationId xmlns:p14="http://schemas.microsoft.com/office/powerpoint/2010/main" val="5880723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4949D4-1D5B-4B26-B569-EA6CB95E66D9}" type="slidenum">
              <a:rPr lang="zh-CN" altLang="en-US" smtClean="0"/>
              <a:t>49</a:t>
            </a:fld>
            <a:endParaRPr lang="zh-CN" altLang="en-US"/>
          </a:p>
        </p:txBody>
      </p:sp>
    </p:spTree>
    <p:extLst>
      <p:ext uri="{BB962C8B-B14F-4D97-AF65-F5344CB8AC3E}">
        <p14:creationId xmlns:p14="http://schemas.microsoft.com/office/powerpoint/2010/main" val="2413266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5</a:t>
            </a:fld>
            <a:endParaRPr lang="zh-CN" altLang="en-US"/>
          </a:p>
        </p:txBody>
      </p:sp>
    </p:spTree>
    <p:extLst>
      <p:ext uri="{BB962C8B-B14F-4D97-AF65-F5344CB8AC3E}">
        <p14:creationId xmlns:p14="http://schemas.microsoft.com/office/powerpoint/2010/main" val="29468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6</a:t>
            </a:fld>
            <a:endParaRPr lang="zh-CN" altLang="en-US"/>
          </a:p>
        </p:txBody>
      </p:sp>
    </p:spTree>
    <p:extLst>
      <p:ext uri="{BB962C8B-B14F-4D97-AF65-F5344CB8AC3E}">
        <p14:creationId xmlns:p14="http://schemas.microsoft.com/office/powerpoint/2010/main" val="2447063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7</a:t>
            </a:fld>
            <a:endParaRPr lang="zh-CN" altLang="en-US"/>
          </a:p>
        </p:txBody>
      </p:sp>
    </p:spTree>
    <p:extLst>
      <p:ext uri="{BB962C8B-B14F-4D97-AF65-F5344CB8AC3E}">
        <p14:creationId xmlns:p14="http://schemas.microsoft.com/office/powerpoint/2010/main" val="1675349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8</a:t>
            </a:fld>
            <a:endParaRPr lang="zh-CN" altLang="en-US"/>
          </a:p>
        </p:txBody>
      </p:sp>
    </p:spTree>
    <p:extLst>
      <p:ext uri="{BB962C8B-B14F-4D97-AF65-F5344CB8AC3E}">
        <p14:creationId xmlns:p14="http://schemas.microsoft.com/office/powerpoint/2010/main" val="2674656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94C4F62C-DC8F-4564-890C-20C1440C7A2E}" type="slidenum">
              <a:rPr lang="zh-CN" altLang="en-US" smtClean="0"/>
              <a:t>9</a:t>
            </a:fld>
            <a:endParaRPr lang="zh-CN" altLang="en-US"/>
          </a:p>
        </p:txBody>
      </p:sp>
    </p:spTree>
    <p:extLst>
      <p:ext uri="{BB962C8B-B14F-4D97-AF65-F5344CB8AC3E}">
        <p14:creationId xmlns:p14="http://schemas.microsoft.com/office/powerpoint/2010/main" val="2650612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86C4755-9AB4-802F-78E9-5F6FD01550F2}"/>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5" name="页脚占位符 4">
            <a:extLst>
              <a:ext uri="{FF2B5EF4-FFF2-40B4-BE49-F238E27FC236}">
                <a16:creationId xmlns:a16="http://schemas.microsoft.com/office/drawing/2014/main" id="{2B0CF794-A7DA-CEAE-45AD-B8B50653820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839A610-53C7-CC1B-F7F3-CD1A5B5C2EC9}"/>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805225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F5EA96-245A-C505-D396-7A75F9B51B9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E3E94AD-34FC-4FEE-7908-9BA5887E612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280485-4084-F44D-1050-A30603B2C34B}"/>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5" name="页脚占位符 4">
            <a:extLst>
              <a:ext uri="{FF2B5EF4-FFF2-40B4-BE49-F238E27FC236}">
                <a16:creationId xmlns:a16="http://schemas.microsoft.com/office/drawing/2014/main" id="{92D92A0E-5879-9D0F-6179-4F1ACE51366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37528F4-0FBE-AE39-50FA-EDFB15FD9752}"/>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3218966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4EAAF14-B55E-1B71-C402-D617FD124C6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2F8BB4F-AC5A-BEBE-1C8A-0737895D0F8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2604710-9B3A-D80A-78BC-F1F55DB86A37}"/>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5" name="页脚占位符 4">
            <a:extLst>
              <a:ext uri="{FF2B5EF4-FFF2-40B4-BE49-F238E27FC236}">
                <a16:creationId xmlns:a16="http://schemas.microsoft.com/office/drawing/2014/main" id="{A28C8534-1605-BD67-43B4-18BC8DF2D5F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160F1E8-45F1-15C2-2A8A-BCEA395E4D8B}"/>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3239635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DF90F2-8F07-49D7-BEAB-DB130ED9461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47740D6-03EA-4AE3-80A7-F41253AEE5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0CB7AA1-B969-4086-8DE1-440CE669F9ED}"/>
              </a:ext>
            </a:extLst>
          </p:cNvPr>
          <p:cNvSpPr>
            <a:spLocks noGrp="1"/>
          </p:cNvSpPr>
          <p:nvPr>
            <p:ph type="dt" sz="half" idx="10"/>
          </p:nvPr>
        </p:nvSpPr>
        <p:spPr/>
        <p:txBody>
          <a:bodyPr/>
          <a:lstStyle/>
          <a:p>
            <a:fld id="{D0239F7E-B604-404D-8516-5CEF916034CB}" type="datetimeFigureOut">
              <a:rPr lang="zh-CN" altLang="en-US" smtClean="0"/>
              <a:t>2025/7/13</a:t>
            </a:fld>
            <a:endParaRPr lang="zh-CN" altLang="en-US"/>
          </a:p>
        </p:txBody>
      </p:sp>
      <p:sp>
        <p:nvSpPr>
          <p:cNvPr id="5" name="页脚占位符 4">
            <a:extLst>
              <a:ext uri="{FF2B5EF4-FFF2-40B4-BE49-F238E27FC236}">
                <a16:creationId xmlns:a16="http://schemas.microsoft.com/office/drawing/2014/main" id="{27580E89-DBD2-4B05-97F6-389E50E9DA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2990227-866A-4D4B-9196-F78307526BD4}"/>
              </a:ext>
            </a:extLst>
          </p:cNvPr>
          <p:cNvSpPr>
            <a:spLocks noGrp="1"/>
          </p:cNvSpPr>
          <p:nvPr>
            <p:ph type="sldNum" sz="quarter" idx="12"/>
          </p:nvPr>
        </p:nvSpPr>
        <p:spPr/>
        <p:txBody>
          <a:bodyPr/>
          <a:lstStyle/>
          <a:p>
            <a:fld id="{B853D84C-9722-467A-A9A9-BDE5A4808975}" type="slidenum">
              <a:rPr lang="zh-CN" altLang="en-US" smtClean="0"/>
              <a:t>‹#›</a:t>
            </a:fld>
            <a:endParaRPr lang="zh-CN" altLang="en-US"/>
          </a:p>
        </p:txBody>
      </p:sp>
      <p:sp>
        <p:nvSpPr>
          <p:cNvPr id="9" name="图片占位符 8">
            <a:extLst>
              <a:ext uri="{FF2B5EF4-FFF2-40B4-BE49-F238E27FC236}">
                <a16:creationId xmlns:a16="http://schemas.microsoft.com/office/drawing/2014/main" id="{EB545468-66DB-DE7C-548E-BBC90FEBB5E0}"/>
              </a:ext>
            </a:extLst>
          </p:cNvPr>
          <p:cNvSpPr>
            <a:spLocks noGrp="1"/>
          </p:cNvSpPr>
          <p:nvPr>
            <p:ph type="pic" sz="quarter" idx="13"/>
          </p:nvPr>
        </p:nvSpPr>
        <p:spPr>
          <a:xfrm>
            <a:off x="7003140" y="-1345421"/>
            <a:ext cx="5211058" cy="9345928"/>
          </a:xfrm>
          <a:custGeom>
            <a:avLst/>
            <a:gdLst>
              <a:gd name="connsiteX0" fmla="*/ 1302765 w 5211058"/>
              <a:gd name="connsiteY0" fmla="*/ 0 h 9345928"/>
              <a:gd name="connsiteX1" fmla="*/ 5211058 w 5211058"/>
              <a:gd name="connsiteY1" fmla="*/ 0 h 9345928"/>
              <a:gd name="connsiteX2" fmla="*/ 3908294 w 5211058"/>
              <a:gd name="connsiteY2" fmla="*/ 9345928 h 9345928"/>
              <a:gd name="connsiteX3" fmla="*/ 0 w 5211058"/>
              <a:gd name="connsiteY3" fmla="*/ 9345928 h 9345928"/>
            </a:gdLst>
            <a:ahLst/>
            <a:cxnLst>
              <a:cxn ang="0">
                <a:pos x="connsiteX0" y="connsiteY0"/>
              </a:cxn>
              <a:cxn ang="0">
                <a:pos x="connsiteX1" y="connsiteY1"/>
              </a:cxn>
              <a:cxn ang="0">
                <a:pos x="connsiteX2" y="connsiteY2"/>
              </a:cxn>
              <a:cxn ang="0">
                <a:pos x="connsiteX3" y="connsiteY3"/>
              </a:cxn>
            </a:cxnLst>
            <a:rect l="l" t="t" r="r" b="b"/>
            <a:pathLst>
              <a:path w="5211058" h="9345928">
                <a:moveTo>
                  <a:pt x="1302765" y="0"/>
                </a:moveTo>
                <a:lnTo>
                  <a:pt x="5211058" y="0"/>
                </a:lnTo>
                <a:lnTo>
                  <a:pt x="3908294" y="9345928"/>
                </a:lnTo>
                <a:lnTo>
                  <a:pt x="0" y="9345928"/>
                </a:lnTo>
                <a:close/>
              </a:path>
            </a:pathLst>
          </a:custGeom>
          <a:solidFill>
            <a:srgbClr val="F84D4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a:defRPr kumimoji="0" lang="zh-CN" altLang="en-US" sz="1800" b="0" i="0" u="none" strike="noStrike" cap="none" spc="0" normalizeH="0" baseline="0">
                <a:ln>
                  <a:noFill/>
                </a:ln>
                <a:solidFill>
                  <a:prstClr val="white"/>
                </a:solidFill>
                <a:effectLst/>
                <a:uLnTx/>
                <a:uFillTx/>
              </a:defRPr>
            </a:lvl1pPr>
          </a:lstStyle>
          <a:p>
            <a:pPr marL="0" marR="0" lvl="0" indent="0" algn="ctr" fontAlgn="auto">
              <a:lnSpc>
                <a:spcPct val="100000"/>
              </a:lnSpc>
              <a:spcBef>
                <a:spcPts val="0"/>
              </a:spcBef>
              <a:spcAft>
                <a:spcPts val="0"/>
              </a:spcAft>
              <a:buClrTx/>
              <a:buSzTx/>
              <a:buFontTx/>
              <a:buNone/>
              <a:tabLst/>
            </a:pPr>
            <a:endParaRPr lang="zh-CN" altLang="en-US"/>
          </a:p>
        </p:txBody>
      </p:sp>
    </p:spTree>
    <p:extLst>
      <p:ext uri="{BB962C8B-B14F-4D97-AF65-F5344CB8AC3E}">
        <p14:creationId xmlns:p14="http://schemas.microsoft.com/office/powerpoint/2010/main" val="2547803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242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FE9AA3-487F-67C3-52A9-24378FAE39C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D36F949-5844-DE03-04BF-022A64081D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822963B-7015-FF9F-6435-8872F94196D4}"/>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5" name="页脚占位符 4">
            <a:extLst>
              <a:ext uri="{FF2B5EF4-FFF2-40B4-BE49-F238E27FC236}">
                <a16:creationId xmlns:a16="http://schemas.microsoft.com/office/drawing/2014/main" id="{EF0E1873-7E80-F988-C345-C149975F240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3808BE2-5074-C0BE-2DA6-22D02FEDCD72}"/>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13372080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8260DE-649E-1E9B-C37B-F1B1A7593D4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C459A4B-4090-31C6-54AB-B87AE995C97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B51225E6-CF91-EA5F-44FD-94263BFB791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612FC92-65CB-5CBD-7946-25D623E74C62}"/>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6" name="页脚占位符 5">
            <a:extLst>
              <a:ext uri="{FF2B5EF4-FFF2-40B4-BE49-F238E27FC236}">
                <a16:creationId xmlns:a16="http://schemas.microsoft.com/office/drawing/2014/main" id="{A9A23144-AFAF-CC32-FA73-994CEAE061C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C6F1FFE-E18D-D69A-3E51-E9382DBF34D1}"/>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2776251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12BE66-73B1-8A40-93C0-F9346B6A6B0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E1E04AD-AFE7-5E28-B825-B96A81AE1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88F757A-9342-6236-601D-0CEC0CC293F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7D1AB5D-9C52-3665-1A2A-104252C1E2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752BB58-54F3-DFC2-89F3-FF3732C9CD9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70BA943-75D3-2B7A-D431-AF79C03D8386}"/>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8" name="页脚占位符 7">
            <a:extLst>
              <a:ext uri="{FF2B5EF4-FFF2-40B4-BE49-F238E27FC236}">
                <a16:creationId xmlns:a16="http://schemas.microsoft.com/office/drawing/2014/main" id="{762DFE00-3838-5A89-7D61-2B37F5D50A9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D654F0A-7787-410B-3012-7EA65316AA8C}"/>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2660857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4E0EC0-9ED3-9A41-72F4-B7E1F8E00FD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67C8377-93BA-091E-367D-326567A20411}"/>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4" name="页脚占位符 3">
            <a:extLst>
              <a:ext uri="{FF2B5EF4-FFF2-40B4-BE49-F238E27FC236}">
                <a16:creationId xmlns:a16="http://schemas.microsoft.com/office/drawing/2014/main" id="{726C97F0-3F5A-1DB8-3036-FD84B77F6B5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9736B4E1-CF70-F529-DAB9-50FFA3E15986}"/>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4095141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F577730-5020-A61D-2B1D-823B7B77A671}"/>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3" name="页脚占位符 2">
            <a:extLst>
              <a:ext uri="{FF2B5EF4-FFF2-40B4-BE49-F238E27FC236}">
                <a16:creationId xmlns:a16="http://schemas.microsoft.com/office/drawing/2014/main" id="{7201CD96-84A6-496E-98CD-C58DA9C30AD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A9B97B3-027B-C211-3BBA-E0584DBB78DB}"/>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4242506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6489BD-7529-8DFE-291F-10829A24CE9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0D698EB-E733-2F05-EC3C-626DFEA3BB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9A1B22B-513D-6043-314D-64638F16E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2B1E76E-9626-A017-7FDA-10E217EDDB4F}"/>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6" name="页脚占位符 5">
            <a:extLst>
              <a:ext uri="{FF2B5EF4-FFF2-40B4-BE49-F238E27FC236}">
                <a16:creationId xmlns:a16="http://schemas.microsoft.com/office/drawing/2014/main" id="{F188277F-F2EC-70A0-49B9-FCCAD6803B1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5E75806-C437-1AA9-AB13-0743159DBCEA}"/>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2304557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88945A-866F-F49D-0DA9-5F5E658354D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47E96E-96DE-62EC-605A-B17E13A238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93285D2-1CBA-51AE-3106-6DBB60AB4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5EC7CE4-EE84-EC57-C7EC-F5CBE8F5E782}"/>
              </a:ext>
            </a:extLst>
          </p:cNvPr>
          <p:cNvSpPr>
            <a:spLocks noGrp="1"/>
          </p:cNvSpPr>
          <p:nvPr>
            <p:ph type="dt" sz="half" idx="10"/>
          </p:nvPr>
        </p:nvSpPr>
        <p:spPr/>
        <p:txBody>
          <a:bodyPr/>
          <a:lstStyle/>
          <a:p>
            <a:fld id="{D251457E-4A4B-4AAF-A829-BF4D077E371E}" type="datetimeFigureOut">
              <a:rPr lang="zh-CN" altLang="en-US" smtClean="0"/>
              <a:t>2025/7/13</a:t>
            </a:fld>
            <a:endParaRPr lang="zh-CN" altLang="en-US"/>
          </a:p>
        </p:txBody>
      </p:sp>
      <p:sp>
        <p:nvSpPr>
          <p:cNvPr id="6" name="页脚占位符 5">
            <a:extLst>
              <a:ext uri="{FF2B5EF4-FFF2-40B4-BE49-F238E27FC236}">
                <a16:creationId xmlns:a16="http://schemas.microsoft.com/office/drawing/2014/main" id="{BE3C1685-3EF5-63E9-BE41-C9B595FDBD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FEC0C26-C245-F16C-BD40-F93D135ABA89}"/>
              </a:ext>
            </a:extLst>
          </p:cNvPr>
          <p:cNvSpPr>
            <a:spLocks noGrp="1"/>
          </p:cNvSpPr>
          <p:nvPr>
            <p:ph type="sldNum" sz="quarter" idx="12"/>
          </p:nvPr>
        </p:nvSpPr>
        <p:spPr/>
        <p:txBody>
          <a:body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164317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A0C2D92-06AD-17F0-229F-7F851BA96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9174B18-3737-66B8-0DC5-9716EE838A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3D680C8-6933-7129-DC98-655FC9CC5E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51457E-4A4B-4AAF-A829-BF4D077E371E}" type="datetimeFigureOut">
              <a:rPr lang="zh-CN" altLang="en-US" smtClean="0"/>
              <a:t>2025/7/13</a:t>
            </a:fld>
            <a:endParaRPr lang="zh-CN" altLang="en-US"/>
          </a:p>
        </p:txBody>
      </p:sp>
      <p:sp>
        <p:nvSpPr>
          <p:cNvPr id="5" name="页脚占位符 4">
            <a:extLst>
              <a:ext uri="{FF2B5EF4-FFF2-40B4-BE49-F238E27FC236}">
                <a16:creationId xmlns:a16="http://schemas.microsoft.com/office/drawing/2014/main" id="{A8E7CD5A-FC5D-2357-20D3-2AE6DBFCCB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24ECDEB-B334-1739-B671-D393403BD3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E392A-CC9B-41EA-A5E4-6B16132FE905}" type="slidenum">
              <a:rPr lang="zh-CN" altLang="en-US" smtClean="0"/>
              <a:t>‹#›</a:t>
            </a:fld>
            <a:endParaRPr lang="zh-CN" altLang="en-US"/>
          </a:p>
        </p:txBody>
      </p:sp>
    </p:spTree>
    <p:extLst>
      <p:ext uri="{BB962C8B-B14F-4D97-AF65-F5344CB8AC3E}">
        <p14:creationId xmlns:p14="http://schemas.microsoft.com/office/powerpoint/2010/main" val="1895377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25.png"/><Relationship Id="rId5" Type="http://schemas.openxmlformats.org/officeDocument/2006/relationships/image" Target="../media/image7.jpeg"/><Relationship Id="rId10" Type="http://schemas.openxmlformats.org/officeDocument/2006/relationships/image" Target="../media/image24.png"/><Relationship Id="rId4" Type="http://schemas.openxmlformats.org/officeDocument/2006/relationships/image" Target="../media/image11.svg"/><Relationship Id="rId9" Type="http://schemas.openxmlformats.org/officeDocument/2006/relationships/image" Target="../media/image3.sv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27.png"/><Relationship Id="rId5" Type="http://schemas.openxmlformats.org/officeDocument/2006/relationships/image" Target="../media/image7.jpeg"/><Relationship Id="rId10" Type="http://schemas.openxmlformats.org/officeDocument/2006/relationships/image" Target="../media/image26.png"/><Relationship Id="rId4" Type="http://schemas.openxmlformats.org/officeDocument/2006/relationships/image" Target="../media/image11.svg"/><Relationship Id="rId9" Type="http://schemas.openxmlformats.org/officeDocument/2006/relationships/image" Target="../media/image3.sv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29.png"/><Relationship Id="rId5" Type="http://schemas.openxmlformats.org/officeDocument/2006/relationships/image" Target="../media/image7.jpeg"/><Relationship Id="rId10" Type="http://schemas.openxmlformats.org/officeDocument/2006/relationships/image" Target="../media/image28.png"/><Relationship Id="rId4" Type="http://schemas.openxmlformats.org/officeDocument/2006/relationships/image" Target="../media/image11.svg"/><Relationship Id="rId9" Type="http://schemas.openxmlformats.org/officeDocument/2006/relationships/image" Target="../media/image3.sv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32.png"/><Relationship Id="rId5" Type="http://schemas.openxmlformats.org/officeDocument/2006/relationships/image" Target="../media/image7.jpeg"/><Relationship Id="rId10" Type="http://schemas.openxmlformats.org/officeDocument/2006/relationships/image" Target="../media/image31.png"/><Relationship Id="rId4" Type="http://schemas.openxmlformats.org/officeDocument/2006/relationships/image" Target="../media/image11.svg"/><Relationship Id="rId9" Type="http://schemas.openxmlformats.org/officeDocument/2006/relationships/image" Target="../media/image3.sv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5.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7.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40.png"/><Relationship Id="rId5" Type="http://schemas.openxmlformats.org/officeDocument/2006/relationships/image" Target="../media/image7.jpeg"/><Relationship Id="rId10" Type="http://schemas.openxmlformats.org/officeDocument/2006/relationships/image" Target="../media/image39.png"/><Relationship Id="rId4" Type="http://schemas.openxmlformats.org/officeDocument/2006/relationships/image" Target="../media/image11.svg"/><Relationship Id="rId9" Type="http://schemas.openxmlformats.org/officeDocument/2006/relationships/image" Target="../media/image3.sv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42.png"/><Relationship Id="rId5" Type="http://schemas.openxmlformats.org/officeDocument/2006/relationships/image" Target="../media/image7.jpeg"/><Relationship Id="rId10" Type="http://schemas.openxmlformats.org/officeDocument/2006/relationships/image" Target="../media/image41.png"/><Relationship Id="rId4" Type="http://schemas.openxmlformats.org/officeDocument/2006/relationships/image" Target="../media/image11.svg"/><Relationship Id="rId9" Type="http://schemas.openxmlformats.org/officeDocument/2006/relationships/image" Target="../media/image3.sv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10" Type="http://schemas.openxmlformats.org/officeDocument/2006/relationships/image" Target="../media/image44.png"/><Relationship Id="rId4" Type="http://schemas.openxmlformats.org/officeDocument/2006/relationships/image" Target="../media/image11.svg"/><Relationship Id="rId9" Type="http://schemas.openxmlformats.org/officeDocument/2006/relationships/image" Target="../media/image3.sv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1.svg"/><Relationship Id="rId9"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jpe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47.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50.png"/><Relationship Id="rId18" Type="http://schemas.openxmlformats.org/officeDocument/2006/relationships/image" Target="../media/image55.sv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22.xml"/><Relationship Id="rId16" Type="http://schemas.openxmlformats.org/officeDocument/2006/relationships/image" Target="../media/image53.svg"/><Relationship Id="rId20"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5" Type="http://schemas.openxmlformats.org/officeDocument/2006/relationships/image" Target="../media/image52.png"/><Relationship Id="rId10" Type="http://schemas.openxmlformats.org/officeDocument/2006/relationships/oleObject" Target="../embeddings/oleObject1.bin"/><Relationship Id="rId19" Type="http://schemas.openxmlformats.org/officeDocument/2006/relationships/image" Target="../media/image56.png"/><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51.sv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59.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25.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7.jpeg"/><Relationship Id="rId11" Type="http://schemas.openxmlformats.org/officeDocument/2006/relationships/image" Target="../media/image61.png"/><Relationship Id="rId5" Type="http://schemas.openxmlformats.org/officeDocument/2006/relationships/image" Target="../media/image11.svg"/><Relationship Id="rId10" Type="http://schemas.openxmlformats.org/officeDocument/2006/relationships/image" Target="../media/image3.svg"/><Relationship Id="rId4" Type="http://schemas.openxmlformats.org/officeDocument/2006/relationships/image" Target="../media/image10.png"/><Relationship Id="rId9"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63.png"/><Relationship Id="rId5" Type="http://schemas.openxmlformats.org/officeDocument/2006/relationships/image" Target="../media/image7.jpeg"/><Relationship Id="rId10" Type="http://schemas.openxmlformats.org/officeDocument/2006/relationships/image" Target="../media/image62.png"/><Relationship Id="rId4" Type="http://schemas.openxmlformats.org/officeDocument/2006/relationships/image" Target="../media/image11.svg"/><Relationship Id="rId9" Type="http://schemas.openxmlformats.org/officeDocument/2006/relationships/image" Target="../media/image3.svg"/></Relationships>
</file>

<file path=ppt/slides/_rels/slide2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5.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2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1.svg"/><Relationship Id="rId9"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13.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oleObject" Target="../embeddings/oleObject1.bin"/><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3.svg"/></Relationships>
</file>

<file path=ppt/slides/_rels/slide3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68.png"/><Relationship Id="rId3" Type="http://schemas.openxmlformats.org/officeDocument/2006/relationships/image" Target="../media/image67.png"/><Relationship Id="rId7" Type="http://schemas.openxmlformats.org/officeDocument/2006/relationships/image" Target="../media/image8.png"/><Relationship Id="rId12" Type="http://schemas.openxmlformats.org/officeDocument/2006/relationships/image" Target="../media/image13.w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oleObject" Target="../embeddings/oleObject1.bin"/><Relationship Id="rId5" Type="http://schemas.openxmlformats.org/officeDocument/2006/relationships/image" Target="../media/image11.svg"/><Relationship Id="rId10" Type="http://schemas.openxmlformats.org/officeDocument/2006/relationships/image" Target="../media/image3.svg"/><Relationship Id="rId4" Type="http://schemas.openxmlformats.org/officeDocument/2006/relationships/image" Target="../media/image10.png"/><Relationship Id="rId9"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0.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71.png"/></Relationships>
</file>

<file path=ppt/slides/_rels/slide3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3.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7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5" Type="http://schemas.openxmlformats.org/officeDocument/2006/relationships/image" Target="../media/image75.pn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74.png"/></Relationships>
</file>

<file path=ppt/slides/_rels/slide3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35.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7.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76.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5" Type="http://schemas.openxmlformats.org/officeDocument/2006/relationships/image" Target="../media/image79.pn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78.png"/></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7.jpeg"/><Relationship Id="rId7" Type="http://schemas.openxmlformats.org/officeDocument/2006/relationships/image" Target="../media/image3.sv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wmf"/></Relationships>
</file>

<file path=ppt/slides/_rels/slide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39.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oleObject" Target="../embeddings/oleObject2.bin"/><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8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82.wmf"/></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 Id="rId14" Type="http://schemas.openxmlformats.org/officeDocument/2006/relationships/image" Target="../media/image15.png"/></Relationships>
</file>

<file path=ppt/slides/_rels/slide40.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84.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8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4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1.svg"/><Relationship Id="rId9" Type="http://schemas.openxmlformats.org/officeDocument/2006/relationships/image" Target="../media/image3.svg"/></Relationships>
</file>

<file path=ppt/slides/_rels/slide4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4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87.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4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10" Type="http://schemas.openxmlformats.org/officeDocument/2006/relationships/image" Target="../media/image88.png"/><Relationship Id="rId4" Type="http://schemas.openxmlformats.org/officeDocument/2006/relationships/image" Target="../media/image11.svg"/><Relationship Id="rId9" Type="http://schemas.openxmlformats.org/officeDocument/2006/relationships/image" Target="../media/image3.svg"/></Relationships>
</file>

<file path=ppt/slides/_rels/slide4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4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46.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jpe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s/_rels/slide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4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4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9.png"/><Relationship Id="rId7" Type="http://schemas.openxmlformats.org/officeDocument/2006/relationships/image" Target="../media/image9.sv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90.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7.png"/><Relationship Id="rId5" Type="http://schemas.openxmlformats.org/officeDocument/2006/relationships/image" Target="../media/image7.jpeg"/><Relationship Id="rId10" Type="http://schemas.openxmlformats.org/officeDocument/2006/relationships/image" Target="../media/image16.png"/><Relationship Id="rId4" Type="http://schemas.openxmlformats.org/officeDocument/2006/relationships/image" Target="../media/image11.svg"/><Relationship Id="rId9" Type="http://schemas.openxmlformats.org/officeDocument/2006/relationships/image" Target="../media/image3.sv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20.png"/><Relationship Id="rId5" Type="http://schemas.openxmlformats.org/officeDocument/2006/relationships/image" Target="../media/image7.jpeg"/><Relationship Id="rId10" Type="http://schemas.openxmlformats.org/officeDocument/2006/relationships/image" Target="../media/image19.png"/><Relationship Id="rId4" Type="http://schemas.openxmlformats.org/officeDocument/2006/relationships/image" Target="../media/image11.svg"/><Relationship Id="rId9" Type="http://schemas.openxmlformats.org/officeDocument/2006/relationships/image" Target="../media/image3.sv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1.svg"/><Relationship Id="rId9" Type="http://schemas.openxmlformats.org/officeDocument/2006/relationships/image" Target="../media/image3.sv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oleObject" Target="../embeddings/oleObject1.bin"/><Relationship Id="rId4" Type="http://schemas.openxmlformats.org/officeDocument/2006/relationships/image" Target="../media/image11.svg"/><Relationship Id="rId9" Type="http://schemas.openxmlformats.org/officeDocument/2006/relationships/image" Target="../media/image3.sv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9.svg"/><Relationship Id="rId12" Type="http://schemas.openxmlformats.org/officeDocument/2006/relationships/image" Target="../media/image13.w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oleObject" Target="../embeddings/oleObject1.bin"/><Relationship Id="rId5" Type="http://schemas.openxmlformats.org/officeDocument/2006/relationships/image" Target="../media/image7.jpeg"/><Relationship Id="rId10" Type="http://schemas.openxmlformats.org/officeDocument/2006/relationships/image" Target="../media/image23.png"/><Relationship Id="rId4" Type="http://schemas.openxmlformats.org/officeDocument/2006/relationships/image" Target="../media/image11.svg"/><Relationship Id="rId9"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EAB798B6-C0BC-24C0-B993-A45CC4C9BA73}"/>
              </a:ext>
            </a:extLst>
          </p:cNvPr>
          <p:cNvGrpSpPr/>
          <p:nvPr/>
        </p:nvGrpSpPr>
        <p:grpSpPr>
          <a:xfrm>
            <a:off x="10584597" y="836613"/>
            <a:ext cx="1561287" cy="1640878"/>
            <a:chOff x="-2001520" y="3369441"/>
            <a:chExt cx="1561287" cy="1640878"/>
          </a:xfrm>
        </p:grpSpPr>
        <p:pic>
          <p:nvPicPr>
            <p:cNvPr id="3" name="图形 2">
              <a:extLst>
                <a:ext uri="{FF2B5EF4-FFF2-40B4-BE49-F238E27FC236}">
                  <a16:creationId xmlns:a16="http://schemas.microsoft.com/office/drawing/2014/main" id="{D71DD3A7-27B1-1E5A-5C97-895897D626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4507" y="3369441"/>
              <a:ext cx="1281936" cy="1640878"/>
            </a:xfrm>
            <a:prstGeom prst="rect">
              <a:avLst/>
            </a:prstGeom>
          </p:spPr>
        </p:pic>
        <p:sp>
          <p:nvSpPr>
            <p:cNvPr id="64" name="矩形 63">
              <a:extLst>
                <a:ext uri="{FF2B5EF4-FFF2-40B4-BE49-F238E27FC236}">
                  <a16:creationId xmlns:a16="http://schemas.microsoft.com/office/drawing/2014/main" id="{715C5B08-99E6-5B92-7714-287E24B3EE0F}"/>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Picture 2">
            <a:extLst>
              <a:ext uri="{FF2B5EF4-FFF2-40B4-BE49-F238E27FC236}">
                <a16:creationId xmlns:a16="http://schemas.microsoft.com/office/drawing/2014/main" id="{47AB4535-C156-4072-477D-F79459A0FA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8209"/>
          <a:stretch/>
        </p:blipFill>
        <p:spPr bwMode="auto">
          <a:xfrm>
            <a:off x="0" y="4038600"/>
            <a:ext cx="12192000" cy="234315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7B7FDCA0-5BA2-7B53-DC8E-9400F5B0251D}"/>
              </a:ext>
            </a:extLst>
          </p:cNvPr>
          <p:cNvGrpSpPr/>
          <p:nvPr/>
        </p:nvGrpSpPr>
        <p:grpSpPr>
          <a:xfrm>
            <a:off x="9845040" y="2342"/>
            <a:ext cx="2329316" cy="842668"/>
            <a:chOff x="-2438400" y="-2824395"/>
            <a:chExt cx="6299200" cy="2814484"/>
          </a:xfrm>
        </p:grpSpPr>
        <p:pic>
          <p:nvPicPr>
            <p:cNvPr id="6" name="图形 5">
              <a:extLst>
                <a:ext uri="{FF2B5EF4-FFF2-40B4-BE49-F238E27FC236}">
                  <a16:creationId xmlns:a16="http://schemas.microsoft.com/office/drawing/2014/main" id="{F1DE38A6-FBCE-D0A2-84C7-2EF7686A86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97763" y="-2719913"/>
              <a:ext cx="6216002" cy="2688002"/>
            </a:xfrm>
            <a:prstGeom prst="rect">
              <a:avLst/>
            </a:prstGeom>
          </p:spPr>
        </p:pic>
        <p:sp>
          <p:nvSpPr>
            <p:cNvPr id="7" name="矩形 6">
              <a:extLst>
                <a:ext uri="{FF2B5EF4-FFF2-40B4-BE49-F238E27FC236}">
                  <a16:creationId xmlns:a16="http://schemas.microsoft.com/office/drawing/2014/main" id="{6801DB48-28A5-0DC6-04F6-F150ED61F258}"/>
                </a:ext>
              </a:extLst>
            </p:cNvPr>
            <p:cNvSpPr/>
            <p:nvPr/>
          </p:nvSpPr>
          <p:spPr>
            <a:xfrm>
              <a:off x="-2438400" y="-2824395"/>
              <a:ext cx="6299200" cy="2814484"/>
            </a:xfrm>
            <a:prstGeom prst="rect">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a:extLst>
              <a:ext uri="{FF2B5EF4-FFF2-40B4-BE49-F238E27FC236}">
                <a16:creationId xmlns:a16="http://schemas.microsoft.com/office/drawing/2014/main" id="{A8F9AB30-FF96-0C8B-2EEB-AB68302B9F39}"/>
              </a:ext>
            </a:extLst>
          </p:cNvPr>
          <p:cNvSpPr/>
          <p:nvPr/>
        </p:nvSpPr>
        <p:spPr>
          <a:xfrm>
            <a:off x="-3810" y="2075301"/>
            <a:ext cx="12199620" cy="1732039"/>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3354A3FC-7703-5D79-E5B1-608051AD9332}"/>
              </a:ext>
            </a:extLst>
          </p:cNvPr>
          <p:cNvSpPr txBox="1"/>
          <p:nvPr/>
        </p:nvSpPr>
        <p:spPr>
          <a:xfrm>
            <a:off x="1531117" y="2569099"/>
            <a:ext cx="9591998" cy="830997"/>
          </a:xfrm>
          <a:prstGeom prst="rect">
            <a:avLst/>
          </a:prstGeom>
          <a:noFill/>
        </p:spPr>
        <p:txBody>
          <a:bodyPr wrap="square" rtlCol="0">
            <a:spAutoFit/>
          </a:bodyPr>
          <a:lstStyle/>
          <a:p>
            <a:pPr algn="ctr"/>
            <a:r>
              <a:rPr lang="zh-CN" altLang="en-US" sz="4800" b="1" dirty="0">
                <a:solidFill>
                  <a:schemeClr val="bg1"/>
                </a:solidFill>
                <a:latin typeface="思源黑体 CN Bold" panose="020B0800000000000000" pitchFamily="34" charset="-122"/>
                <a:ea typeface="思源黑体 CN Bold" panose="020B0800000000000000" pitchFamily="34" charset="-122"/>
              </a:rPr>
              <a:t>粘滞阻尼器</a:t>
            </a:r>
            <a:r>
              <a:rPr lang="en-US" altLang="zh-CN" sz="4800" b="1" dirty="0">
                <a:solidFill>
                  <a:schemeClr val="bg1"/>
                </a:solidFill>
                <a:latin typeface="思源黑体 CN Bold" panose="020B0800000000000000" pitchFamily="34" charset="-122"/>
                <a:ea typeface="思源黑体 CN Bold" panose="020B0800000000000000" pitchFamily="34" charset="-122"/>
              </a:rPr>
              <a:t>—</a:t>
            </a:r>
            <a:r>
              <a:rPr lang="zh-CN" altLang="en-US" sz="4800" b="1" dirty="0">
                <a:solidFill>
                  <a:schemeClr val="bg1"/>
                </a:solidFill>
                <a:latin typeface="思源黑体 CN Bold" panose="020B0800000000000000" pitchFamily="34" charset="-122"/>
                <a:ea typeface="思源黑体 CN Bold" panose="020B0800000000000000" pitchFamily="34" charset="-122"/>
              </a:rPr>
              <a:t>振动台试验研究现状</a:t>
            </a:r>
          </a:p>
        </p:txBody>
      </p:sp>
      <p:grpSp>
        <p:nvGrpSpPr>
          <p:cNvPr id="10" name="组合 9">
            <a:extLst>
              <a:ext uri="{FF2B5EF4-FFF2-40B4-BE49-F238E27FC236}">
                <a16:creationId xmlns:a16="http://schemas.microsoft.com/office/drawing/2014/main" id="{7EE1CDE3-106A-FC87-4F8B-1E16761E0FAF}"/>
              </a:ext>
            </a:extLst>
          </p:cNvPr>
          <p:cNvGrpSpPr/>
          <p:nvPr/>
        </p:nvGrpSpPr>
        <p:grpSpPr>
          <a:xfrm rot="2072121">
            <a:off x="25394" y="-2039888"/>
            <a:ext cx="1868805" cy="7596505"/>
            <a:chOff x="3657458" y="0"/>
            <a:chExt cx="1868820" cy="5252025"/>
          </a:xfrm>
        </p:grpSpPr>
        <p:cxnSp>
          <p:nvCxnSpPr>
            <p:cNvPr id="11" name="直接连接符 10">
              <a:extLst>
                <a:ext uri="{FF2B5EF4-FFF2-40B4-BE49-F238E27FC236}">
                  <a16:creationId xmlns:a16="http://schemas.microsoft.com/office/drawing/2014/main" id="{E8DA708A-7A6A-1334-703F-2B40EF87ACAF}"/>
                </a:ext>
              </a:extLst>
            </p:cNvPr>
            <p:cNvCxnSpPr/>
            <p:nvPr/>
          </p:nvCxnSpPr>
          <p:spPr>
            <a:xfrm>
              <a:off x="3657458"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2" name="直接连接符 11">
              <a:extLst>
                <a:ext uri="{FF2B5EF4-FFF2-40B4-BE49-F238E27FC236}">
                  <a16:creationId xmlns:a16="http://schemas.microsoft.com/office/drawing/2014/main" id="{3C46FF1B-CF35-FBBE-E475-98099CCF8DBE}"/>
                </a:ext>
              </a:extLst>
            </p:cNvPr>
            <p:cNvCxnSpPr/>
            <p:nvPr/>
          </p:nvCxnSpPr>
          <p:spPr>
            <a:xfrm>
              <a:off x="3790945"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3" name="直接连接符 12">
              <a:extLst>
                <a:ext uri="{FF2B5EF4-FFF2-40B4-BE49-F238E27FC236}">
                  <a16:creationId xmlns:a16="http://schemas.microsoft.com/office/drawing/2014/main" id="{10E362DA-DE9D-1A9F-842A-593C5C98128A}"/>
                </a:ext>
              </a:extLst>
            </p:cNvPr>
            <p:cNvCxnSpPr/>
            <p:nvPr/>
          </p:nvCxnSpPr>
          <p:spPr>
            <a:xfrm>
              <a:off x="3924432"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4" name="直接连接符 13">
              <a:extLst>
                <a:ext uri="{FF2B5EF4-FFF2-40B4-BE49-F238E27FC236}">
                  <a16:creationId xmlns:a16="http://schemas.microsoft.com/office/drawing/2014/main" id="{D2286882-DA4F-544F-0D87-3489A1CBDE44}"/>
                </a:ext>
              </a:extLst>
            </p:cNvPr>
            <p:cNvCxnSpPr/>
            <p:nvPr/>
          </p:nvCxnSpPr>
          <p:spPr>
            <a:xfrm>
              <a:off x="4057919"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5" name="直接连接符 14">
              <a:extLst>
                <a:ext uri="{FF2B5EF4-FFF2-40B4-BE49-F238E27FC236}">
                  <a16:creationId xmlns:a16="http://schemas.microsoft.com/office/drawing/2014/main" id="{03FC4EC9-9DE3-4FB6-6829-BA7FF4FE1453}"/>
                </a:ext>
              </a:extLst>
            </p:cNvPr>
            <p:cNvCxnSpPr/>
            <p:nvPr/>
          </p:nvCxnSpPr>
          <p:spPr>
            <a:xfrm>
              <a:off x="4191406"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6" name="直接连接符 15">
              <a:extLst>
                <a:ext uri="{FF2B5EF4-FFF2-40B4-BE49-F238E27FC236}">
                  <a16:creationId xmlns:a16="http://schemas.microsoft.com/office/drawing/2014/main" id="{A142AEA3-6943-4236-1B7F-9FFBA0AE07F2}"/>
                </a:ext>
              </a:extLst>
            </p:cNvPr>
            <p:cNvCxnSpPr/>
            <p:nvPr/>
          </p:nvCxnSpPr>
          <p:spPr>
            <a:xfrm>
              <a:off x="4324893"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7" name="直接连接符 16">
              <a:extLst>
                <a:ext uri="{FF2B5EF4-FFF2-40B4-BE49-F238E27FC236}">
                  <a16:creationId xmlns:a16="http://schemas.microsoft.com/office/drawing/2014/main" id="{1DFF7782-3076-FD03-E24F-B75D0E277FC4}"/>
                </a:ext>
              </a:extLst>
            </p:cNvPr>
            <p:cNvCxnSpPr/>
            <p:nvPr/>
          </p:nvCxnSpPr>
          <p:spPr>
            <a:xfrm>
              <a:off x="4458380"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8" name="直接连接符 17">
              <a:extLst>
                <a:ext uri="{FF2B5EF4-FFF2-40B4-BE49-F238E27FC236}">
                  <a16:creationId xmlns:a16="http://schemas.microsoft.com/office/drawing/2014/main" id="{314EF39E-F2C6-5089-0165-22517FD47B39}"/>
                </a:ext>
              </a:extLst>
            </p:cNvPr>
            <p:cNvCxnSpPr/>
            <p:nvPr/>
          </p:nvCxnSpPr>
          <p:spPr>
            <a:xfrm>
              <a:off x="4591867"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19" name="直接连接符 18">
              <a:extLst>
                <a:ext uri="{FF2B5EF4-FFF2-40B4-BE49-F238E27FC236}">
                  <a16:creationId xmlns:a16="http://schemas.microsoft.com/office/drawing/2014/main" id="{96EC30AA-0949-B035-E9CB-818F10A8EB64}"/>
                </a:ext>
              </a:extLst>
            </p:cNvPr>
            <p:cNvCxnSpPr/>
            <p:nvPr/>
          </p:nvCxnSpPr>
          <p:spPr>
            <a:xfrm>
              <a:off x="4725354"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20" name="直接连接符 19">
              <a:extLst>
                <a:ext uri="{FF2B5EF4-FFF2-40B4-BE49-F238E27FC236}">
                  <a16:creationId xmlns:a16="http://schemas.microsoft.com/office/drawing/2014/main" id="{F338D26F-2DC5-3BB0-C41D-A81073BB2B4F}"/>
                </a:ext>
              </a:extLst>
            </p:cNvPr>
            <p:cNvCxnSpPr/>
            <p:nvPr/>
          </p:nvCxnSpPr>
          <p:spPr>
            <a:xfrm>
              <a:off x="4858841"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21" name="直接连接符 20">
              <a:extLst>
                <a:ext uri="{FF2B5EF4-FFF2-40B4-BE49-F238E27FC236}">
                  <a16:creationId xmlns:a16="http://schemas.microsoft.com/office/drawing/2014/main" id="{15718C5D-29BC-28A4-0474-B5426E16B6E6}"/>
                </a:ext>
              </a:extLst>
            </p:cNvPr>
            <p:cNvCxnSpPr/>
            <p:nvPr/>
          </p:nvCxnSpPr>
          <p:spPr>
            <a:xfrm>
              <a:off x="4992328"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22" name="直接连接符 21">
              <a:extLst>
                <a:ext uri="{FF2B5EF4-FFF2-40B4-BE49-F238E27FC236}">
                  <a16:creationId xmlns:a16="http://schemas.microsoft.com/office/drawing/2014/main" id="{69153EF7-36F5-9489-272C-C96A0E3D1DA4}"/>
                </a:ext>
              </a:extLst>
            </p:cNvPr>
            <p:cNvCxnSpPr/>
            <p:nvPr/>
          </p:nvCxnSpPr>
          <p:spPr>
            <a:xfrm>
              <a:off x="5125815"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23" name="直接连接符 22">
              <a:extLst>
                <a:ext uri="{FF2B5EF4-FFF2-40B4-BE49-F238E27FC236}">
                  <a16:creationId xmlns:a16="http://schemas.microsoft.com/office/drawing/2014/main" id="{8F49B390-6F6A-61A6-9651-33323E95DF8B}"/>
                </a:ext>
              </a:extLst>
            </p:cNvPr>
            <p:cNvCxnSpPr/>
            <p:nvPr/>
          </p:nvCxnSpPr>
          <p:spPr>
            <a:xfrm>
              <a:off x="5259302"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24" name="直接连接符 23">
              <a:extLst>
                <a:ext uri="{FF2B5EF4-FFF2-40B4-BE49-F238E27FC236}">
                  <a16:creationId xmlns:a16="http://schemas.microsoft.com/office/drawing/2014/main" id="{C6D59530-E8E7-F02D-A2AE-A23021C0BD10}"/>
                </a:ext>
              </a:extLst>
            </p:cNvPr>
            <p:cNvCxnSpPr/>
            <p:nvPr/>
          </p:nvCxnSpPr>
          <p:spPr>
            <a:xfrm>
              <a:off x="5392789"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25" name="直接连接符 24">
              <a:extLst>
                <a:ext uri="{FF2B5EF4-FFF2-40B4-BE49-F238E27FC236}">
                  <a16:creationId xmlns:a16="http://schemas.microsoft.com/office/drawing/2014/main" id="{EA6827FA-32F3-6D19-BE1A-79FF16DADF88}"/>
                </a:ext>
              </a:extLst>
            </p:cNvPr>
            <p:cNvCxnSpPr/>
            <p:nvPr/>
          </p:nvCxnSpPr>
          <p:spPr>
            <a:xfrm>
              <a:off x="5526278" y="0"/>
              <a:ext cx="0" cy="5252025"/>
            </a:xfrm>
            <a:prstGeom prst="line">
              <a:avLst/>
            </a:prstGeom>
          </p:spPr>
          <p:style>
            <a:lnRef idx="1">
              <a:schemeClr val="accent5"/>
            </a:lnRef>
            <a:fillRef idx="0">
              <a:schemeClr val="accent5"/>
            </a:fillRef>
            <a:effectRef idx="0">
              <a:schemeClr val="accent5"/>
            </a:effectRef>
            <a:fontRef idx="minor">
              <a:schemeClr val="tx1"/>
            </a:fontRef>
          </p:style>
        </p:cxnSp>
      </p:grpSp>
      <p:pic>
        <p:nvPicPr>
          <p:cNvPr id="27" name="图片 26" descr="图片包含 动物, 鱼&#10;&#10;已生成极高可信度的说明">
            <a:extLst>
              <a:ext uri="{FF2B5EF4-FFF2-40B4-BE49-F238E27FC236}">
                <a16:creationId xmlns:a16="http://schemas.microsoft.com/office/drawing/2014/main" id="{78FDBDF6-84A4-8AFA-06A8-7FEA1483D057}"/>
              </a:ext>
            </a:extLst>
          </p:cNvPr>
          <p:cNvPicPr>
            <a:picLocks noChangeAspect="1"/>
          </p:cNvPicPr>
          <p:nvPr/>
        </p:nvPicPr>
        <p:blipFill>
          <a:blip r:embed="rId8">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E4E4E4"/>
          </a:solidFill>
        </p:spPr>
      </p:pic>
      <p:sp>
        <p:nvSpPr>
          <p:cNvPr id="28" name="文本框 27">
            <a:extLst>
              <a:ext uri="{FF2B5EF4-FFF2-40B4-BE49-F238E27FC236}">
                <a16:creationId xmlns:a16="http://schemas.microsoft.com/office/drawing/2014/main" id="{064EF23A-3F65-16D5-6FEE-076881048AAE}"/>
              </a:ext>
            </a:extLst>
          </p:cNvPr>
          <p:cNvSpPr txBox="1"/>
          <p:nvPr/>
        </p:nvSpPr>
        <p:spPr>
          <a:xfrm>
            <a:off x="9189842" y="6413366"/>
            <a:ext cx="2877259" cy="338554"/>
          </a:xfrm>
          <a:prstGeom prst="rect">
            <a:avLst/>
          </a:prstGeom>
          <a:noFill/>
        </p:spPr>
        <p:txBody>
          <a:bodyPr wrap="square" rtlCol="0">
            <a:spAutoFit/>
          </a:bodyPr>
          <a:lstStyle/>
          <a:p>
            <a:pPr algn="ctr"/>
            <a:r>
              <a:rPr lang="zh-CN" altLang="en-US" sz="1600" b="1" spc="600" dirty="0">
                <a:solidFill>
                  <a:schemeClr val="bg1"/>
                </a:solidFill>
                <a:latin typeface="华文宋体" panose="02010600040101010101" pitchFamily="2" charset="-122"/>
                <a:ea typeface="华文宋体" panose="02010600040101010101" pitchFamily="2" charset="-122"/>
              </a:rPr>
              <a:t>竢实扬华  自强不息</a:t>
            </a:r>
          </a:p>
        </p:txBody>
      </p:sp>
      <p:pic>
        <p:nvPicPr>
          <p:cNvPr id="29" name="图形 28">
            <a:extLst>
              <a:ext uri="{FF2B5EF4-FFF2-40B4-BE49-F238E27FC236}">
                <a16:creationId xmlns:a16="http://schemas.microsoft.com/office/drawing/2014/main" id="{001703D8-AC4D-1E9A-8A0E-FEA726073D2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164" y="6305278"/>
            <a:ext cx="696216" cy="552721"/>
          </a:xfrm>
          <a:prstGeom prst="rect">
            <a:avLst/>
          </a:prstGeom>
        </p:spPr>
      </p:pic>
      <p:sp>
        <p:nvSpPr>
          <p:cNvPr id="30" name="矩形 29">
            <a:extLst>
              <a:ext uri="{FF2B5EF4-FFF2-40B4-BE49-F238E27FC236}">
                <a16:creationId xmlns:a16="http://schemas.microsoft.com/office/drawing/2014/main" id="{03EFC914-8E19-1FB5-3E4F-33B8C1F56603}"/>
              </a:ext>
            </a:extLst>
          </p:cNvPr>
          <p:cNvSpPr/>
          <p:nvPr/>
        </p:nvSpPr>
        <p:spPr>
          <a:xfrm flipV="1">
            <a:off x="4024" y="747060"/>
            <a:ext cx="12187975" cy="79396"/>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矩形 30">
            <a:extLst>
              <a:ext uri="{FF2B5EF4-FFF2-40B4-BE49-F238E27FC236}">
                <a16:creationId xmlns:a16="http://schemas.microsoft.com/office/drawing/2014/main" id="{4AAC3665-3DFB-C8C5-409D-03AD3201F566}"/>
              </a:ext>
            </a:extLst>
          </p:cNvPr>
          <p:cNvSpPr/>
          <p:nvPr/>
        </p:nvSpPr>
        <p:spPr>
          <a:xfrm>
            <a:off x="0" y="763202"/>
            <a:ext cx="3947725" cy="158496"/>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a:extLst>
              <a:ext uri="{FF2B5EF4-FFF2-40B4-BE49-F238E27FC236}">
                <a16:creationId xmlns:a16="http://schemas.microsoft.com/office/drawing/2014/main" id="{5B0F094F-C34C-D600-C414-558A846FAFFF}"/>
              </a:ext>
            </a:extLst>
          </p:cNvPr>
          <p:cNvGrpSpPr/>
          <p:nvPr/>
        </p:nvGrpSpPr>
        <p:grpSpPr>
          <a:xfrm>
            <a:off x="4879002" y="-640422"/>
            <a:ext cx="4240757" cy="523220"/>
            <a:chOff x="1689100" y="1188290"/>
            <a:chExt cx="4240757" cy="523220"/>
          </a:xfrm>
        </p:grpSpPr>
        <p:sp>
          <p:nvSpPr>
            <p:cNvPr id="33" name="矩形 32">
              <a:extLst>
                <a:ext uri="{FF2B5EF4-FFF2-40B4-BE49-F238E27FC236}">
                  <a16:creationId xmlns:a16="http://schemas.microsoft.com/office/drawing/2014/main" id="{337B537A-0488-A23C-DB79-EFA715DBFA5F}"/>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34" name="矩形 33">
              <a:extLst>
                <a:ext uri="{FF2B5EF4-FFF2-40B4-BE49-F238E27FC236}">
                  <a16:creationId xmlns:a16="http://schemas.microsoft.com/office/drawing/2014/main" id="{B221976B-5E05-5456-49FA-08D7FB73C752}"/>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35" name="矩形 34">
              <a:extLst>
                <a:ext uri="{FF2B5EF4-FFF2-40B4-BE49-F238E27FC236}">
                  <a16:creationId xmlns:a16="http://schemas.microsoft.com/office/drawing/2014/main" id="{0D3B3160-3DDB-DE16-3B41-DDE1F5BD1556}"/>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36" name="矩形 35">
              <a:extLst>
                <a:ext uri="{FF2B5EF4-FFF2-40B4-BE49-F238E27FC236}">
                  <a16:creationId xmlns:a16="http://schemas.microsoft.com/office/drawing/2014/main" id="{6A3D3CF5-7295-393A-31C9-C5ED6D368DD3}"/>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37" name="矩形 36">
              <a:extLst>
                <a:ext uri="{FF2B5EF4-FFF2-40B4-BE49-F238E27FC236}">
                  <a16:creationId xmlns:a16="http://schemas.microsoft.com/office/drawing/2014/main" id="{DDC8FB00-5157-C297-8D12-E5B81CB32E25}"/>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38" name="矩形 37">
              <a:extLst>
                <a:ext uri="{FF2B5EF4-FFF2-40B4-BE49-F238E27FC236}">
                  <a16:creationId xmlns:a16="http://schemas.microsoft.com/office/drawing/2014/main" id="{D4CCB839-22E3-5E70-638D-7EEDE668A4BE}"/>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pSp>
        <p:nvGrpSpPr>
          <p:cNvPr id="39" name="组合 38">
            <a:extLst>
              <a:ext uri="{FF2B5EF4-FFF2-40B4-BE49-F238E27FC236}">
                <a16:creationId xmlns:a16="http://schemas.microsoft.com/office/drawing/2014/main" id="{39CC9CBC-EEAB-2937-65F8-2F0F19169881}"/>
              </a:ext>
            </a:extLst>
          </p:cNvPr>
          <p:cNvGrpSpPr/>
          <p:nvPr/>
        </p:nvGrpSpPr>
        <p:grpSpPr>
          <a:xfrm>
            <a:off x="2243051" y="4131963"/>
            <a:ext cx="3059774" cy="741302"/>
            <a:chOff x="2239490" y="4004039"/>
            <a:chExt cx="3059774" cy="741302"/>
          </a:xfrm>
        </p:grpSpPr>
        <p:sp>
          <p:nvSpPr>
            <p:cNvPr id="40" name="文本框 39">
              <a:extLst>
                <a:ext uri="{FF2B5EF4-FFF2-40B4-BE49-F238E27FC236}">
                  <a16:creationId xmlns:a16="http://schemas.microsoft.com/office/drawing/2014/main" id="{BB304651-6061-6AA6-2559-BE1DA17C5FEC}"/>
                </a:ext>
              </a:extLst>
            </p:cNvPr>
            <p:cNvSpPr txBox="1"/>
            <p:nvPr/>
          </p:nvSpPr>
          <p:spPr>
            <a:xfrm>
              <a:off x="2856244" y="4141210"/>
              <a:ext cx="2443020" cy="510778"/>
            </a:xfrm>
            <a:prstGeom prst="roundRect">
              <a:avLst/>
            </a:prstGeom>
            <a:solidFill>
              <a:schemeClr val="tx2">
                <a:lumMod val="20000"/>
                <a:lumOff val="80000"/>
              </a:schemeClr>
            </a:solidFill>
          </p:spPr>
          <p:txBody>
            <a:bodyPr wrap="square" rtlCol="0">
              <a:spAutoFit/>
            </a:bodyPr>
            <a:lstStyle/>
            <a:p>
              <a:pPr algn="r"/>
              <a:endParaRPr lang="zh-CN" altLang="en-US" sz="2400" dirty="0">
                <a:latin typeface="思源黑体 CN Bold" panose="020B0800000000000000" pitchFamily="34" charset="-122"/>
                <a:ea typeface="思源黑体 CN Bold" panose="020B0800000000000000" pitchFamily="34" charset="-122"/>
              </a:endParaRPr>
            </a:p>
          </p:txBody>
        </p:sp>
        <p:sp>
          <p:nvSpPr>
            <p:cNvPr id="41" name="任意多边形: 形状 40">
              <a:extLst>
                <a:ext uri="{FF2B5EF4-FFF2-40B4-BE49-F238E27FC236}">
                  <a16:creationId xmlns:a16="http://schemas.microsoft.com/office/drawing/2014/main" id="{295392C9-2B9D-D239-2827-611FA108CF25}"/>
                </a:ext>
              </a:extLst>
            </p:cNvPr>
            <p:cNvSpPr/>
            <p:nvPr/>
          </p:nvSpPr>
          <p:spPr>
            <a:xfrm>
              <a:off x="2407654" y="4126552"/>
              <a:ext cx="389368" cy="471143"/>
            </a:xfrm>
            <a:custGeom>
              <a:avLst/>
              <a:gdLst>
                <a:gd name="T0" fmla="*/ 7383 w 9522"/>
                <a:gd name="T1" fmla="*/ 3389 h 11521"/>
                <a:gd name="T2" fmla="*/ 7486 w 9522"/>
                <a:gd name="T3" fmla="*/ 3452 h 11521"/>
                <a:gd name="T4" fmla="*/ 7588 w 9522"/>
                <a:gd name="T5" fmla="*/ 3522 h 11521"/>
                <a:gd name="T6" fmla="*/ 7589 w 9522"/>
                <a:gd name="T7" fmla="*/ 3645 h 11521"/>
                <a:gd name="T8" fmla="*/ 7459 w 9522"/>
                <a:gd name="T9" fmla="*/ 4534 h 11521"/>
                <a:gd name="T10" fmla="*/ 7076 w 9522"/>
                <a:gd name="T11" fmla="*/ 5000 h 11521"/>
                <a:gd name="T12" fmla="*/ 6631 w 9522"/>
                <a:gd name="T13" fmla="*/ 6120 h 11521"/>
                <a:gd name="T14" fmla="*/ 5701 w 9522"/>
                <a:gd name="T15" fmla="*/ 6930 h 11521"/>
                <a:gd name="T16" fmla="*/ 4587 w 9522"/>
                <a:gd name="T17" fmla="*/ 7022 h 11521"/>
                <a:gd name="T18" fmla="*/ 3531 w 9522"/>
                <a:gd name="T19" fmla="*/ 6891 h 11521"/>
                <a:gd name="T20" fmla="*/ 2688 w 9522"/>
                <a:gd name="T21" fmla="*/ 6062 h 11521"/>
                <a:gd name="T22" fmla="*/ 2287 w 9522"/>
                <a:gd name="T23" fmla="*/ 5010 h 11521"/>
                <a:gd name="T24" fmla="*/ 1889 w 9522"/>
                <a:gd name="T25" fmla="*/ 4546 h 11521"/>
                <a:gd name="T26" fmla="*/ 1753 w 9522"/>
                <a:gd name="T27" fmla="*/ 3644 h 11521"/>
                <a:gd name="T28" fmla="*/ 1754 w 9522"/>
                <a:gd name="T29" fmla="*/ 3520 h 11521"/>
                <a:gd name="T30" fmla="*/ 1857 w 9522"/>
                <a:gd name="T31" fmla="*/ 3451 h 11521"/>
                <a:gd name="T32" fmla="*/ 1936 w 9522"/>
                <a:gd name="T33" fmla="*/ 3402 h 11521"/>
                <a:gd name="T34" fmla="*/ 2393 w 9522"/>
                <a:gd name="T35" fmla="*/ 846 h 11521"/>
                <a:gd name="T36" fmla="*/ 6839 w 9522"/>
                <a:gd name="T37" fmla="*/ 797 h 11521"/>
                <a:gd name="T38" fmla="*/ 7383 w 9522"/>
                <a:gd name="T39" fmla="*/ 3389 h 11521"/>
                <a:gd name="T40" fmla="*/ 5214 w 9522"/>
                <a:gd name="T41" fmla="*/ 7512 h 11521"/>
                <a:gd name="T42" fmla="*/ 5229 w 9522"/>
                <a:gd name="T43" fmla="*/ 7839 h 11521"/>
                <a:gd name="T44" fmla="*/ 5036 w 9522"/>
                <a:gd name="T45" fmla="*/ 8159 h 11521"/>
                <a:gd name="T46" fmla="*/ 5306 w 9522"/>
                <a:gd name="T47" fmla="*/ 9931 h 11521"/>
                <a:gd name="T48" fmla="*/ 6411 w 9522"/>
                <a:gd name="T49" fmla="*/ 7555 h 11521"/>
                <a:gd name="T50" fmla="*/ 8094 w 9522"/>
                <a:gd name="T51" fmla="*/ 7497 h 11521"/>
                <a:gd name="T52" fmla="*/ 9384 w 9522"/>
                <a:gd name="T53" fmla="*/ 11521 h 11521"/>
                <a:gd name="T54" fmla="*/ 0 w 9522"/>
                <a:gd name="T55" fmla="*/ 11521 h 11521"/>
                <a:gd name="T56" fmla="*/ 1333 w 9522"/>
                <a:gd name="T57" fmla="*/ 7551 h 11521"/>
                <a:gd name="T58" fmla="*/ 2854 w 9522"/>
                <a:gd name="T59" fmla="*/ 7565 h 11521"/>
                <a:gd name="T60" fmla="*/ 4279 w 9522"/>
                <a:gd name="T61" fmla="*/ 9915 h 11521"/>
                <a:gd name="T62" fmla="*/ 4547 w 9522"/>
                <a:gd name="T63" fmla="*/ 8157 h 11521"/>
                <a:gd name="T64" fmla="*/ 4353 w 9522"/>
                <a:gd name="T65" fmla="*/ 7839 h 11521"/>
                <a:gd name="T66" fmla="*/ 4368 w 9522"/>
                <a:gd name="T67" fmla="*/ 7512 h 11521"/>
                <a:gd name="T68" fmla="*/ 5214 w 9522"/>
                <a:gd name="T69" fmla="*/ 7512 h 11521"/>
                <a:gd name="T70" fmla="*/ 6473 w 9522"/>
                <a:gd name="T71" fmla="*/ 2882 h 11521"/>
                <a:gd name="T72" fmla="*/ 4021 w 9522"/>
                <a:gd name="T73" fmla="*/ 2685 h 11521"/>
                <a:gd name="T74" fmla="*/ 2912 w 9522"/>
                <a:gd name="T75" fmla="*/ 2827 h 11521"/>
                <a:gd name="T76" fmla="*/ 2667 w 9522"/>
                <a:gd name="T77" fmla="*/ 3552 h 11521"/>
                <a:gd name="T78" fmla="*/ 2627 w 9522"/>
                <a:gd name="T79" fmla="*/ 3766 h 11521"/>
                <a:gd name="T80" fmla="*/ 2412 w 9522"/>
                <a:gd name="T81" fmla="*/ 3745 h 11521"/>
                <a:gd name="T82" fmla="*/ 2287 w 9522"/>
                <a:gd name="T83" fmla="*/ 3761 h 11521"/>
                <a:gd name="T84" fmla="*/ 2228 w 9522"/>
                <a:gd name="T85" fmla="*/ 3785 h 11521"/>
                <a:gd name="T86" fmla="*/ 2328 w 9522"/>
                <a:gd name="T87" fmla="*/ 4366 h 11521"/>
                <a:gd name="T88" fmla="*/ 2556 w 9522"/>
                <a:gd name="T89" fmla="*/ 4611 h 11521"/>
                <a:gd name="T90" fmla="*/ 2682 w 9522"/>
                <a:gd name="T91" fmla="*/ 4650 h 11521"/>
                <a:gd name="T92" fmla="*/ 2717 w 9522"/>
                <a:gd name="T93" fmla="*/ 4776 h 11521"/>
                <a:gd name="T94" fmla="*/ 3107 w 9522"/>
                <a:gd name="T95" fmla="*/ 5836 h 11521"/>
                <a:gd name="T96" fmla="*/ 3732 w 9522"/>
                <a:gd name="T97" fmla="*/ 6462 h 11521"/>
                <a:gd name="T98" fmla="*/ 4594 w 9522"/>
                <a:gd name="T99" fmla="*/ 6551 h 11521"/>
                <a:gd name="T100" fmla="*/ 5539 w 9522"/>
                <a:gd name="T101" fmla="*/ 6486 h 11521"/>
                <a:gd name="T102" fmla="*/ 6226 w 9522"/>
                <a:gd name="T103" fmla="*/ 5879 h 11521"/>
                <a:gd name="T104" fmla="*/ 6648 w 9522"/>
                <a:gd name="T105" fmla="*/ 4771 h 11521"/>
                <a:gd name="T106" fmla="*/ 6681 w 9522"/>
                <a:gd name="T107" fmla="*/ 4651 h 11521"/>
                <a:gd name="T108" fmla="*/ 6801 w 9522"/>
                <a:gd name="T109" fmla="*/ 4610 h 11521"/>
                <a:gd name="T110" fmla="*/ 7021 w 9522"/>
                <a:gd name="T111" fmla="*/ 4360 h 11521"/>
                <a:gd name="T112" fmla="*/ 7117 w 9522"/>
                <a:gd name="T113" fmla="*/ 3787 h 11521"/>
                <a:gd name="T114" fmla="*/ 7064 w 9522"/>
                <a:gd name="T115" fmla="*/ 3766 h 11521"/>
                <a:gd name="T116" fmla="*/ 6943 w 9522"/>
                <a:gd name="T117" fmla="*/ 3747 h 11521"/>
                <a:gd name="T118" fmla="*/ 6733 w 9522"/>
                <a:gd name="T119" fmla="*/ 3761 h 11521"/>
                <a:gd name="T120" fmla="*/ 6694 w 9522"/>
                <a:gd name="T121" fmla="*/ 3555 h 11521"/>
                <a:gd name="T122" fmla="*/ 6473 w 9522"/>
                <a:gd name="T123" fmla="*/ 2882 h 11521"/>
                <a:gd name="T124" fmla="*/ 6473 w 9522"/>
                <a:gd name="T125" fmla="*/ 2882 h 11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22" h="11521">
                  <a:moveTo>
                    <a:pt x="7383" y="3389"/>
                  </a:moveTo>
                  <a:cubicBezTo>
                    <a:pt x="7418" y="3409"/>
                    <a:pt x="7452" y="3428"/>
                    <a:pt x="7486" y="3452"/>
                  </a:cubicBezTo>
                  <a:lnTo>
                    <a:pt x="7588" y="3522"/>
                  </a:lnTo>
                  <a:lnTo>
                    <a:pt x="7589" y="3645"/>
                  </a:lnTo>
                  <a:cubicBezTo>
                    <a:pt x="7594" y="4001"/>
                    <a:pt x="7552" y="4302"/>
                    <a:pt x="7459" y="4534"/>
                  </a:cubicBezTo>
                  <a:cubicBezTo>
                    <a:pt x="7373" y="4746"/>
                    <a:pt x="7246" y="4905"/>
                    <a:pt x="7076" y="5000"/>
                  </a:cubicBezTo>
                  <a:cubicBezTo>
                    <a:pt x="6959" y="5414"/>
                    <a:pt x="6823" y="5797"/>
                    <a:pt x="6631" y="6120"/>
                  </a:cubicBezTo>
                  <a:cubicBezTo>
                    <a:pt x="6408" y="6491"/>
                    <a:pt x="6116" y="6776"/>
                    <a:pt x="5701" y="6930"/>
                  </a:cubicBezTo>
                  <a:cubicBezTo>
                    <a:pt x="5516" y="6997"/>
                    <a:pt x="5042" y="7030"/>
                    <a:pt x="4587" y="7022"/>
                  </a:cubicBezTo>
                  <a:cubicBezTo>
                    <a:pt x="4147" y="7016"/>
                    <a:pt x="3706" y="6972"/>
                    <a:pt x="3531" y="6891"/>
                  </a:cubicBezTo>
                  <a:cubicBezTo>
                    <a:pt x="3154" y="6717"/>
                    <a:pt x="2889" y="6426"/>
                    <a:pt x="2688" y="6062"/>
                  </a:cubicBezTo>
                  <a:cubicBezTo>
                    <a:pt x="2516" y="5752"/>
                    <a:pt x="2393" y="5391"/>
                    <a:pt x="2287" y="5010"/>
                  </a:cubicBezTo>
                  <a:cubicBezTo>
                    <a:pt x="2111" y="4917"/>
                    <a:pt x="1978" y="4760"/>
                    <a:pt x="1889" y="4546"/>
                  </a:cubicBezTo>
                  <a:cubicBezTo>
                    <a:pt x="1792" y="4312"/>
                    <a:pt x="1747" y="4006"/>
                    <a:pt x="1753" y="3644"/>
                  </a:cubicBezTo>
                  <a:lnTo>
                    <a:pt x="1754" y="3520"/>
                  </a:lnTo>
                  <a:lnTo>
                    <a:pt x="1857" y="3451"/>
                  </a:lnTo>
                  <a:cubicBezTo>
                    <a:pt x="1883" y="3434"/>
                    <a:pt x="1909" y="3417"/>
                    <a:pt x="1936" y="3402"/>
                  </a:cubicBezTo>
                  <a:cubicBezTo>
                    <a:pt x="1821" y="1976"/>
                    <a:pt x="1864" y="1449"/>
                    <a:pt x="2393" y="846"/>
                  </a:cubicBezTo>
                  <a:cubicBezTo>
                    <a:pt x="3426" y="0"/>
                    <a:pt x="5793" y="30"/>
                    <a:pt x="6839" y="797"/>
                  </a:cubicBezTo>
                  <a:cubicBezTo>
                    <a:pt x="7552" y="1470"/>
                    <a:pt x="7602" y="2224"/>
                    <a:pt x="7383" y="3389"/>
                  </a:cubicBezTo>
                  <a:close/>
                  <a:moveTo>
                    <a:pt x="5214" y="7512"/>
                  </a:moveTo>
                  <a:lnTo>
                    <a:pt x="5229" y="7839"/>
                  </a:lnTo>
                  <a:lnTo>
                    <a:pt x="5036" y="8159"/>
                  </a:lnTo>
                  <a:lnTo>
                    <a:pt x="5306" y="9931"/>
                  </a:lnTo>
                  <a:lnTo>
                    <a:pt x="6411" y="7555"/>
                  </a:lnTo>
                  <a:lnTo>
                    <a:pt x="8094" y="7497"/>
                  </a:lnTo>
                  <a:cubicBezTo>
                    <a:pt x="8964" y="8320"/>
                    <a:pt x="9522" y="10257"/>
                    <a:pt x="9384" y="11521"/>
                  </a:cubicBezTo>
                  <a:lnTo>
                    <a:pt x="0" y="11521"/>
                  </a:lnTo>
                  <a:cubicBezTo>
                    <a:pt x="24" y="10411"/>
                    <a:pt x="228" y="8516"/>
                    <a:pt x="1333" y="7551"/>
                  </a:cubicBezTo>
                  <a:lnTo>
                    <a:pt x="2854" y="7565"/>
                  </a:lnTo>
                  <a:lnTo>
                    <a:pt x="4279" y="9915"/>
                  </a:lnTo>
                  <a:lnTo>
                    <a:pt x="4547" y="8157"/>
                  </a:lnTo>
                  <a:lnTo>
                    <a:pt x="4353" y="7839"/>
                  </a:lnTo>
                  <a:lnTo>
                    <a:pt x="4368" y="7512"/>
                  </a:lnTo>
                  <a:cubicBezTo>
                    <a:pt x="4737" y="7492"/>
                    <a:pt x="4845" y="7492"/>
                    <a:pt x="5214" y="7512"/>
                  </a:cubicBezTo>
                  <a:close/>
                  <a:moveTo>
                    <a:pt x="6473" y="2882"/>
                  </a:moveTo>
                  <a:cubicBezTo>
                    <a:pt x="5804" y="3014"/>
                    <a:pt x="4808" y="3127"/>
                    <a:pt x="4021" y="2685"/>
                  </a:cubicBezTo>
                  <a:cubicBezTo>
                    <a:pt x="3718" y="2515"/>
                    <a:pt x="3274" y="2864"/>
                    <a:pt x="2912" y="2827"/>
                  </a:cubicBezTo>
                  <a:cubicBezTo>
                    <a:pt x="2799" y="3050"/>
                    <a:pt x="2716" y="3293"/>
                    <a:pt x="2667" y="3552"/>
                  </a:cubicBezTo>
                  <a:lnTo>
                    <a:pt x="2627" y="3766"/>
                  </a:lnTo>
                  <a:lnTo>
                    <a:pt x="2412" y="3745"/>
                  </a:lnTo>
                  <a:cubicBezTo>
                    <a:pt x="2372" y="3741"/>
                    <a:pt x="2331" y="3746"/>
                    <a:pt x="2287" y="3761"/>
                  </a:cubicBezTo>
                  <a:cubicBezTo>
                    <a:pt x="2267" y="3767"/>
                    <a:pt x="2248" y="3775"/>
                    <a:pt x="2228" y="3785"/>
                  </a:cubicBezTo>
                  <a:cubicBezTo>
                    <a:pt x="2234" y="4022"/>
                    <a:pt x="2267" y="4219"/>
                    <a:pt x="2328" y="4366"/>
                  </a:cubicBezTo>
                  <a:cubicBezTo>
                    <a:pt x="2382" y="4496"/>
                    <a:pt x="2458" y="4580"/>
                    <a:pt x="2556" y="4611"/>
                  </a:cubicBezTo>
                  <a:lnTo>
                    <a:pt x="2682" y="4650"/>
                  </a:lnTo>
                  <a:lnTo>
                    <a:pt x="2717" y="4776"/>
                  </a:lnTo>
                  <a:cubicBezTo>
                    <a:pt x="2822" y="5167"/>
                    <a:pt x="2941" y="5536"/>
                    <a:pt x="3107" y="5836"/>
                  </a:cubicBezTo>
                  <a:cubicBezTo>
                    <a:pt x="3261" y="6115"/>
                    <a:pt x="3458" y="6336"/>
                    <a:pt x="3732" y="6462"/>
                  </a:cubicBezTo>
                  <a:cubicBezTo>
                    <a:pt x="3847" y="6515"/>
                    <a:pt x="4212" y="6545"/>
                    <a:pt x="4594" y="6551"/>
                  </a:cubicBezTo>
                  <a:cubicBezTo>
                    <a:pt x="5001" y="6557"/>
                    <a:pt x="5406" y="6535"/>
                    <a:pt x="5539" y="6486"/>
                  </a:cubicBezTo>
                  <a:cubicBezTo>
                    <a:pt x="5841" y="6375"/>
                    <a:pt x="6057" y="6160"/>
                    <a:pt x="6226" y="5879"/>
                  </a:cubicBezTo>
                  <a:cubicBezTo>
                    <a:pt x="6407" y="5576"/>
                    <a:pt x="6536" y="5192"/>
                    <a:pt x="6648" y="4771"/>
                  </a:cubicBezTo>
                  <a:lnTo>
                    <a:pt x="6681" y="4651"/>
                  </a:lnTo>
                  <a:lnTo>
                    <a:pt x="6801" y="4610"/>
                  </a:lnTo>
                  <a:cubicBezTo>
                    <a:pt x="6896" y="4576"/>
                    <a:pt x="6969" y="4490"/>
                    <a:pt x="7021" y="4360"/>
                  </a:cubicBezTo>
                  <a:cubicBezTo>
                    <a:pt x="7079" y="4213"/>
                    <a:pt x="7112" y="4020"/>
                    <a:pt x="7117" y="3787"/>
                  </a:cubicBezTo>
                  <a:cubicBezTo>
                    <a:pt x="7099" y="3778"/>
                    <a:pt x="7082" y="3771"/>
                    <a:pt x="7064" y="3766"/>
                  </a:cubicBezTo>
                  <a:cubicBezTo>
                    <a:pt x="7022" y="3752"/>
                    <a:pt x="6982" y="3745"/>
                    <a:pt x="6943" y="3747"/>
                  </a:cubicBezTo>
                  <a:lnTo>
                    <a:pt x="6733" y="3761"/>
                  </a:lnTo>
                  <a:lnTo>
                    <a:pt x="6694" y="3555"/>
                  </a:lnTo>
                  <a:cubicBezTo>
                    <a:pt x="6647" y="3315"/>
                    <a:pt x="6573" y="3090"/>
                    <a:pt x="6473" y="2882"/>
                  </a:cubicBezTo>
                  <a:close/>
                  <a:moveTo>
                    <a:pt x="6473" y="2882"/>
                  </a:moveTo>
                  <a:close/>
                </a:path>
              </a:pathLst>
            </a:cu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任意多边形: 形状 41">
              <a:extLst>
                <a:ext uri="{FF2B5EF4-FFF2-40B4-BE49-F238E27FC236}">
                  <a16:creationId xmlns:a16="http://schemas.microsoft.com/office/drawing/2014/main" id="{856B7D15-6EE0-912D-9A77-A6CB8B113671}"/>
                </a:ext>
              </a:extLst>
            </p:cNvPr>
            <p:cNvSpPr/>
            <p:nvPr/>
          </p:nvSpPr>
          <p:spPr>
            <a:xfrm>
              <a:off x="2239490" y="4004039"/>
              <a:ext cx="741302" cy="741302"/>
            </a:xfrm>
            <a:custGeom>
              <a:avLst/>
              <a:gdLst>
                <a:gd name="connsiteX0" fmla="*/ 370651 w 741302"/>
                <a:gd name="connsiteY0" fmla="*/ 90125 h 741302"/>
                <a:gd name="connsiteX1" fmla="*/ 72618 w 741302"/>
                <a:gd name="connsiteY1" fmla="*/ 378377 h 741302"/>
                <a:gd name="connsiteX2" fmla="*/ 370651 w 741302"/>
                <a:gd name="connsiteY2" fmla="*/ 666629 h 741302"/>
                <a:gd name="connsiteX3" fmla="*/ 668684 w 741302"/>
                <a:gd name="connsiteY3" fmla="*/ 378377 h 741302"/>
                <a:gd name="connsiteX4" fmla="*/ 370651 w 741302"/>
                <a:gd name="connsiteY4" fmla="*/ 90125 h 741302"/>
                <a:gd name="connsiteX5" fmla="*/ 370651 w 741302"/>
                <a:gd name="connsiteY5" fmla="*/ 0 h 741302"/>
                <a:gd name="connsiteX6" fmla="*/ 741302 w 741302"/>
                <a:gd name="connsiteY6" fmla="*/ 370651 h 741302"/>
                <a:gd name="connsiteX7" fmla="*/ 370651 w 741302"/>
                <a:gd name="connsiteY7" fmla="*/ 741302 h 741302"/>
                <a:gd name="connsiteX8" fmla="*/ 0 w 741302"/>
                <a:gd name="connsiteY8" fmla="*/ 370651 h 741302"/>
                <a:gd name="connsiteX9" fmla="*/ 370651 w 741302"/>
                <a:gd name="connsiteY9" fmla="*/ 0 h 741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302" h="741302">
                  <a:moveTo>
                    <a:pt x="370651" y="90125"/>
                  </a:moveTo>
                  <a:cubicBezTo>
                    <a:pt x="206052" y="90125"/>
                    <a:pt x="72618" y="219180"/>
                    <a:pt x="72618" y="378377"/>
                  </a:cubicBezTo>
                  <a:cubicBezTo>
                    <a:pt x="72618" y="537574"/>
                    <a:pt x="206052" y="666629"/>
                    <a:pt x="370651" y="666629"/>
                  </a:cubicBezTo>
                  <a:cubicBezTo>
                    <a:pt x="535250" y="666629"/>
                    <a:pt x="668684" y="537574"/>
                    <a:pt x="668684" y="378377"/>
                  </a:cubicBezTo>
                  <a:cubicBezTo>
                    <a:pt x="668684" y="219180"/>
                    <a:pt x="535250" y="90125"/>
                    <a:pt x="370651" y="90125"/>
                  </a:cubicBezTo>
                  <a:close/>
                  <a:moveTo>
                    <a:pt x="370651" y="0"/>
                  </a:moveTo>
                  <a:cubicBezTo>
                    <a:pt x="575356" y="0"/>
                    <a:pt x="741302" y="165946"/>
                    <a:pt x="741302" y="370651"/>
                  </a:cubicBezTo>
                  <a:cubicBezTo>
                    <a:pt x="741302" y="575356"/>
                    <a:pt x="575356" y="741302"/>
                    <a:pt x="370651" y="741302"/>
                  </a:cubicBezTo>
                  <a:cubicBezTo>
                    <a:pt x="165946" y="741302"/>
                    <a:pt x="0" y="575356"/>
                    <a:pt x="0" y="370651"/>
                  </a:cubicBezTo>
                  <a:cubicBezTo>
                    <a:pt x="0" y="165946"/>
                    <a:pt x="165946" y="0"/>
                    <a:pt x="370651" y="0"/>
                  </a:cubicBezTo>
                  <a:close/>
                </a:path>
              </a:pathLst>
            </a:custGeom>
            <a:solidFill>
              <a:srgbClr val="D8D7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grpSp>
      <p:grpSp>
        <p:nvGrpSpPr>
          <p:cNvPr id="43" name="组合 42">
            <a:extLst>
              <a:ext uri="{FF2B5EF4-FFF2-40B4-BE49-F238E27FC236}">
                <a16:creationId xmlns:a16="http://schemas.microsoft.com/office/drawing/2014/main" id="{CFF288C1-84FE-E01C-F573-AE6E08AF2376}"/>
              </a:ext>
            </a:extLst>
          </p:cNvPr>
          <p:cNvGrpSpPr/>
          <p:nvPr/>
        </p:nvGrpSpPr>
        <p:grpSpPr>
          <a:xfrm>
            <a:off x="6582385" y="4124732"/>
            <a:ext cx="3266216" cy="741302"/>
            <a:chOff x="6578823" y="3987105"/>
            <a:chExt cx="3266216" cy="741302"/>
          </a:xfrm>
        </p:grpSpPr>
        <p:sp>
          <p:nvSpPr>
            <p:cNvPr id="44" name="文本框 43">
              <a:extLst>
                <a:ext uri="{FF2B5EF4-FFF2-40B4-BE49-F238E27FC236}">
                  <a16:creationId xmlns:a16="http://schemas.microsoft.com/office/drawing/2014/main" id="{73DB163C-85CB-9C83-EBEC-76E547113B19}"/>
                </a:ext>
              </a:extLst>
            </p:cNvPr>
            <p:cNvSpPr txBox="1"/>
            <p:nvPr/>
          </p:nvSpPr>
          <p:spPr>
            <a:xfrm>
              <a:off x="7195576" y="4124276"/>
              <a:ext cx="2649463" cy="510778"/>
            </a:xfrm>
            <a:prstGeom prst="roundRect">
              <a:avLst/>
            </a:prstGeom>
            <a:solidFill>
              <a:schemeClr val="tx2">
                <a:lumMod val="20000"/>
                <a:lumOff val="80000"/>
              </a:schemeClr>
            </a:solidFill>
          </p:spPr>
          <p:txBody>
            <a:bodyPr wrap="square" rtlCol="0">
              <a:spAutoFit/>
            </a:bodyPr>
            <a:lstStyle/>
            <a:p>
              <a:pPr algn="r"/>
              <a:r>
                <a:rPr lang="zh-CN" altLang="en-US" sz="2400" dirty="0">
                  <a:latin typeface="思源黑体 CN Bold" panose="020B0800000000000000" pitchFamily="34" charset="-122"/>
                  <a:ea typeface="思源黑体 CN Bold" panose="020B0800000000000000" pitchFamily="34" charset="-122"/>
                </a:rPr>
                <a:t>时间：</a:t>
              </a:r>
              <a:r>
                <a:rPr lang="en-US" altLang="zh-CN" sz="2400" dirty="0">
                  <a:latin typeface="思源黑体 CN Bold" panose="020B0800000000000000" pitchFamily="34" charset="-122"/>
                  <a:ea typeface="思源黑体 CN Bold" panose="020B0800000000000000" pitchFamily="34" charset="-122"/>
                </a:rPr>
                <a:t>2023-3-8</a:t>
              </a:r>
              <a:endParaRPr lang="zh-CN" altLang="en-US" sz="2400" dirty="0">
                <a:latin typeface="思源黑体 CN Bold" panose="020B0800000000000000" pitchFamily="34" charset="-122"/>
                <a:ea typeface="思源黑体 CN Bold" panose="020B0800000000000000" pitchFamily="34" charset="-122"/>
              </a:endParaRPr>
            </a:p>
          </p:txBody>
        </p:sp>
        <p:sp>
          <p:nvSpPr>
            <p:cNvPr id="45" name="任意多边形: 形状 44">
              <a:extLst>
                <a:ext uri="{FF2B5EF4-FFF2-40B4-BE49-F238E27FC236}">
                  <a16:creationId xmlns:a16="http://schemas.microsoft.com/office/drawing/2014/main" id="{7D7A8133-C490-E9A7-356C-C472CA8ABBE5}"/>
                </a:ext>
              </a:extLst>
            </p:cNvPr>
            <p:cNvSpPr/>
            <p:nvPr/>
          </p:nvSpPr>
          <p:spPr>
            <a:xfrm>
              <a:off x="6578823" y="3987105"/>
              <a:ext cx="741302" cy="741302"/>
            </a:xfrm>
            <a:custGeom>
              <a:avLst/>
              <a:gdLst>
                <a:gd name="connsiteX0" fmla="*/ 370651 w 741302"/>
                <a:gd name="connsiteY0" fmla="*/ 90125 h 741302"/>
                <a:gd name="connsiteX1" fmla="*/ 72618 w 741302"/>
                <a:gd name="connsiteY1" fmla="*/ 378377 h 741302"/>
                <a:gd name="connsiteX2" fmla="*/ 370651 w 741302"/>
                <a:gd name="connsiteY2" fmla="*/ 666629 h 741302"/>
                <a:gd name="connsiteX3" fmla="*/ 668684 w 741302"/>
                <a:gd name="connsiteY3" fmla="*/ 378377 h 741302"/>
                <a:gd name="connsiteX4" fmla="*/ 370651 w 741302"/>
                <a:gd name="connsiteY4" fmla="*/ 90125 h 741302"/>
                <a:gd name="connsiteX5" fmla="*/ 370651 w 741302"/>
                <a:gd name="connsiteY5" fmla="*/ 0 h 741302"/>
                <a:gd name="connsiteX6" fmla="*/ 741302 w 741302"/>
                <a:gd name="connsiteY6" fmla="*/ 370651 h 741302"/>
                <a:gd name="connsiteX7" fmla="*/ 370651 w 741302"/>
                <a:gd name="connsiteY7" fmla="*/ 741302 h 741302"/>
                <a:gd name="connsiteX8" fmla="*/ 0 w 741302"/>
                <a:gd name="connsiteY8" fmla="*/ 370651 h 741302"/>
                <a:gd name="connsiteX9" fmla="*/ 370651 w 741302"/>
                <a:gd name="connsiteY9" fmla="*/ 0 h 741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302" h="741302">
                  <a:moveTo>
                    <a:pt x="370651" y="90125"/>
                  </a:moveTo>
                  <a:cubicBezTo>
                    <a:pt x="206052" y="90125"/>
                    <a:pt x="72618" y="219180"/>
                    <a:pt x="72618" y="378377"/>
                  </a:cubicBezTo>
                  <a:cubicBezTo>
                    <a:pt x="72618" y="537574"/>
                    <a:pt x="206052" y="666629"/>
                    <a:pt x="370651" y="666629"/>
                  </a:cubicBezTo>
                  <a:cubicBezTo>
                    <a:pt x="535250" y="666629"/>
                    <a:pt x="668684" y="537574"/>
                    <a:pt x="668684" y="378377"/>
                  </a:cubicBezTo>
                  <a:cubicBezTo>
                    <a:pt x="668684" y="219180"/>
                    <a:pt x="535250" y="90125"/>
                    <a:pt x="370651" y="90125"/>
                  </a:cubicBezTo>
                  <a:close/>
                  <a:moveTo>
                    <a:pt x="370651" y="0"/>
                  </a:moveTo>
                  <a:cubicBezTo>
                    <a:pt x="575356" y="0"/>
                    <a:pt x="741302" y="165946"/>
                    <a:pt x="741302" y="370651"/>
                  </a:cubicBezTo>
                  <a:cubicBezTo>
                    <a:pt x="741302" y="575356"/>
                    <a:pt x="575356" y="741302"/>
                    <a:pt x="370651" y="741302"/>
                  </a:cubicBezTo>
                  <a:cubicBezTo>
                    <a:pt x="165946" y="741302"/>
                    <a:pt x="0" y="575356"/>
                    <a:pt x="0" y="370651"/>
                  </a:cubicBezTo>
                  <a:cubicBezTo>
                    <a:pt x="0" y="165946"/>
                    <a:pt x="165946" y="0"/>
                    <a:pt x="370651" y="0"/>
                  </a:cubicBezTo>
                  <a:close/>
                </a:path>
              </a:pathLst>
            </a:custGeom>
            <a:solidFill>
              <a:srgbClr val="D8D7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46" name="任意多边形: 形状 45">
              <a:extLst>
                <a:ext uri="{FF2B5EF4-FFF2-40B4-BE49-F238E27FC236}">
                  <a16:creationId xmlns:a16="http://schemas.microsoft.com/office/drawing/2014/main" id="{AB8E727D-F336-8E39-118E-850683DA8E03}"/>
                </a:ext>
              </a:extLst>
            </p:cNvPr>
            <p:cNvSpPr/>
            <p:nvPr/>
          </p:nvSpPr>
          <p:spPr>
            <a:xfrm>
              <a:off x="6764089" y="4148643"/>
              <a:ext cx="360370" cy="437116"/>
            </a:xfrm>
            <a:custGeom>
              <a:avLst/>
              <a:gdLst>
                <a:gd name="connsiteX0" fmla="*/ 2945 w 318420"/>
                <a:gd name="connsiteY0" fmla="*/ 438426 h 478551"/>
                <a:gd name="connsiteX1" fmla="*/ 315475 w 318420"/>
                <a:gd name="connsiteY1" fmla="*/ 438426 h 478551"/>
                <a:gd name="connsiteX2" fmla="*/ 318420 w 318420"/>
                <a:gd name="connsiteY2" fmla="*/ 441371 h 478551"/>
                <a:gd name="connsiteX3" fmla="*/ 318420 w 318420"/>
                <a:gd name="connsiteY3" fmla="*/ 463090 h 478551"/>
                <a:gd name="connsiteX4" fmla="*/ 302959 w 318420"/>
                <a:gd name="connsiteY4" fmla="*/ 478551 h 478551"/>
                <a:gd name="connsiteX5" fmla="*/ 15461 w 318420"/>
                <a:gd name="connsiteY5" fmla="*/ 478551 h 478551"/>
                <a:gd name="connsiteX6" fmla="*/ 0 w 318420"/>
                <a:gd name="connsiteY6" fmla="*/ 463090 h 478551"/>
                <a:gd name="connsiteX7" fmla="*/ 0 w 318420"/>
                <a:gd name="connsiteY7" fmla="*/ 441371 h 478551"/>
                <a:gd name="connsiteX8" fmla="*/ 2945 w 318420"/>
                <a:gd name="connsiteY8" fmla="*/ 438426 h 478551"/>
                <a:gd name="connsiteX9" fmla="*/ 159763 w 318420"/>
                <a:gd name="connsiteY9" fmla="*/ 300014 h 478551"/>
                <a:gd name="connsiteX10" fmla="*/ 229705 w 318420"/>
                <a:gd name="connsiteY10" fmla="*/ 328359 h 478551"/>
                <a:gd name="connsiteX11" fmla="*/ 252896 w 318420"/>
                <a:gd name="connsiteY11" fmla="*/ 362226 h 478551"/>
                <a:gd name="connsiteX12" fmla="*/ 252896 w 318420"/>
                <a:gd name="connsiteY12" fmla="*/ 383576 h 478551"/>
                <a:gd name="connsiteX13" fmla="*/ 66261 w 318420"/>
                <a:gd name="connsiteY13" fmla="*/ 383576 h 478551"/>
                <a:gd name="connsiteX14" fmla="*/ 66261 w 318420"/>
                <a:gd name="connsiteY14" fmla="*/ 362226 h 478551"/>
                <a:gd name="connsiteX15" fmla="*/ 66629 w 318420"/>
                <a:gd name="connsiteY15" fmla="*/ 362226 h 478551"/>
                <a:gd name="connsiteX16" fmla="*/ 89821 w 318420"/>
                <a:gd name="connsiteY16" fmla="*/ 328359 h 478551"/>
                <a:gd name="connsiteX17" fmla="*/ 159763 w 318420"/>
                <a:gd name="connsiteY17" fmla="*/ 300014 h 478551"/>
                <a:gd name="connsiteX18" fmla="*/ 160130 w 318420"/>
                <a:gd name="connsiteY18" fmla="*/ 287130 h 478551"/>
                <a:gd name="connsiteX19" fmla="*/ 163811 w 318420"/>
                <a:gd name="connsiteY19" fmla="*/ 290811 h 478551"/>
                <a:gd name="connsiteX20" fmla="*/ 160130 w 318420"/>
                <a:gd name="connsiteY20" fmla="*/ 294492 h 478551"/>
                <a:gd name="connsiteX21" fmla="*/ 156449 w 318420"/>
                <a:gd name="connsiteY21" fmla="*/ 290811 h 478551"/>
                <a:gd name="connsiteX22" fmla="*/ 160130 w 318420"/>
                <a:gd name="connsiteY22" fmla="*/ 287130 h 478551"/>
                <a:gd name="connsiteX23" fmla="*/ 160130 w 318420"/>
                <a:gd name="connsiteY23" fmla="*/ 273142 h 478551"/>
                <a:gd name="connsiteX24" fmla="*/ 163811 w 318420"/>
                <a:gd name="connsiteY24" fmla="*/ 276823 h 478551"/>
                <a:gd name="connsiteX25" fmla="*/ 160130 w 318420"/>
                <a:gd name="connsiteY25" fmla="*/ 280504 h 478551"/>
                <a:gd name="connsiteX26" fmla="*/ 156449 w 318420"/>
                <a:gd name="connsiteY26" fmla="*/ 276823 h 478551"/>
                <a:gd name="connsiteX27" fmla="*/ 160130 w 318420"/>
                <a:gd name="connsiteY27" fmla="*/ 273142 h 478551"/>
                <a:gd name="connsiteX28" fmla="*/ 160130 w 318420"/>
                <a:gd name="connsiteY28" fmla="*/ 258786 h 478551"/>
                <a:gd name="connsiteX29" fmla="*/ 163811 w 318420"/>
                <a:gd name="connsiteY29" fmla="*/ 262467 h 478551"/>
                <a:gd name="connsiteX30" fmla="*/ 160130 w 318420"/>
                <a:gd name="connsiteY30" fmla="*/ 266148 h 478551"/>
                <a:gd name="connsiteX31" fmla="*/ 156449 w 318420"/>
                <a:gd name="connsiteY31" fmla="*/ 262467 h 478551"/>
                <a:gd name="connsiteX32" fmla="*/ 160130 w 318420"/>
                <a:gd name="connsiteY32" fmla="*/ 258786 h 478551"/>
                <a:gd name="connsiteX33" fmla="*/ 160130 w 318420"/>
                <a:gd name="connsiteY33" fmla="*/ 244797 h 478551"/>
                <a:gd name="connsiteX34" fmla="*/ 163811 w 318420"/>
                <a:gd name="connsiteY34" fmla="*/ 248478 h 478551"/>
                <a:gd name="connsiteX35" fmla="*/ 160130 w 318420"/>
                <a:gd name="connsiteY35" fmla="*/ 252159 h 478551"/>
                <a:gd name="connsiteX36" fmla="*/ 156449 w 318420"/>
                <a:gd name="connsiteY36" fmla="*/ 248478 h 478551"/>
                <a:gd name="connsiteX37" fmla="*/ 160130 w 318420"/>
                <a:gd name="connsiteY37" fmla="*/ 244797 h 478551"/>
                <a:gd name="connsiteX38" fmla="*/ 77304 w 318420"/>
                <a:gd name="connsiteY38" fmla="*/ 147615 h 478551"/>
                <a:gd name="connsiteX39" fmla="*/ 162339 w 318420"/>
                <a:gd name="connsiteY39" fmla="*/ 166021 h 478551"/>
                <a:gd name="connsiteX40" fmla="*/ 243324 w 318420"/>
                <a:gd name="connsiteY40" fmla="*/ 147615 h 478551"/>
                <a:gd name="connsiteX41" fmla="*/ 174855 w 318420"/>
                <a:gd name="connsiteY41" fmla="*/ 199151 h 478551"/>
                <a:gd name="connsiteX42" fmla="*/ 164179 w 318420"/>
                <a:gd name="connsiteY42" fmla="*/ 220502 h 478551"/>
                <a:gd name="connsiteX43" fmla="*/ 164179 w 318420"/>
                <a:gd name="connsiteY43" fmla="*/ 233754 h 478551"/>
                <a:gd name="connsiteX44" fmla="*/ 160498 w 318420"/>
                <a:gd name="connsiteY44" fmla="*/ 237435 h 478551"/>
                <a:gd name="connsiteX45" fmla="*/ 156817 w 318420"/>
                <a:gd name="connsiteY45" fmla="*/ 233754 h 478551"/>
                <a:gd name="connsiteX46" fmla="*/ 156817 w 318420"/>
                <a:gd name="connsiteY46" fmla="*/ 220870 h 478551"/>
                <a:gd name="connsiteX47" fmla="*/ 146142 w 318420"/>
                <a:gd name="connsiteY47" fmla="*/ 199519 h 478551"/>
                <a:gd name="connsiteX48" fmla="*/ 53377 w 318420"/>
                <a:gd name="connsiteY48" fmla="*/ 82827 h 478551"/>
                <a:gd name="connsiteX49" fmla="*/ 53377 w 318420"/>
                <a:gd name="connsiteY49" fmla="*/ 126632 h 478551"/>
                <a:gd name="connsiteX50" fmla="*/ 70679 w 318420"/>
                <a:gd name="connsiteY50" fmla="*/ 160499 h 478551"/>
                <a:gd name="connsiteX51" fmla="*/ 135099 w 318420"/>
                <a:gd name="connsiteY51" fmla="*/ 207986 h 478551"/>
                <a:gd name="connsiteX52" fmla="*/ 150928 w 318420"/>
                <a:gd name="connsiteY52" fmla="*/ 239276 h 478551"/>
                <a:gd name="connsiteX53" fmla="*/ 135099 w 318420"/>
                <a:gd name="connsiteY53" fmla="*/ 270566 h 478551"/>
                <a:gd name="connsiteX54" fmla="*/ 70679 w 318420"/>
                <a:gd name="connsiteY54" fmla="*/ 317684 h 478551"/>
                <a:gd name="connsiteX55" fmla="*/ 53377 w 318420"/>
                <a:gd name="connsiteY55" fmla="*/ 351551 h 478551"/>
                <a:gd name="connsiteX56" fmla="*/ 53377 w 318420"/>
                <a:gd name="connsiteY56" fmla="*/ 395725 h 478551"/>
                <a:gd name="connsiteX57" fmla="*/ 266516 w 318420"/>
                <a:gd name="connsiteY57" fmla="*/ 395725 h 478551"/>
                <a:gd name="connsiteX58" fmla="*/ 266516 w 318420"/>
                <a:gd name="connsiteY58" fmla="*/ 354864 h 478551"/>
                <a:gd name="connsiteX59" fmla="*/ 247006 w 318420"/>
                <a:gd name="connsiteY59" fmla="*/ 316580 h 478551"/>
                <a:gd name="connsiteX60" fmla="*/ 184794 w 318420"/>
                <a:gd name="connsiteY60" fmla="*/ 270566 h 478551"/>
                <a:gd name="connsiteX61" fmla="*/ 168966 w 318420"/>
                <a:gd name="connsiteY61" fmla="*/ 239276 h 478551"/>
                <a:gd name="connsiteX62" fmla="*/ 184794 w 318420"/>
                <a:gd name="connsiteY62" fmla="*/ 207986 h 478551"/>
                <a:gd name="connsiteX63" fmla="*/ 249215 w 318420"/>
                <a:gd name="connsiteY63" fmla="*/ 160499 h 478551"/>
                <a:gd name="connsiteX64" fmla="*/ 266516 w 318420"/>
                <a:gd name="connsiteY64" fmla="*/ 126632 h 478551"/>
                <a:gd name="connsiteX65" fmla="*/ 266516 w 318420"/>
                <a:gd name="connsiteY65" fmla="*/ 82827 h 478551"/>
                <a:gd name="connsiteX66" fmla="*/ 24296 w 318420"/>
                <a:gd name="connsiteY66" fmla="*/ 52641 h 478551"/>
                <a:gd name="connsiteX67" fmla="*/ 296334 w 318420"/>
                <a:gd name="connsiteY67" fmla="*/ 52641 h 478551"/>
                <a:gd name="connsiteX68" fmla="*/ 296334 w 318420"/>
                <a:gd name="connsiteY68" fmla="*/ 125896 h 478551"/>
                <a:gd name="connsiteX69" fmla="*/ 267253 w 318420"/>
                <a:gd name="connsiteY69" fmla="*/ 183690 h 478551"/>
                <a:gd name="connsiteX70" fmla="*/ 202832 w 318420"/>
                <a:gd name="connsiteY70" fmla="*/ 231177 h 478551"/>
                <a:gd name="connsiteX71" fmla="*/ 199151 w 318420"/>
                <a:gd name="connsiteY71" fmla="*/ 238908 h 478551"/>
                <a:gd name="connsiteX72" fmla="*/ 202832 w 318420"/>
                <a:gd name="connsiteY72" fmla="*/ 246638 h 478551"/>
                <a:gd name="connsiteX73" fmla="*/ 265044 w 318420"/>
                <a:gd name="connsiteY73" fmla="*/ 292653 h 478551"/>
                <a:gd name="connsiteX74" fmla="*/ 296334 w 318420"/>
                <a:gd name="connsiteY74" fmla="*/ 354496 h 478551"/>
                <a:gd name="connsiteX75" fmla="*/ 296334 w 318420"/>
                <a:gd name="connsiteY75" fmla="*/ 425174 h 478551"/>
                <a:gd name="connsiteX76" fmla="*/ 24296 w 318420"/>
                <a:gd name="connsiteY76" fmla="*/ 425174 h 478551"/>
                <a:gd name="connsiteX77" fmla="*/ 24296 w 318420"/>
                <a:gd name="connsiteY77" fmla="*/ 351919 h 478551"/>
                <a:gd name="connsiteX78" fmla="*/ 53377 w 318420"/>
                <a:gd name="connsiteY78" fmla="*/ 294125 h 478551"/>
                <a:gd name="connsiteX79" fmla="*/ 117797 w 318420"/>
                <a:gd name="connsiteY79" fmla="*/ 246638 h 478551"/>
                <a:gd name="connsiteX80" fmla="*/ 121478 w 318420"/>
                <a:gd name="connsiteY80" fmla="*/ 238908 h 478551"/>
                <a:gd name="connsiteX81" fmla="*/ 117797 w 318420"/>
                <a:gd name="connsiteY81" fmla="*/ 231177 h 478551"/>
                <a:gd name="connsiteX82" fmla="*/ 53377 w 318420"/>
                <a:gd name="connsiteY82" fmla="*/ 183690 h 478551"/>
                <a:gd name="connsiteX83" fmla="*/ 24296 w 318420"/>
                <a:gd name="connsiteY83" fmla="*/ 125896 h 478551"/>
                <a:gd name="connsiteX84" fmla="*/ 15461 w 318420"/>
                <a:gd name="connsiteY84" fmla="*/ 0 h 478551"/>
                <a:gd name="connsiteX85" fmla="*/ 302959 w 318420"/>
                <a:gd name="connsiteY85" fmla="*/ 0 h 478551"/>
                <a:gd name="connsiteX86" fmla="*/ 318420 w 318420"/>
                <a:gd name="connsiteY86" fmla="*/ 15461 h 478551"/>
                <a:gd name="connsiteX87" fmla="*/ 318420 w 318420"/>
                <a:gd name="connsiteY87" fmla="*/ 37180 h 478551"/>
                <a:gd name="connsiteX88" fmla="*/ 315475 w 318420"/>
                <a:gd name="connsiteY88" fmla="*/ 40125 h 478551"/>
                <a:gd name="connsiteX89" fmla="*/ 2945 w 318420"/>
                <a:gd name="connsiteY89" fmla="*/ 40125 h 478551"/>
                <a:gd name="connsiteX90" fmla="*/ 0 w 318420"/>
                <a:gd name="connsiteY90" fmla="*/ 37180 h 478551"/>
                <a:gd name="connsiteX91" fmla="*/ 0 w 318420"/>
                <a:gd name="connsiteY91" fmla="*/ 15461 h 478551"/>
                <a:gd name="connsiteX92" fmla="*/ 15461 w 318420"/>
                <a:gd name="connsiteY92" fmla="*/ 0 h 478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18420" h="478551">
                  <a:moveTo>
                    <a:pt x="2945" y="438426"/>
                  </a:moveTo>
                  <a:lnTo>
                    <a:pt x="315475" y="438426"/>
                  </a:lnTo>
                  <a:cubicBezTo>
                    <a:pt x="316948" y="438426"/>
                    <a:pt x="318420" y="439530"/>
                    <a:pt x="318420" y="441371"/>
                  </a:cubicBezTo>
                  <a:lnTo>
                    <a:pt x="318420" y="463090"/>
                  </a:lnTo>
                  <a:cubicBezTo>
                    <a:pt x="318420" y="471556"/>
                    <a:pt x="311426" y="478551"/>
                    <a:pt x="302959" y="478551"/>
                  </a:cubicBezTo>
                  <a:lnTo>
                    <a:pt x="15461" y="478551"/>
                  </a:lnTo>
                  <a:cubicBezTo>
                    <a:pt x="6994" y="478551"/>
                    <a:pt x="0" y="471556"/>
                    <a:pt x="0" y="463090"/>
                  </a:cubicBezTo>
                  <a:lnTo>
                    <a:pt x="0" y="441371"/>
                  </a:lnTo>
                  <a:cubicBezTo>
                    <a:pt x="0" y="439898"/>
                    <a:pt x="1104" y="438426"/>
                    <a:pt x="2945" y="438426"/>
                  </a:cubicBezTo>
                  <a:close/>
                  <a:moveTo>
                    <a:pt x="159763" y="300014"/>
                  </a:moveTo>
                  <a:cubicBezTo>
                    <a:pt x="174119" y="308481"/>
                    <a:pt x="229705" y="328359"/>
                    <a:pt x="229705" y="328359"/>
                  </a:cubicBezTo>
                  <a:cubicBezTo>
                    <a:pt x="243693" y="333881"/>
                    <a:pt x="252896" y="347133"/>
                    <a:pt x="252896" y="362226"/>
                  </a:cubicBezTo>
                  <a:lnTo>
                    <a:pt x="252896" y="383576"/>
                  </a:lnTo>
                  <a:lnTo>
                    <a:pt x="66261" y="383576"/>
                  </a:lnTo>
                  <a:lnTo>
                    <a:pt x="66261" y="362226"/>
                  </a:lnTo>
                  <a:lnTo>
                    <a:pt x="66629" y="362226"/>
                  </a:lnTo>
                  <a:cubicBezTo>
                    <a:pt x="66629" y="347133"/>
                    <a:pt x="75832" y="333881"/>
                    <a:pt x="89821" y="328359"/>
                  </a:cubicBezTo>
                  <a:cubicBezTo>
                    <a:pt x="89821" y="328359"/>
                    <a:pt x="146142" y="308481"/>
                    <a:pt x="159763" y="300014"/>
                  </a:cubicBezTo>
                  <a:close/>
                  <a:moveTo>
                    <a:pt x="160130" y="287130"/>
                  </a:moveTo>
                  <a:cubicBezTo>
                    <a:pt x="162163" y="287130"/>
                    <a:pt x="163811" y="288778"/>
                    <a:pt x="163811" y="290811"/>
                  </a:cubicBezTo>
                  <a:cubicBezTo>
                    <a:pt x="163811" y="292844"/>
                    <a:pt x="162163" y="294492"/>
                    <a:pt x="160130" y="294492"/>
                  </a:cubicBezTo>
                  <a:cubicBezTo>
                    <a:pt x="158097" y="294492"/>
                    <a:pt x="156449" y="292844"/>
                    <a:pt x="156449" y="290811"/>
                  </a:cubicBezTo>
                  <a:cubicBezTo>
                    <a:pt x="156449" y="288778"/>
                    <a:pt x="158097" y="287130"/>
                    <a:pt x="160130" y="287130"/>
                  </a:cubicBezTo>
                  <a:close/>
                  <a:moveTo>
                    <a:pt x="160130" y="273142"/>
                  </a:moveTo>
                  <a:cubicBezTo>
                    <a:pt x="162163" y="273142"/>
                    <a:pt x="163811" y="274790"/>
                    <a:pt x="163811" y="276823"/>
                  </a:cubicBezTo>
                  <a:cubicBezTo>
                    <a:pt x="163811" y="278856"/>
                    <a:pt x="162163" y="280504"/>
                    <a:pt x="160130" y="280504"/>
                  </a:cubicBezTo>
                  <a:cubicBezTo>
                    <a:pt x="158097" y="280504"/>
                    <a:pt x="156449" y="278856"/>
                    <a:pt x="156449" y="276823"/>
                  </a:cubicBezTo>
                  <a:cubicBezTo>
                    <a:pt x="156449" y="274790"/>
                    <a:pt x="158097" y="273142"/>
                    <a:pt x="160130" y="273142"/>
                  </a:cubicBezTo>
                  <a:close/>
                  <a:moveTo>
                    <a:pt x="160130" y="258786"/>
                  </a:moveTo>
                  <a:cubicBezTo>
                    <a:pt x="162163" y="258786"/>
                    <a:pt x="163811" y="260434"/>
                    <a:pt x="163811" y="262467"/>
                  </a:cubicBezTo>
                  <a:cubicBezTo>
                    <a:pt x="163811" y="264500"/>
                    <a:pt x="162163" y="266148"/>
                    <a:pt x="160130" y="266148"/>
                  </a:cubicBezTo>
                  <a:cubicBezTo>
                    <a:pt x="158097" y="266148"/>
                    <a:pt x="156449" y="264500"/>
                    <a:pt x="156449" y="262467"/>
                  </a:cubicBezTo>
                  <a:cubicBezTo>
                    <a:pt x="156449" y="260434"/>
                    <a:pt x="158097" y="258786"/>
                    <a:pt x="160130" y="258786"/>
                  </a:cubicBezTo>
                  <a:close/>
                  <a:moveTo>
                    <a:pt x="160130" y="244797"/>
                  </a:moveTo>
                  <a:cubicBezTo>
                    <a:pt x="162163" y="244797"/>
                    <a:pt x="163811" y="246445"/>
                    <a:pt x="163811" y="248478"/>
                  </a:cubicBezTo>
                  <a:cubicBezTo>
                    <a:pt x="163811" y="250511"/>
                    <a:pt x="162163" y="252159"/>
                    <a:pt x="160130" y="252159"/>
                  </a:cubicBezTo>
                  <a:cubicBezTo>
                    <a:pt x="158097" y="252159"/>
                    <a:pt x="156449" y="250511"/>
                    <a:pt x="156449" y="248478"/>
                  </a:cubicBezTo>
                  <a:cubicBezTo>
                    <a:pt x="156449" y="246445"/>
                    <a:pt x="158097" y="244797"/>
                    <a:pt x="160130" y="244797"/>
                  </a:cubicBezTo>
                  <a:close/>
                  <a:moveTo>
                    <a:pt x="77304" y="147615"/>
                  </a:moveTo>
                  <a:lnTo>
                    <a:pt x="162339" y="166021"/>
                  </a:lnTo>
                  <a:lnTo>
                    <a:pt x="243324" y="147615"/>
                  </a:lnTo>
                  <a:lnTo>
                    <a:pt x="174855" y="199151"/>
                  </a:lnTo>
                  <a:cubicBezTo>
                    <a:pt x="168229" y="204305"/>
                    <a:pt x="164179" y="212035"/>
                    <a:pt x="164179" y="220502"/>
                  </a:cubicBezTo>
                  <a:lnTo>
                    <a:pt x="164179" y="233754"/>
                  </a:lnTo>
                  <a:cubicBezTo>
                    <a:pt x="164179" y="235595"/>
                    <a:pt x="162707" y="237435"/>
                    <a:pt x="160498" y="237435"/>
                  </a:cubicBezTo>
                  <a:cubicBezTo>
                    <a:pt x="158658" y="237435"/>
                    <a:pt x="156817" y="235963"/>
                    <a:pt x="156817" y="233754"/>
                  </a:cubicBezTo>
                  <a:lnTo>
                    <a:pt x="156817" y="220870"/>
                  </a:lnTo>
                  <a:cubicBezTo>
                    <a:pt x="156817" y="212403"/>
                    <a:pt x="152768" y="204673"/>
                    <a:pt x="146142" y="199519"/>
                  </a:cubicBezTo>
                  <a:close/>
                  <a:moveTo>
                    <a:pt x="53377" y="82827"/>
                  </a:moveTo>
                  <a:lnTo>
                    <a:pt x="53377" y="126632"/>
                  </a:lnTo>
                  <a:cubicBezTo>
                    <a:pt x="53377" y="139885"/>
                    <a:pt x="59635" y="152769"/>
                    <a:pt x="70679" y="160499"/>
                  </a:cubicBezTo>
                  <a:lnTo>
                    <a:pt x="135099" y="207986"/>
                  </a:lnTo>
                  <a:cubicBezTo>
                    <a:pt x="145038" y="215348"/>
                    <a:pt x="150928" y="226760"/>
                    <a:pt x="150928" y="239276"/>
                  </a:cubicBezTo>
                  <a:cubicBezTo>
                    <a:pt x="150928" y="251792"/>
                    <a:pt x="145038" y="263203"/>
                    <a:pt x="135099" y="270566"/>
                  </a:cubicBezTo>
                  <a:lnTo>
                    <a:pt x="70679" y="317684"/>
                  </a:lnTo>
                  <a:cubicBezTo>
                    <a:pt x="60003" y="325415"/>
                    <a:pt x="53377" y="338299"/>
                    <a:pt x="53377" y="351551"/>
                  </a:cubicBezTo>
                  <a:lnTo>
                    <a:pt x="53377" y="395725"/>
                  </a:lnTo>
                  <a:lnTo>
                    <a:pt x="266516" y="395725"/>
                  </a:lnTo>
                  <a:lnTo>
                    <a:pt x="266516" y="354864"/>
                  </a:lnTo>
                  <a:cubicBezTo>
                    <a:pt x="266516" y="339771"/>
                    <a:pt x="259154" y="325415"/>
                    <a:pt x="247006" y="316580"/>
                  </a:cubicBezTo>
                  <a:lnTo>
                    <a:pt x="184794" y="270566"/>
                  </a:lnTo>
                  <a:cubicBezTo>
                    <a:pt x="174855" y="263203"/>
                    <a:pt x="168966" y="251792"/>
                    <a:pt x="168966" y="239276"/>
                  </a:cubicBezTo>
                  <a:cubicBezTo>
                    <a:pt x="168966" y="226760"/>
                    <a:pt x="174855" y="215348"/>
                    <a:pt x="184794" y="207986"/>
                  </a:cubicBezTo>
                  <a:lnTo>
                    <a:pt x="249215" y="160499"/>
                  </a:lnTo>
                  <a:cubicBezTo>
                    <a:pt x="259890" y="152769"/>
                    <a:pt x="266516" y="139885"/>
                    <a:pt x="266516" y="126632"/>
                  </a:cubicBezTo>
                  <a:lnTo>
                    <a:pt x="266516" y="82827"/>
                  </a:lnTo>
                  <a:close/>
                  <a:moveTo>
                    <a:pt x="24296" y="52641"/>
                  </a:moveTo>
                  <a:lnTo>
                    <a:pt x="296334" y="52641"/>
                  </a:lnTo>
                  <a:lnTo>
                    <a:pt x="296334" y="125896"/>
                  </a:lnTo>
                  <a:cubicBezTo>
                    <a:pt x="296334" y="148719"/>
                    <a:pt x="285290" y="170070"/>
                    <a:pt x="267253" y="183690"/>
                  </a:cubicBezTo>
                  <a:lnTo>
                    <a:pt x="202832" y="231177"/>
                  </a:lnTo>
                  <a:cubicBezTo>
                    <a:pt x="200255" y="233018"/>
                    <a:pt x="199151" y="235595"/>
                    <a:pt x="199151" y="238908"/>
                  </a:cubicBezTo>
                  <a:cubicBezTo>
                    <a:pt x="199151" y="241853"/>
                    <a:pt x="200623" y="244798"/>
                    <a:pt x="202832" y="246638"/>
                  </a:cubicBezTo>
                  <a:lnTo>
                    <a:pt x="265044" y="292653"/>
                  </a:lnTo>
                  <a:cubicBezTo>
                    <a:pt x="284554" y="307009"/>
                    <a:pt x="296334" y="330201"/>
                    <a:pt x="296334" y="354496"/>
                  </a:cubicBezTo>
                  <a:lnTo>
                    <a:pt x="296334" y="425174"/>
                  </a:lnTo>
                  <a:lnTo>
                    <a:pt x="24296" y="425174"/>
                  </a:lnTo>
                  <a:lnTo>
                    <a:pt x="24296" y="351919"/>
                  </a:lnTo>
                  <a:cubicBezTo>
                    <a:pt x="24296" y="329096"/>
                    <a:pt x="35339" y="307746"/>
                    <a:pt x="53377" y="294125"/>
                  </a:cubicBezTo>
                  <a:lnTo>
                    <a:pt x="117797" y="246638"/>
                  </a:lnTo>
                  <a:cubicBezTo>
                    <a:pt x="120374" y="244798"/>
                    <a:pt x="121478" y="242221"/>
                    <a:pt x="121478" y="238908"/>
                  </a:cubicBezTo>
                  <a:cubicBezTo>
                    <a:pt x="121478" y="237067"/>
                    <a:pt x="121110" y="233754"/>
                    <a:pt x="117797" y="231177"/>
                  </a:cubicBezTo>
                  <a:lnTo>
                    <a:pt x="53377" y="183690"/>
                  </a:lnTo>
                  <a:cubicBezTo>
                    <a:pt x="34971" y="170438"/>
                    <a:pt x="24296" y="148719"/>
                    <a:pt x="24296" y="125896"/>
                  </a:cubicBezTo>
                  <a:close/>
                  <a:moveTo>
                    <a:pt x="15461" y="0"/>
                  </a:moveTo>
                  <a:lnTo>
                    <a:pt x="302959" y="0"/>
                  </a:lnTo>
                  <a:cubicBezTo>
                    <a:pt x="311426" y="0"/>
                    <a:pt x="318420" y="6994"/>
                    <a:pt x="318420" y="15461"/>
                  </a:cubicBezTo>
                  <a:lnTo>
                    <a:pt x="318420" y="37180"/>
                  </a:lnTo>
                  <a:cubicBezTo>
                    <a:pt x="318420" y="38652"/>
                    <a:pt x="316948" y="40125"/>
                    <a:pt x="315475" y="40125"/>
                  </a:cubicBezTo>
                  <a:lnTo>
                    <a:pt x="2945" y="40125"/>
                  </a:lnTo>
                  <a:cubicBezTo>
                    <a:pt x="1473" y="40125"/>
                    <a:pt x="0" y="39020"/>
                    <a:pt x="0" y="37180"/>
                  </a:cubicBezTo>
                  <a:lnTo>
                    <a:pt x="0" y="15461"/>
                  </a:lnTo>
                  <a:cubicBezTo>
                    <a:pt x="0" y="6994"/>
                    <a:pt x="6994" y="0"/>
                    <a:pt x="15461" y="0"/>
                  </a:cubicBezTo>
                  <a:close/>
                </a:path>
              </a:pathLst>
            </a:custGeom>
            <a:solidFill>
              <a:srgbClr val="0F2C58"/>
            </a:solidFill>
            <a:ln w="3680" cap="flat">
              <a:noFill/>
              <a:prstDash val="solid"/>
              <a:miter/>
            </a:ln>
          </p:spPr>
          <p:txBody>
            <a:bodyPr rtlCol="0" anchor="ctr"/>
            <a:lstStyle/>
            <a:p>
              <a:endParaRPr lang="zh-CN" altLang="en-US"/>
            </a:p>
          </p:txBody>
        </p:sp>
      </p:grpSp>
      <p:grpSp>
        <p:nvGrpSpPr>
          <p:cNvPr id="48" name="组合 47">
            <a:extLst>
              <a:ext uri="{FF2B5EF4-FFF2-40B4-BE49-F238E27FC236}">
                <a16:creationId xmlns:a16="http://schemas.microsoft.com/office/drawing/2014/main" id="{32E1AD1A-CD97-35FE-49A4-E4D4716FBF95}"/>
              </a:ext>
            </a:extLst>
          </p:cNvPr>
          <p:cNvGrpSpPr/>
          <p:nvPr/>
        </p:nvGrpSpPr>
        <p:grpSpPr>
          <a:xfrm rot="2072121">
            <a:off x="10182225" y="1089025"/>
            <a:ext cx="1868805" cy="7596505"/>
            <a:chOff x="3657458" y="0"/>
            <a:chExt cx="1868820" cy="5252025"/>
          </a:xfrm>
        </p:grpSpPr>
        <p:cxnSp>
          <p:nvCxnSpPr>
            <p:cNvPr id="49" name="直接连接符 48">
              <a:extLst>
                <a:ext uri="{FF2B5EF4-FFF2-40B4-BE49-F238E27FC236}">
                  <a16:creationId xmlns:a16="http://schemas.microsoft.com/office/drawing/2014/main" id="{B9770E33-4807-CD16-A38E-1926B9629BDA}"/>
                </a:ext>
              </a:extLst>
            </p:cNvPr>
            <p:cNvCxnSpPr/>
            <p:nvPr/>
          </p:nvCxnSpPr>
          <p:spPr>
            <a:xfrm>
              <a:off x="3657458"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0" name="直接连接符 49">
              <a:extLst>
                <a:ext uri="{FF2B5EF4-FFF2-40B4-BE49-F238E27FC236}">
                  <a16:creationId xmlns:a16="http://schemas.microsoft.com/office/drawing/2014/main" id="{F18F1669-BFC4-66F1-CC72-721A38BFD2AE}"/>
                </a:ext>
              </a:extLst>
            </p:cNvPr>
            <p:cNvCxnSpPr/>
            <p:nvPr/>
          </p:nvCxnSpPr>
          <p:spPr>
            <a:xfrm>
              <a:off x="3790945"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1" name="直接连接符 50">
              <a:extLst>
                <a:ext uri="{FF2B5EF4-FFF2-40B4-BE49-F238E27FC236}">
                  <a16:creationId xmlns:a16="http://schemas.microsoft.com/office/drawing/2014/main" id="{85128655-5802-5CC9-AB67-23167B0B3ED1}"/>
                </a:ext>
              </a:extLst>
            </p:cNvPr>
            <p:cNvCxnSpPr/>
            <p:nvPr/>
          </p:nvCxnSpPr>
          <p:spPr>
            <a:xfrm>
              <a:off x="3924432"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2" name="直接连接符 51">
              <a:extLst>
                <a:ext uri="{FF2B5EF4-FFF2-40B4-BE49-F238E27FC236}">
                  <a16:creationId xmlns:a16="http://schemas.microsoft.com/office/drawing/2014/main" id="{B8CE5EAA-1355-B890-0AD9-B48165399967}"/>
                </a:ext>
              </a:extLst>
            </p:cNvPr>
            <p:cNvCxnSpPr/>
            <p:nvPr/>
          </p:nvCxnSpPr>
          <p:spPr>
            <a:xfrm>
              <a:off x="4057919"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3" name="直接连接符 52">
              <a:extLst>
                <a:ext uri="{FF2B5EF4-FFF2-40B4-BE49-F238E27FC236}">
                  <a16:creationId xmlns:a16="http://schemas.microsoft.com/office/drawing/2014/main" id="{D5B5C7DF-0DE7-418F-458F-C54C16A1D81E}"/>
                </a:ext>
              </a:extLst>
            </p:cNvPr>
            <p:cNvCxnSpPr/>
            <p:nvPr/>
          </p:nvCxnSpPr>
          <p:spPr>
            <a:xfrm>
              <a:off x="4191406"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4" name="直接连接符 53">
              <a:extLst>
                <a:ext uri="{FF2B5EF4-FFF2-40B4-BE49-F238E27FC236}">
                  <a16:creationId xmlns:a16="http://schemas.microsoft.com/office/drawing/2014/main" id="{27D32027-0929-61AE-0FF5-2A3B35540425}"/>
                </a:ext>
              </a:extLst>
            </p:cNvPr>
            <p:cNvCxnSpPr/>
            <p:nvPr/>
          </p:nvCxnSpPr>
          <p:spPr>
            <a:xfrm>
              <a:off x="4324893"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5" name="直接连接符 54">
              <a:extLst>
                <a:ext uri="{FF2B5EF4-FFF2-40B4-BE49-F238E27FC236}">
                  <a16:creationId xmlns:a16="http://schemas.microsoft.com/office/drawing/2014/main" id="{643EEF3E-1160-56D3-009D-C38257387F41}"/>
                </a:ext>
              </a:extLst>
            </p:cNvPr>
            <p:cNvCxnSpPr/>
            <p:nvPr/>
          </p:nvCxnSpPr>
          <p:spPr>
            <a:xfrm>
              <a:off x="4458380"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6" name="直接连接符 55">
              <a:extLst>
                <a:ext uri="{FF2B5EF4-FFF2-40B4-BE49-F238E27FC236}">
                  <a16:creationId xmlns:a16="http://schemas.microsoft.com/office/drawing/2014/main" id="{13FFF769-4DBD-7E14-0356-315203839A82}"/>
                </a:ext>
              </a:extLst>
            </p:cNvPr>
            <p:cNvCxnSpPr/>
            <p:nvPr/>
          </p:nvCxnSpPr>
          <p:spPr>
            <a:xfrm>
              <a:off x="4591867"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7" name="直接连接符 56">
              <a:extLst>
                <a:ext uri="{FF2B5EF4-FFF2-40B4-BE49-F238E27FC236}">
                  <a16:creationId xmlns:a16="http://schemas.microsoft.com/office/drawing/2014/main" id="{A87F2666-207F-A78D-51D8-26F0ECBD1F3A}"/>
                </a:ext>
              </a:extLst>
            </p:cNvPr>
            <p:cNvCxnSpPr/>
            <p:nvPr/>
          </p:nvCxnSpPr>
          <p:spPr>
            <a:xfrm>
              <a:off x="4725354"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8" name="直接连接符 57">
              <a:extLst>
                <a:ext uri="{FF2B5EF4-FFF2-40B4-BE49-F238E27FC236}">
                  <a16:creationId xmlns:a16="http://schemas.microsoft.com/office/drawing/2014/main" id="{617E024E-51AC-F81A-F3E6-806A38BB2481}"/>
                </a:ext>
              </a:extLst>
            </p:cNvPr>
            <p:cNvCxnSpPr/>
            <p:nvPr/>
          </p:nvCxnSpPr>
          <p:spPr>
            <a:xfrm>
              <a:off x="4858841"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59" name="直接连接符 58">
              <a:extLst>
                <a:ext uri="{FF2B5EF4-FFF2-40B4-BE49-F238E27FC236}">
                  <a16:creationId xmlns:a16="http://schemas.microsoft.com/office/drawing/2014/main" id="{8136EA92-83BF-EFBA-5630-6F54F5E7FA32}"/>
                </a:ext>
              </a:extLst>
            </p:cNvPr>
            <p:cNvCxnSpPr/>
            <p:nvPr/>
          </p:nvCxnSpPr>
          <p:spPr>
            <a:xfrm>
              <a:off x="4992328"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60" name="直接连接符 59">
              <a:extLst>
                <a:ext uri="{FF2B5EF4-FFF2-40B4-BE49-F238E27FC236}">
                  <a16:creationId xmlns:a16="http://schemas.microsoft.com/office/drawing/2014/main" id="{D1F4BDCD-FCC7-E74B-CC0A-58739F11759F}"/>
                </a:ext>
              </a:extLst>
            </p:cNvPr>
            <p:cNvCxnSpPr/>
            <p:nvPr/>
          </p:nvCxnSpPr>
          <p:spPr>
            <a:xfrm>
              <a:off x="5125815"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61" name="直接连接符 60">
              <a:extLst>
                <a:ext uri="{FF2B5EF4-FFF2-40B4-BE49-F238E27FC236}">
                  <a16:creationId xmlns:a16="http://schemas.microsoft.com/office/drawing/2014/main" id="{F1E6D5D2-2AF9-D098-62AD-38BDF9AAA470}"/>
                </a:ext>
              </a:extLst>
            </p:cNvPr>
            <p:cNvCxnSpPr/>
            <p:nvPr/>
          </p:nvCxnSpPr>
          <p:spPr>
            <a:xfrm>
              <a:off x="5259302"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62" name="直接连接符 61">
              <a:extLst>
                <a:ext uri="{FF2B5EF4-FFF2-40B4-BE49-F238E27FC236}">
                  <a16:creationId xmlns:a16="http://schemas.microsoft.com/office/drawing/2014/main" id="{4A904764-2E3A-4315-E307-CA7494F11729}"/>
                </a:ext>
              </a:extLst>
            </p:cNvPr>
            <p:cNvCxnSpPr/>
            <p:nvPr/>
          </p:nvCxnSpPr>
          <p:spPr>
            <a:xfrm>
              <a:off x="5392789" y="0"/>
              <a:ext cx="0" cy="5252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63" name="直接连接符 62">
              <a:extLst>
                <a:ext uri="{FF2B5EF4-FFF2-40B4-BE49-F238E27FC236}">
                  <a16:creationId xmlns:a16="http://schemas.microsoft.com/office/drawing/2014/main" id="{AA88EAE2-F694-606E-36E4-C142A12D8114}"/>
                </a:ext>
              </a:extLst>
            </p:cNvPr>
            <p:cNvCxnSpPr/>
            <p:nvPr/>
          </p:nvCxnSpPr>
          <p:spPr>
            <a:xfrm>
              <a:off x="5526278" y="0"/>
              <a:ext cx="0" cy="5252025"/>
            </a:xfrm>
            <a:prstGeom prst="line">
              <a:avLst/>
            </a:prstGeom>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764167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par>
                                <p:cTn id="16" presetID="10" presetClass="entr" presetSubtype="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a:extLst>
              <a:ext uri="{FF2B5EF4-FFF2-40B4-BE49-F238E27FC236}">
                <a16:creationId xmlns:a16="http://schemas.microsoft.com/office/drawing/2014/main" id="{6AE72121-143D-5A01-E2DB-F3E71765ABFD}"/>
              </a:ext>
            </a:extLst>
          </p:cNvPr>
          <p:cNvSpPr txBox="1"/>
          <p:nvPr/>
        </p:nvSpPr>
        <p:spPr>
          <a:xfrm>
            <a:off x="371849" y="99756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grpSp>
        <p:nvGrpSpPr>
          <p:cNvPr id="16" name="组合 15">
            <a:extLst>
              <a:ext uri="{FF2B5EF4-FFF2-40B4-BE49-F238E27FC236}">
                <a16:creationId xmlns:a16="http://schemas.microsoft.com/office/drawing/2014/main" id="{D7C8DC65-C8FF-67AA-39FA-8CF6A7037E6B}"/>
              </a:ext>
            </a:extLst>
          </p:cNvPr>
          <p:cNvGrpSpPr/>
          <p:nvPr/>
        </p:nvGrpSpPr>
        <p:grpSpPr>
          <a:xfrm>
            <a:off x="770043" y="1717452"/>
            <a:ext cx="4356931" cy="1219730"/>
            <a:chOff x="523206" y="2402319"/>
            <a:chExt cx="5515644" cy="632943"/>
          </a:xfrm>
        </p:grpSpPr>
        <p:grpSp>
          <p:nvGrpSpPr>
            <p:cNvPr id="17" name="组合 16">
              <a:extLst>
                <a:ext uri="{FF2B5EF4-FFF2-40B4-BE49-F238E27FC236}">
                  <a16:creationId xmlns:a16="http://schemas.microsoft.com/office/drawing/2014/main" id="{AD00F7FF-7944-633A-320F-64FEAEA7A871}"/>
                </a:ext>
              </a:extLst>
            </p:cNvPr>
            <p:cNvGrpSpPr/>
            <p:nvPr/>
          </p:nvGrpSpPr>
          <p:grpSpPr>
            <a:xfrm>
              <a:off x="523206" y="2402319"/>
              <a:ext cx="5515644" cy="632943"/>
              <a:chOff x="523206" y="2421369"/>
              <a:chExt cx="5318794" cy="632943"/>
            </a:xfrm>
          </p:grpSpPr>
          <p:sp>
            <p:nvSpPr>
              <p:cNvPr id="29" name="Rectangle 1">
                <a:extLst>
                  <a:ext uri="{FF2B5EF4-FFF2-40B4-BE49-F238E27FC236}">
                    <a16:creationId xmlns:a16="http://schemas.microsoft.com/office/drawing/2014/main" id="{69D0C741-7320-86FE-7E75-AF4CF5A52616}"/>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0" name="直接连接符 29">
                <a:extLst>
                  <a:ext uri="{FF2B5EF4-FFF2-40B4-BE49-F238E27FC236}">
                    <a16:creationId xmlns:a16="http://schemas.microsoft.com/office/drawing/2014/main" id="{3E67CDB3-D617-422C-0816-C868396102B1}"/>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82B16885-B162-5FA2-6503-D1CB1BF3D03B}"/>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28" name="文本框 27">
              <a:extLst>
                <a:ext uri="{FF2B5EF4-FFF2-40B4-BE49-F238E27FC236}">
                  <a16:creationId xmlns:a16="http://schemas.microsoft.com/office/drawing/2014/main" id="{51D56AE2-6437-181A-6E9F-7C6569227DCE}"/>
                </a:ext>
              </a:extLst>
            </p:cNvPr>
            <p:cNvSpPr txBox="1"/>
            <p:nvPr/>
          </p:nvSpPr>
          <p:spPr>
            <a:xfrm>
              <a:off x="621993" y="2450889"/>
              <a:ext cx="5201725" cy="547245"/>
            </a:xfrm>
            <a:prstGeom prst="rect">
              <a:avLst/>
            </a:prstGeom>
            <a:noFill/>
          </p:spPr>
          <p:txBody>
            <a:bodyPr wrap="square">
              <a:spAutoFit/>
            </a:bodyPr>
            <a:lstStyle/>
            <a:p>
              <a:pPr>
                <a:lnSpc>
                  <a:spcPct val="150000"/>
                </a:lnSpc>
              </a:pPr>
              <a:r>
                <a:rPr lang="zh-CN" altLang="en-US" sz="2200" dirty="0">
                  <a:latin typeface="思源黑体 CN Bold" panose="020B0800000000000000" pitchFamily="34" charset="-122"/>
                  <a:ea typeface="思源黑体 CN Bold" panose="020B0800000000000000" pitchFamily="34" charset="-122"/>
                </a:rPr>
                <a:t>激励类型：</a:t>
              </a:r>
              <a:r>
                <a:rPr lang="zh-CN" altLang="en-US" sz="2200" dirty="0">
                  <a:solidFill>
                    <a:srgbClr val="2E71A5"/>
                  </a:solidFill>
                  <a:latin typeface="思源黑体 CN Bold" panose="020B0800000000000000" pitchFamily="34" charset="-122"/>
                  <a:ea typeface="思源黑体 CN Bold" panose="020B0800000000000000" pitchFamily="34" charset="-122"/>
                </a:rPr>
                <a:t>两条天然波</a:t>
              </a:r>
              <a:r>
                <a:rPr lang="zh-CN" altLang="en-US" sz="2200" dirty="0">
                  <a:latin typeface="思源黑体 CN Bold" panose="020B0800000000000000" pitchFamily="34" charset="-122"/>
                  <a:ea typeface="思源黑体 CN Bold" panose="020B0800000000000000" pitchFamily="34" charset="-122"/>
                </a:rPr>
                <a:t>、</a:t>
              </a:r>
              <a:r>
                <a:rPr lang="zh-CN" altLang="en-US" sz="2200" dirty="0">
                  <a:solidFill>
                    <a:srgbClr val="2E71A5"/>
                  </a:solidFill>
                  <a:latin typeface="思源黑体 CN Bold" panose="020B0800000000000000" pitchFamily="34" charset="-122"/>
                  <a:ea typeface="思源黑体 CN Bold" panose="020B0800000000000000" pitchFamily="34" charset="-122"/>
                </a:rPr>
                <a:t>白噪声</a:t>
              </a:r>
              <a:r>
                <a:rPr lang="zh-CN" altLang="en-US" sz="2200" dirty="0">
                  <a:latin typeface="思源黑体 CN Bold" panose="020B0800000000000000" pitchFamily="34" charset="-122"/>
                  <a:ea typeface="思源黑体 CN Bold" panose="020B0800000000000000" pitchFamily="34" charset="-122"/>
                </a:rPr>
                <a:t>、</a:t>
              </a:r>
              <a:r>
                <a:rPr lang="en-US" altLang="zh-CN" sz="2200" dirty="0">
                  <a:solidFill>
                    <a:srgbClr val="2E71A5"/>
                  </a:solidFill>
                  <a:latin typeface="思源黑体 CN Bold" panose="020B0800000000000000" pitchFamily="34" charset="-122"/>
                  <a:ea typeface="思源黑体 CN Bold" panose="020B0800000000000000" pitchFamily="34" charset="-122"/>
                </a:rPr>
                <a:t>1</a:t>
              </a:r>
              <a:r>
                <a:rPr lang="zh-CN" altLang="en-US" sz="2200" dirty="0">
                  <a:solidFill>
                    <a:srgbClr val="2E71A5"/>
                  </a:solidFill>
                  <a:latin typeface="思源黑体 CN Bold" panose="020B0800000000000000" pitchFamily="34" charset="-122"/>
                  <a:ea typeface="思源黑体 CN Bold" panose="020B0800000000000000" pitchFamily="34" charset="-122"/>
                </a:rPr>
                <a:t>条人工波</a:t>
              </a:r>
            </a:p>
          </p:txBody>
        </p:sp>
      </p:grpSp>
      <p:sp>
        <p:nvSpPr>
          <p:cNvPr id="33" name="任意多边形: 形状 32">
            <a:extLst>
              <a:ext uri="{FF2B5EF4-FFF2-40B4-BE49-F238E27FC236}">
                <a16:creationId xmlns:a16="http://schemas.microsoft.com/office/drawing/2014/main" id="{02B1AC3A-4B6F-32C5-99A1-52DBAA8A90E0}"/>
              </a:ext>
            </a:extLst>
          </p:cNvPr>
          <p:cNvSpPr/>
          <p:nvPr/>
        </p:nvSpPr>
        <p:spPr>
          <a:xfrm>
            <a:off x="3074812" y="1495609"/>
            <a:ext cx="1209040" cy="477520"/>
          </a:xfrm>
          <a:custGeom>
            <a:avLst/>
            <a:gdLst>
              <a:gd name="connsiteX0" fmla="*/ 0 w 1209040"/>
              <a:gd name="connsiteY0" fmla="*/ 477520 h 477520"/>
              <a:gd name="connsiteX1" fmla="*/ 447040 w 1209040"/>
              <a:gd name="connsiteY1" fmla="*/ 101600 h 477520"/>
              <a:gd name="connsiteX2" fmla="*/ 751840 w 1209040"/>
              <a:gd name="connsiteY2" fmla="*/ 314960 h 477520"/>
              <a:gd name="connsiteX3" fmla="*/ 1209040 w 1209040"/>
              <a:gd name="connsiteY3" fmla="*/ 0 h 477520"/>
            </a:gdLst>
            <a:ahLst/>
            <a:cxnLst>
              <a:cxn ang="0">
                <a:pos x="connsiteX0" y="connsiteY0"/>
              </a:cxn>
              <a:cxn ang="0">
                <a:pos x="connsiteX1" y="connsiteY1"/>
              </a:cxn>
              <a:cxn ang="0">
                <a:pos x="connsiteX2" y="connsiteY2"/>
              </a:cxn>
              <a:cxn ang="0">
                <a:pos x="connsiteX3" y="connsiteY3"/>
              </a:cxn>
            </a:cxnLst>
            <a:rect l="l" t="t" r="r" b="b"/>
            <a:pathLst>
              <a:path w="1209040" h="477520">
                <a:moveTo>
                  <a:pt x="0" y="477520"/>
                </a:moveTo>
                <a:cubicBezTo>
                  <a:pt x="160866" y="303106"/>
                  <a:pt x="321733" y="128693"/>
                  <a:pt x="447040" y="101600"/>
                </a:cubicBezTo>
                <a:cubicBezTo>
                  <a:pt x="572347" y="74507"/>
                  <a:pt x="624840" y="331893"/>
                  <a:pt x="751840" y="314960"/>
                </a:cubicBezTo>
                <a:cubicBezTo>
                  <a:pt x="878840" y="298027"/>
                  <a:pt x="1088813" y="94827"/>
                  <a:pt x="1209040" y="0"/>
                </a:cubicBezTo>
              </a:path>
            </a:pathLst>
          </a:cu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4298C87D-EBA3-BFEB-3138-268D8FFB4739}"/>
              </a:ext>
            </a:extLst>
          </p:cNvPr>
          <p:cNvSpPr/>
          <p:nvPr/>
        </p:nvSpPr>
        <p:spPr>
          <a:xfrm>
            <a:off x="3373905" y="1183633"/>
            <a:ext cx="1819893" cy="257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i="0" dirty="0">
                <a:solidFill>
                  <a:schemeClr val="bg1"/>
                </a:solidFill>
                <a:effectLst/>
                <a:latin typeface="思源黑体 CN Bold" panose="020B0800000000000000" pitchFamily="34" charset="-122"/>
                <a:ea typeface="思源黑体 CN Bold" panose="020B0800000000000000" pitchFamily="34" charset="-122"/>
              </a:rPr>
              <a:t>1995 </a:t>
            </a:r>
            <a:r>
              <a:rPr lang="en-US" altLang="zh-CN" sz="1400" b="1" i="0" dirty="0" err="1">
                <a:solidFill>
                  <a:schemeClr val="bg1"/>
                </a:solidFill>
                <a:effectLst/>
                <a:latin typeface="思源黑体 CN Bold" panose="020B0800000000000000" pitchFamily="34" charset="-122"/>
                <a:ea typeface="思源黑体 CN Bold" panose="020B0800000000000000" pitchFamily="34" charset="-122"/>
              </a:rPr>
              <a:t>JiJi</a:t>
            </a:r>
            <a:r>
              <a:rPr lang="en-US" altLang="zh-CN" sz="1400" b="1" i="0" dirty="0">
                <a:solidFill>
                  <a:schemeClr val="bg1"/>
                </a:solidFill>
                <a:effectLst/>
                <a:latin typeface="思源黑体 CN Bold" panose="020B0800000000000000" pitchFamily="34" charset="-122"/>
                <a:ea typeface="思源黑体 CN Bold" panose="020B0800000000000000" pitchFamily="34" charset="-122"/>
              </a:rPr>
              <a:t>, </a:t>
            </a:r>
            <a:r>
              <a:rPr lang="en-US" altLang="zh-CN" sz="1400" b="1" i="0" dirty="0" err="1">
                <a:solidFill>
                  <a:schemeClr val="bg1"/>
                </a:solidFill>
                <a:effectLst/>
                <a:latin typeface="思源黑体 CN Bold" panose="020B0800000000000000" pitchFamily="34" charset="-122"/>
                <a:ea typeface="思源黑体 CN Bold" panose="020B0800000000000000" pitchFamily="34" charset="-122"/>
              </a:rPr>
              <a:t>TaiWan</a:t>
            </a:r>
            <a:endParaRPr lang="en-US" altLang="zh-CN" sz="1400" b="1" i="0" dirty="0">
              <a:solidFill>
                <a:schemeClr val="bg1"/>
              </a:solidFill>
              <a:effectLst/>
              <a:latin typeface="思源黑体 CN Bold" panose="020B0800000000000000" pitchFamily="34" charset="-122"/>
              <a:ea typeface="思源黑体 CN Bold" panose="020B0800000000000000" pitchFamily="34" charset="-122"/>
            </a:endParaRPr>
          </a:p>
        </p:txBody>
      </p:sp>
      <p:pic>
        <p:nvPicPr>
          <p:cNvPr id="39" name="图片 38">
            <a:extLst>
              <a:ext uri="{FF2B5EF4-FFF2-40B4-BE49-F238E27FC236}">
                <a16:creationId xmlns:a16="http://schemas.microsoft.com/office/drawing/2014/main" id="{1DD17F62-D834-BF98-F478-174B0726C22E}"/>
              </a:ext>
            </a:extLst>
          </p:cNvPr>
          <p:cNvPicPr>
            <a:picLocks noChangeAspect="1"/>
          </p:cNvPicPr>
          <p:nvPr/>
        </p:nvPicPr>
        <p:blipFill>
          <a:blip r:embed="rId10"/>
          <a:stretch>
            <a:fillRect/>
          </a:stretch>
        </p:blipFill>
        <p:spPr>
          <a:xfrm>
            <a:off x="6026217" y="1389461"/>
            <a:ext cx="4978766" cy="2042346"/>
          </a:xfrm>
          <a:prstGeom prst="rect">
            <a:avLst/>
          </a:prstGeom>
        </p:spPr>
      </p:pic>
      <p:sp>
        <p:nvSpPr>
          <p:cNvPr id="47" name="文本框 46">
            <a:extLst>
              <a:ext uri="{FF2B5EF4-FFF2-40B4-BE49-F238E27FC236}">
                <a16:creationId xmlns:a16="http://schemas.microsoft.com/office/drawing/2014/main" id="{169EADFF-3603-5742-D3B4-C74A6F3A0400}"/>
              </a:ext>
            </a:extLst>
          </p:cNvPr>
          <p:cNvSpPr txBox="1"/>
          <p:nvPr/>
        </p:nvSpPr>
        <p:spPr>
          <a:xfrm>
            <a:off x="8021559" y="1073588"/>
            <a:ext cx="1435100" cy="276999"/>
          </a:xfrm>
          <a:prstGeom prst="rect">
            <a:avLst/>
          </a:prstGeom>
          <a:noFill/>
        </p:spPr>
        <p:txBody>
          <a:bodyPr wrap="square">
            <a:spAutoFit/>
          </a:bodyPr>
          <a:lstStyle/>
          <a:p>
            <a:r>
              <a:rPr lang="zh-CN" altLang="en-US" sz="1200" dirty="0"/>
              <a:t>振动台加载工况</a:t>
            </a:r>
          </a:p>
        </p:txBody>
      </p:sp>
      <p:sp>
        <p:nvSpPr>
          <p:cNvPr id="48" name="文本框 47">
            <a:extLst>
              <a:ext uri="{FF2B5EF4-FFF2-40B4-BE49-F238E27FC236}">
                <a16:creationId xmlns:a16="http://schemas.microsoft.com/office/drawing/2014/main" id="{AE78C2A5-DB32-6428-4EC6-180DB43CE77E}"/>
              </a:ext>
            </a:extLst>
          </p:cNvPr>
          <p:cNvSpPr txBox="1"/>
          <p:nvPr/>
        </p:nvSpPr>
        <p:spPr>
          <a:xfrm>
            <a:off x="371849" y="3427016"/>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49" name="文本框 48">
            <a:extLst>
              <a:ext uri="{FF2B5EF4-FFF2-40B4-BE49-F238E27FC236}">
                <a16:creationId xmlns:a16="http://schemas.microsoft.com/office/drawing/2014/main" id="{7DCA5AFF-B8EA-2FAE-F93C-D91B9941F409}"/>
              </a:ext>
            </a:extLst>
          </p:cNvPr>
          <p:cNvSpPr txBox="1"/>
          <p:nvPr/>
        </p:nvSpPr>
        <p:spPr>
          <a:xfrm>
            <a:off x="596757" y="3961874"/>
            <a:ext cx="5672773" cy="2070247"/>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200" dirty="0"/>
              <a:t>结构</a:t>
            </a:r>
            <a:r>
              <a:rPr lang="zh-CN" altLang="en-US" sz="2200" dirty="0">
                <a:solidFill>
                  <a:srgbClr val="C00000"/>
                </a:solidFill>
              </a:rPr>
              <a:t>试验现象</a:t>
            </a:r>
            <a:endParaRPr lang="en-US" altLang="zh-CN" sz="2200" dirty="0">
              <a:solidFill>
                <a:srgbClr val="C00000"/>
              </a:solidFill>
            </a:endParaRPr>
          </a:p>
          <a:p>
            <a:pPr marL="342900" indent="-342900">
              <a:lnSpc>
                <a:spcPct val="150000"/>
              </a:lnSpc>
              <a:buFont typeface="Wingdings" panose="05000000000000000000" pitchFamily="2" charset="2"/>
              <a:buChar char="Ø"/>
            </a:pPr>
            <a:r>
              <a:rPr lang="zh-CN" altLang="en-US" sz="2200" dirty="0"/>
              <a:t>结构</a:t>
            </a:r>
            <a:r>
              <a:rPr lang="zh-CN" altLang="en-US" sz="2200" dirty="0">
                <a:solidFill>
                  <a:srgbClr val="C00000"/>
                </a:solidFill>
              </a:rPr>
              <a:t>地震响应：</a:t>
            </a:r>
            <a:r>
              <a:rPr lang="zh-CN" altLang="en-US" sz="2200" dirty="0">
                <a:solidFill>
                  <a:srgbClr val="2E71A5"/>
                </a:solidFill>
                <a:latin typeface="思源黑体 CN Bold" panose="020B0800000000000000" pitchFamily="34" charset="-122"/>
                <a:ea typeface="思源黑体 CN Bold" panose="020B0800000000000000" pitchFamily="34" charset="-122"/>
              </a:rPr>
              <a:t>加速度和位移响应（最大层间位移和最大层间位移角）</a:t>
            </a:r>
            <a:endParaRPr lang="en-US" altLang="zh-CN" sz="2200" dirty="0">
              <a:solidFill>
                <a:srgbClr val="2E71A5"/>
              </a:solidFill>
              <a:latin typeface="思源黑体 CN Bold" panose="020B0800000000000000" pitchFamily="34" charset="-122"/>
              <a:ea typeface="思源黑体 CN Bold" panose="020B0800000000000000" pitchFamily="34" charset="-122"/>
            </a:endParaRPr>
          </a:p>
          <a:p>
            <a:pPr marL="342900" indent="-342900">
              <a:lnSpc>
                <a:spcPct val="150000"/>
              </a:lnSpc>
              <a:buFont typeface="Wingdings" panose="05000000000000000000" pitchFamily="2" charset="2"/>
              <a:buChar char="Ø"/>
            </a:pPr>
            <a:r>
              <a:rPr lang="zh-CN" altLang="en-US" sz="2200" dirty="0"/>
              <a:t>结构</a:t>
            </a:r>
            <a:r>
              <a:rPr lang="zh-CN" altLang="en-US" sz="2200" dirty="0">
                <a:solidFill>
                  <a:srgbClr val="C00000"/>
                </a:solidFill>
              </a:rPr>
              <a:t>动力特性：</a:t>
            </a:r>
            <a:r>
              <a:rPr lang="zh-CN" altLang="en-US" sz="2200" dirty="0">
                <a:solidFill>
                  <a:srgbClr val="2E71A5"/>
                </a:solidFill>
                <a:latin typeface="思源黑体 CN Bold" panose="020B0800000000000000" pitchFamily="34" charset="-122"/>
                <a:ea typeface="思源黑体 CN Bold" panose="020B0800000000000000" pitchFamily="34" charset="-122"/>
              </a:rPr>
              <a:t>固有频率</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振型</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阻尼比</a:t>
            </a:r>
          </a:p>
        </p:txBody>
      </p:sp>
      <p:pic>
        <p:nvPicPr>
          <p:cNvPr id="50" name="图片 49">
            <a:extLst>
              <a:ext uri="{FF2B5EF4-FFF2-40B4-BE49-F238E27FC236}">
                <a16:creationId xmlns:a16="http://schemas.microsoft.com/office/drawing/2014/main" id="{5025D894-7E39-295F-A017-B70D0799465B}"/>
              </a:ext>
            </a:extLst>
          </p:cNvPr>
          <p:cNvPicPr>
            <a:picLocks noChangeAspect="1"/>
          </p:cNvPicPr>
          <p:nvPr/>
        </p:nvPicPr>
        <p:blipFill>
          <a:blip r:embed="rId11"/>
          <a:stretch>
            <a:fillRect/>
          </a:stretch>
        </p:blipFill>
        <p:spPr>
          <a:xfrm>
            <a:off x="6431793" y="3971000"/>
            <a:ext cx="5226095" cy="1943912"/>
          </a:xfrm>
          <a:prstGeom prst="rect">
            <a:avLst/>
          </a:prstGeom>
        </p:spPr>
      </p:pic>
      <p:sp>
        <p:nvSpPr>
          <p:cNvPr id="51" name="文本框 50">
            <a:extLst>
              <a:ext uri="{FF2B5EF4-FFF2-40B4-BE49-F238E27FC236}">
                <a16:creationId xmlns:a16="http://schemas.microsoft.com/office/drawing/2014/main" id="{9E84FB86-2672-C876-D273-6A7E027554D1}"/>
              </a:ext>
            </a:extLst>
          </p:cNvPr>
          <p:cNvSpPr txBox="1"/>
          <p:nvPr/>
        </p:nvSpPr>
        <p:spPr>
          <a:xfrm>
            <a:off x="8694997" y="6067106"/>
            <a:ext cx="849523" cy="276999"/>
          </a:xfrm>
          <a:prstGeom prst="rect">
            <a:avLst/>
          </a:prstGeom>
          <a:noFill/>
        </p:spPr>
        <p:txBody>
          <a:bodyPr wrap="square">
            <a:spAutoFit/>
          </a:bodyPr>
          <a:lstStyle/>
          <a:p>
            <a:r>
              <a:rPr lang="zh-CN" altLang="en-US" sz="1200" dirty="0"/>
              <a:t>试验现象</a:t>
            </a:r>
          </a:p>
        </p:txBody>
      </p:sp>
      <p:sp>
        <p:nvSpPr>
          <p:cNvPr id="52" name="文本框 51">
            <a:extLst>
              <a:ext uri="{FF2B5EF4-FFF2-40B4-BE49-F238E27FC236}">
                <a16:creationId xmlns:a16="http://schemas.microsoft.com/office/drawing/2014/main" id="{6B0BE4D0-8002-94B3-DC96-B681942F7C58}"/>
              </a:ext>
            </a:extLst>
          </p:cNvPr>
          <p:cNvSpPr txBox="1"/>
          <p:nvPr/>
        </p:nvSpPr>
        <p:spPr>
          <a:xfrm>
            <a:off x="7147611" y="5886339"/>
            <a:ext cx="1227077" cy="276999"/>
          </a:xfrm>
          <a:prstGeom prst="rect">
            <a:avLst/>
          </a:prstGeom>
          <a:noFill/>
        </p:spPr>
        <p:txBody>
          <a:bodyPr wrap="square">
            <a:spAutoFit/>
          </a:bodyPr>
          <a:lstStyle/>
          <a:p>
            <a:r>
              <a:rPr lang="zh-CN" altLang="en-US" sz="1200" dirty="0"/>
              <a:t>（</a:t>
            </a:r>
            <a:r>
              <a:rPr lang="en-US" altLang="zh-CN" sz="1200" dirty="0"/>
              <a:t>a</a:t>
            </a:r>
            <a:r>
              <a:rPr lang="zh-CN" altLang="en-US" sz="1200" dirty="0"/>
              <a:t>）一层柱顶</a:t>
            </a:r>
          </a:p>
        </p:txBody>
      </p:sp>
      <p:sp>
        <p:nvSpPr>
          <p:cNvPr id="53" name="文本框 52">
            <a:extLst>
              <a:ext uri="{FF2B5EF4-FFF2-40B4-BE49-F238E27FC236}">
                <a16:creationId xmlns:a16="http://schemas.microsoft.com/office/drawing/2014/main" id="{D3434378-649F-EC1F-EA1F-3123FA6B9F38}"/>
              </a:ext>
            </a:extLst>
          </p:cNvPr>
          <p:cNvSpPr txBox="1"/>
          <p:nvPr/>
        </p:nvSpPr>
        <p:spPr>
          <a:xfrm>
            <a:off x="9830902" y="5875086"/>
            <a:ext cx="1348113" cy="276999"/>
          </a:xfrm>
          <a:prstGeom prst="rect">
            <a:avLst/>
          </a:prstGeom>
          <a:noFill/>
        </p:spPr>
        <p:txBody>
          <a:bodyPr wrap="square">
            <a:spAutoFit/>
          </a:bodyPr>
          <a:lstStyle/>
          <a:p>
            <a:r>
              <a:rPr lang="zh-CN" altLang="en-US" sz="1200" dirty="0"/>
              <a:t>（</a:t>
            </a:r>
            <a:r>
              <a:rPr lang="en-US" altLang="zh-CN" sz="1200" dirty="0"/>
              <a:t>b</a:t>
            </a:r>
            <a:r>
              <a:rPr lang="zh-CN" altLang="en-US" sz="1200" dirty="0"/>
              <a:t>）一层梁端</a:t>
            </a:r>
          </a:p>
        </p:txBody>
      </p:sp>
      <p:grpSp>
        <p:nvGrpSpPr>
          <p:cNvPr id="54" name="组合 53">
            <a:extLst>
              <a:ext uri="{FF2B5EF4-FFF2-40B4-BE49-F238E27FC236}">
                <a16:creationId xmlns:a16="http://schemas.microsoft.com/office/drawing/2014/main" id="{1DAD09F5-317E-8051-1C69-1B7FCDE926D7}"/>
              </a:ext>
            </a:extLst>
          </p:cNvPr>
          <p:cNvGrpSpPr/>
          <p:nvPr/>
        </p:nvGrpSpPr>
        <p:grpSpPr>
          <a:xfrm>
            <a:off x="6222999" y="3528869"/>
            <a:ext cx="1798560" cy="707886"/>
            <a:chOff x="406824" y="999044"/>
            <a:chExt cx="1636295" cy="707886"/>
          </a:xfrm>
        </p:grpSpPr>
        <p:sp>
          <p:nvSpPr>
            <p:cNvPr id="55" name="文本框 54">
              <a:extLst>
                <a:ext uri="{FF2B5EF4-FFF2-40B4-BE49-F238E27FC236}">
                  <a16:creationId xmlns:a16="http://schemas.microsoft.com/office/drawing/2014/main" id="{2A71754B-588B-B7A9-FF09-409F406F82C6}"/>
                </a:ext>
              </a:extLst>
            </p:cNvPr>
            <p:cNvSpPr txBox="1"/>
            <p:nvPr/>
          </p:nvSpPr>
          <p:spPr>
            <a:xfrm>
              <a:off x="406824" y="999044"/>
              <a:ext cx="1636295" cy="707886"/>
            </a:xfrm>
            <a:prstGeom prst="rect">
              <a:avLst/>
            </a:prstGeom>
            <a:noFill/>
          </p:spPr>
          <p:txBody>
            <a:bodyPr wrap="square">
              <a:spAutoFit/>
            </a:bodyPr>
            <a:lstStyle/>
            <a:p>
              <a:r>
                <a:rPr lang="zh-CN" altLang="en-US" sz="2000" dirty="0"/>
                <a:t>结构</a:t>
              </a:r>
              <a:r>
                <a:rPr lang="zh-CN" altLang="en-US" sz="2000" dirty="0">
                  <a:solidFill>
                    <a:srgbClr val="C00000"/>
                  </a:solidFill>
                </a:rPr>
                <a:t>试验现象</a:t>
              </a:r>
              <a:endParaRPr lang="zh-CN" altLang="en-US" sz="2000" dirty="0"/>
            </a:p>
          </p:txBody>
        </p:sp>
        <p:cxnSp>
          <p:nvCxnSpPr>
            <p:cNvPr id="56" name="直接连接符 55">
              <a:extLst>
                <a:ext uri="{FF2B5EF4-FFF2-40B4-BE49-F238E27FC236}">
                  <a16:creationId xmlns:a16="http://schemas.microsoft.com/office/drawing/2014/main" id="{521938F9-C968-6826-92F8-CC836F085B03}"/>
                </a:ext>
              </a:extLst>
            </p:cNvPr>
            <p:cNvCxnSpPr>
              <a:cxnSpLocks/>
            </p:cNvCxnSpPr>
            <p:nvPr/>
          </p:nvCxnSpPr>
          <p:spPr>
            <a:xfrm>
              <a:off x="505326" y="1349539"/>
              <a:ext cx="139967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57" name="矩形 56">
            <a:extLst>
              <a:ext uri="{FF2B5EF4-FFF2-40B4-BE49-F238E27FC236}">
                <a16:creationId xmlns:a16="http://schemas.microsoft.com/office/drawing/2014/main" id="{8290E054-147F-B919-25AE-8DDAAB6568FA}"/>
              </a:ext>
            </a:extLst>
          </p:cNvPr>
          <p:cNvSpPr/>
          <p:nvPr/>
        </p:nvSpPr>
        <p:spPr>
          <a:xfrm>
            <a:off x="6222999" y="3469450"/>
            <a:ext cx="5597152" cy="2848625"/>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0A436E50-A6C3-D418-92C8-495109B346F6}"/>
              </a:ext>
            </a:extLst>
          </p:cNvPr>
          <p:cNvSpPr txBox="1"/>
          <p:nvPr/>
        </p:nvSpPr>
        <p:spPr>
          <a:xfrm>
            <a:off x="83824" y="6424698"/>
            <a:ext cx="1119676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附加黏滞阻尼器的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框架振动台试验研究 </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,2019,49(8):43-48.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1333344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barn(inVertical)">
                                      <p:cBhvr>
                                        <p:cTn id="20" dur="500"/>
                                        <p:tgtEl>
                                          <p:spTgt spid="3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barn(inVertical)">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500"/>
                                        <p:tgtEl>
                                          <p:spTgt spid="4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500"/>
                                        <p:tgtEl>
                                          <p:spTgt spid="5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500"/>
                                        <p:tgtEl>
                                          <p:spTgt spid="5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3"/>
                                        </p:tgtEl>
                                        <p:attrNameLst>
                                          <p:attrName>style.visibility</p:attrName>
                                        </p:attrNameLst>
                                      </p:cBhvr>
                                      <p:to>
                                        <p:strVal val="visible"/>
                                      </p:to>
                                    </p:set>
                                    <p:animEffect transition="in" filter="fade">
                                      <p:cBhvr>
                                        <p:cTn id="45" dur="500"/>
                                        <p:tgtEl>
                                          <p:spTgt spid="53"/>
                                        </p:tgtEl>
                                      </p:cBhvr>
                                    </p:animEffect>
                                  </p:childTnLst>
                                </p:cTn>
                              </p:par>
                              <p:par>
                                <p:cTn id="46" presetID="10" presetClass="entr" presetSubtype="0" fill="hold" nodeType="with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fade">
                                      <p:cBhvr>
                                        <p:cTn id="48" dur="500"/>
                                        <p:tgtEl>
                                          <p:spTgt spid="54"/>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57"/>
                                        </p:tgtEl>
                                        <p:attrNameLst>
                                          <p:attrName>style.visibility</p:attrName>
                                        </p:attrNameLst>
                                      </p:cBhvr>
                                      <p:to>
                                        <p:strVal val="visible"/>
                                      </p:to>
                                    </p:set>
                                    <p:animEffect transition="in" filter="wipe(left)">
                                      <p:cBhvr>
                                        <p:cTn id="5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3" grpId="0" animBg="1"/>
      <p:bldP spid="37" grpId="0" animBg="1"/>
      <p:bldP spid="47" grpId="0"/>
      <p:bldP spid="48" grpId="0" animBg="1"/>
      <p:bldP spid="49" grpId="0"/>
      <p:bldP spid="51" grpId="0"/>
      <p:bldP spid="52" grpId="0"/>
      <p:bldP spid="53" grpId="0"/>
      <p:bldP spid="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a:extLst>
              <a:ext uri="{FF2B5EF4-FFF2-40B4-BE49-F238E27FC236}">
                <a16:creationId xmlns:a16="http://schemas.microsoft.com/office/drawing/2014/main" id="{A1AC1CB1-DD56-68E8-0018-096ED38698B8}"/>
              </a:ext>
            </a:extLst>
          </p:cNvPr>
          <p:cNvPicPr>
            <a:picLocks noChangeAspect="1"/>
          </p:cNvPicPr>
          <p:nvPr/>
        </p:nvPicPr>
        <p:blipFill>
          <a:blip r:embed="rId10"/>
          <a:stretch>
            <a:fillRect/>
          </a:stretch>
        </p:blipFill>
        <p:spPr>
          <a:xfrm>
            <a:off x="1238534" y="1935519"/>
            <a:ext cx="5075324" cy="3342813"/>
          </a:xfrm>
          <a:prstGeom prst="rect">
            <a:avLst/>
          </a:prstGeom>
        </p:spPr>
      </p:pic>
      <p:pic>
        <p:nvPicPr>
          <p:cNvPr id="13" name="图片 12">
            <a:extLst>
              <a:ext uri="{FF2B5EF4-FFF2-40B4-BE49-F238E27FC236}">
                <a16:creationId xmlns:a16="http://schemas.microsoft.com/office/drawing/2014/main" id="{3C0187CC-C884-3AB5-4A44-CD4D34EE9DC0}"/>
              </a:ext>
            </a:extLst>
          </p:cNvPr>
          <p:cNvPicPr>
            <a:picLocks noChangeAspect="1"/>
          </p:cNvPicPr>
          <p:nvPr/>
        </p:nvPicPr>
        <p:blipFill>
          <a:blip r:embed="rId11"/>
          <a:stretch>
            <a:fillRect/>
          </a:stretch>
        </p:blipFill>
        <p:spPr>
          <a:xfrm>
            <a:off x="7171979" y="1261449"/>
            <a:ext cx="3536790" cy="4166485"/>
          </a:xfrm>
          <a:prstGeom prst="rect">
            <a:avLst/>
          </a:prstGeom>
        </p:spPr>
      </p:pic>
      <p:grpSp>
        <p:nvGrpSpPr>
          <p:cNvPr id="12" name="组合 11">
            <a:extLst>
              <a:ext uri="{FF2B5EF4-FFF2-40B4-BE49-F238E27FC236}">
                <a16:creationId xmlns:a16="http://schemas.microsoft.com/office/drawing/2014/main" id="{7D1957D8-5735-FC72-020D-62505962E477}"/>
              </a:ext>
            </a:extLst>
          </p:cNvPr>
          <p:cNvGrpSpPr/>
          <p:nvPr/>
        </p:nvGrpSpPr>
        <p:grpSpPr>
          <a:xfrm>
            <a:off x="406824" y="999044"/>
            <a:ext cx="1833456" cy="400110"/>
            <a:chOff x="406824" y="999044"/>
            <a:chExt cx="1833456" cy="400110"/>
          </a:xfrm>
        </p:grpSpPr>
        <p:sp>
          <p:nvSpPr>
            <p:cNvPr id="15" name="文本框 14">
              <a:extLst>
                <a:ext uri="{FF2B5EF4-FFF2-40B4-BE49-F238E27FC236}">
                  <a16:creationId xmlns:a16="http://schemas.microsoft.com/office/drawing/2014/main" id="{5DB67B3E-E1E7-E5CA-D900-F30906EB8953}"/>
                </a:ext>
              </a:extLst>
            </p:cNvPr>
            <p:cNvSpPr txBox="1"/>
            <p:nvPr/>
          </p:nvSpPr>
          <p:spPr>
            <a:xfrm>
              <a:off x="406824" y="999044"/>
              <a:ext cx="1833456" cy="400110"/>
            </a:xfrm>
            <a:prstGeom prst="rect">
              <a:avLst/>
            </a:prstGeom>
            <a:noFill/>
          </p:spPr>
          <p:txBody>
            <a:bodyPr wrap="square">
              <a:spAutoFit/>
            </a:bodyPr>
            <a:lstStyle/>
            <a:p>
              <a:r>
                <a:rPr lang="zh-CN" altLang="en-US" sz="2000" dirty="0"/>
                <a:t>结构</a:t>
              </a:r>
              <a:r>
                <a:rPr lang="zh-CN" altLang="en-US" sz="2000" dirty="0">
                  <a:solidFill>
                    <a:srgbClr val="C00000"/>
                  </a:solidFill>
                </a:rPr>
                <a:t>动力响应</a:t>
              </a:r>
              <a:endParaRPr lang="en-US" altLang="zh-CN" sz="2000" dirty="0">
                <a:solidFill>
                  <a:srgbClr val="C00000"/>
                </a:solidFill>
              </a:endParaRPr>
            </a:p>
          </p:txBody>
        </p:sp>
        <p:cxnSp>
          <p:nvCxnSpPr>
            <p:cNvPr id="17" name="直接连接符 16">
              <a:extLst>
                <a:ext uri="{FF2B5EF4-FFF2-40B4-BE49-F238E27FC236}">
                  <a16:creationId xmlns:a16="http://schemas.microsoft.com/office/drawing/2014/main" id="{42136F13-B0E6-C527-E931-715EB3B31FA3}"/>
                </a:ext>
              </a:extLst>
            </p:cNvPr>
            <p:cNvCxnSpPr>
              <a:cxnSpLocks/>
            </p:cNvCxnSpPr>
            <p:nvPr/>
          </p:nvCxnSpPr>
          <p:spPr>
            <a:xfrm>
              <a:off x="517195" y="1349539"/>
              <a:ext cx="156832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30" name="文本框 29">
            <a:extLst>
              <a:ext uri="{FF2B5EF4-FFF2-40B4-BE49-F238E27FC236}">
                <a16:creationId xmlns:a16="http://schemas.microsoft.com/office/drawing/2014/main" id="{50175E9E-3B88-0175-84CB-EB1226AC2B6C}"/>
              </a:ext>
            </a:extLst>
          </p:cNvPr>
          <p:cNvSpPr txBox="1"/>
          <p:nvPr/>
        </p:nvSpPr>
        <p:spPr>
          <a:xfrm>
            <a:off x="2883218" y="5585960"/>
            <a:ext cx="2115502" cy="276999"/>
          </a:xfrm>
          <a:prstGeom prst="rect">
            <a:avLst/>
          </a:prstGeom>
          <a:noFill/>
        </p:spPr>
        <p:txBody>
          <a:bodyPr wrap="square">
            <a:spAutoFit/>
          </a:bodyPr>
          <a:lstStyle/>
          <a:p>
            <a:r>
              <a:rPr lang="zh-CN" altLang="en-US" sz="1200" dirty="0"/>
              <a:t>位移时程与加速度时程曲线</a:t>
            </a:r>
          </a:p>
        </p:txBody>
      </p:sp>
      <p:sp>
        <p:nvSpPr>
          <p:cNvPr id="31" name="文本框 30">
            <a:extLst>
              <a:ext uri="{FF2B5EF4-FFF2-40B4-BE49-F238E27FC236}">
                <a16:creationId xmlns:a16="http://schemas.microsoft.com/office/drawing/2014/main" id="{8F408162-BBDB-F6FD-1EE5-39F9E4EAEEA1}"/>
              </a:ext>
            </a:extLst>
          </p:cNvPr>
          <p:cNvSpPr txBox="1"/>
          <p:nvPr/>
        </p:nvSpPr>
        <p:spPr>
          <a:xfrm>
            <a:off x="8021002" y="5585960"/>
            <a:ext cx="2362200" cy="276999"/>
          </a:xfrm>
          <a:prstGeom prst="rect">
            <a:avLst/>
          </a:prstGeom>
          <a:noFill/>
        </p:spPr>
        <p:txBody>
          <a:bodyPr wrap="square">
            <a:spAutoFit/>
          </a:bodyPr>
          <a:lstStyle/>
          <a:p>
            <a:r>
              <a:rPr lang="zh-CN" altLang="en-US" sz="1200" dirty="0"/>
              <a:t>最大层间位移与最大层间位移角</a:t>
            </a:r>
          </a:p>
        </p:txBody>
      </p:sp>
      <p:sp>
        <p:nvSpPr>
          <p:cNvPr id="3" name="文本框 2">
            <a:extLst>
              <a:ext uri="{FF2B5EF4-FFF2-40B4-BE49-F238E27FC236}">
                <a16:creationId xmlns:a16="http://schemas.microsoft.com/office/drawing/2014/main" id="{5375656D-9B9F-700D-290A-BA42167F51F5}"/>
              </a:ext>
            </a:extLst>
          </p:cNvPr>
          <p:cNvSpPr txBox="1"/>
          <p:nvPr/>
        </p:nvSpPr>
        <p:spPr>
          <a:xfrm>
            <a:off x="83824" y="6424698"/>
            <a:ext cx="1119676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附加黏滞阻尼器的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框架振动台试验研究 </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,2019,49(8):43-48.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3955932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a:extLst>
              <a:ext uri="{FF2B5EF4-FFF2-40B4-BE49-F238E27FC236}">
                <a16:creationId xmlns:a16="http://schemas.microsoft.com/office/drawing/2014/main" id="{EECE7122-77BA-3E82-EB2D-DA7051779811}"/>
              </a:ext>
            </a:extLst>
          </p:cNvPr>
          <p:cNvPicPr>
            <a:picLocks noChangeAspect="1"/>
          </p:cNvPicPr>
          <p:nvPr/>
        </p:nvPicPr>
        <p:blipFill>
          <a:blip r:embed="rId10"/>
          <a:stretch>
            <a:fillRect/>
          </a:stretch>
        </p:blipFill>
        <p:spPr>
          <a:xfrm>
            <a:off x="760265" y="3423932"/>
            <a:ext cx="4816827" cy="2237278"/>
          </a:xfrm>
          <a:prstGeom prst="rect">
            <a:avLst/>
          </a:prstGeom>
        </p:spPr>
      </p:pic>
      <p:grpSp>
        <p:nvGrpSpPr>
          <p:cNvPr id="29" name="组合 28">
            <a:extLst>
              <a:ext uri="{FF2B5EF4-FFF2-40B4-BE49-F238E27FC236}">
                <a16:creationId xmlns:a16="http://schemas.microsoft.com/office/drawing/2014/main" id="{B7741D7C-02A3-FF86-74C1-3D81FAF7D879}"/>
              </a:ext>
            </a:extLst>
          </p:cNvPr>
          <p:cNvGrpSpPr/>
          <p:nvPr/>
        </p:nvGrpSpPr>
        <p:grpSpPr>
          <a:xfrm>
            <a:off x="406824" y="1054316"/>
            <a:ext cx="6752377" cy="1873796"/>
            <a:chOff x="406824" y="999044"/>
            <a:chExt cx="6752377" cy="1873796"/>
          </a:xfrm>
        </p:grpSpPr>
        <p:grpSp>
          <p:nvGrpSpPr>
            <p:cNvPr id="33" name="组合 32">
              <a:extLst>
                <a:ext uri="{FF2B5EF4-FFF2-40B4-BE49-F238E27FC236}">
                  <a16:creationId xmlns:a16="http://schemas.microsoft.com/office/drawing/2014/main" id="{DFFA45D9-F72B-A3D8-3AE0-7EC20865A9BF}"/>
                </a:ext>
              </a:extLst>
            </p:cNvPr>
            <p:cNvGrpSpPr/>
            <p:nvPr/>
          </p:nvGrpSpPr>
          <p:grpSpPr>
            <a:xfrm>
              <a:off x="406824" y="999044"/>
              <a:ext cx="1825836" cy="707886"/>
              <a:chOff x="406824" y="999044"/>
              <a:chExt cx="1636295" cy="707886"/>
            </a:xfrm>
          </p:grpSpPr>
          <p:sp>
            <p:nvSpPr>
              <p:cNvPr id="15" name="文本框 14">
                <a:extLst>
                  <a:ext uri="{FF2B5EF4-FFF2-40B4-BE49-F238E27FC236}">
                    <a16:creationId xmlns:a16="http://schemas.microsoft.com/office/drawing/2014/main" id="{5DB67B3E-E1E7-E5CA-D900-F30906EB8953}"/>
                  </a:ext>
                </a:extLst>
              </p:cNvPr>
              <p:cNvSpPr txBox="1"/>
              <p:nvPr/>
            </p:nvSpPr>
            <p:spPr>
              <a:xfrm>
                <a:off x="406824" y="999044"/>
                <a:ext cx="1636295" cy="707886"/>
              </a:xfrm>
              <a:prstGeom prst="rect">
                <a:avLst/>
              </a:prstGeom>
              <a:noFill/>
            </p:spPr>
            <p:txBody>
              <a:bodyPr wrap="square">
                <a:spAutoFit/>
              </a:bodyPr>
              <a:lstStyle/>
              <a:p>
                <a:r>
                  <a:rPr lang="zh-CN" altLang="en-US" sz="2000" dirty="0"/>
                  <a:t>结构</a:t>
                </a:r>
                <a:r>
                  <a:rPr lang="zh-CN" altLang="en-US" sz="2000" dirty="0">
                    <a:solidFill>
                      <a:srgbClr val="C00000"/>
                    </a:solidFill>
                  </a:rPr>
                  <a:t>动力特性</a:t>
                </a:r>
                <a:endParaRPr lang="zh-CN" altLang="en-US" sz="2000" dirty="0"/>
              </a:p>
            </p:txBody>
          </p:sp>
          <p:cxnSp>
            <p:nvCxnSpPr>
              <p:cNvPr id="17" name="直接连接符 16">
                <a:extLst>
                  <a:ext uri="{FF2B5EF4-FFF2-40B4-BE49-F238E27FC236}">
                    <a16:creationId xmlns:a16="http://schemas.microsoft.com/office/drawing/2014/main" id="{42136F13-B0E6-C527-E931-715EB3B31FA3}"/>
                  </a:ext>
                </a:extLst>
              </p:cNvPr>
              <p:cNvCxnSpPr>
                <a:cxnSpLocks/>
              </p:cNvCxnSpPr>
              <p:nvPr/>
            </p:nvCxnSpPr>
            <p:spPr>
              <a:xfrm>
                <a:off x="505326" y="1349539"/>
                <a:ext cx="139967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14" name="文本框 13">
              <a:extLst>
                <a:ext uri="{FF2B5EF4-FFF2-40B4-BE49-F238E27FC236}">
                  <a16:creationId xmlns:a16="http://schemas.microsoft.com/office/drawing/2014/main" id="{96C3BE5F-A9E9-E9D1-F285-6369D048129B}"/>
                </a:ext>
              </a:extLst>
            </p:cNvPr>
            <p:cNvSpPr txBox="1"/>
            <p:nvPr/>
          </p:nvSpPr>
          <p:spPr>
            <a:xfrm>
              <a:off x="598376" y="1444116"/>
              <a:ext cx="6560825" cy="1428724"/>
            </a:xfrm>
            <a:prstGeom prst="rect">
              <a:avLst/>
            </a:prstGeom>
            <a:noFill/>
          </p:spPr>
          <p:txBody>
            <a:bodyPr wrap="square" rtlCol="0">
              <a:spAutoFit/>
            </a:bodyPr>
            <a:lstStyle/>
            <a:p>
              <a:pPr marL="342900" indent="-342900" algn="l">
                <a:lnSpc>
                  <a:spcPct val="150000"/>
                </a:lnSpc>
                <a:buFont typeface="Wingdings" panose="05000000000000000000" pitchFamily="2" charset="2"/>
                <a:buChar char="Ø"/>
              </a:pPr>
              <a:r>
                <a:rPr lang="zh-CN" altLang="en-US" sz="2000" dirty="0">
                  <a:solidFill>
                    <a:srgbClr val="2E71A5"/>
                  </a:solidFill>
                  <a:latin typeface="思源黑体 CN Bold" panose="020B0800000000000000" pitchFamily="34" charset="-122"/>
                  <a:ea typeface="思源黑体 CN Bold" panose="020B0800000000000000" pitchFamily="34" charset="-122"/>
                </a:rPr>
                <a:t>模态识别算法</a:t>
              </a:r>
              <a:r>
                <a:rPr lang="zh-CN" altLang="en-US" sz="2000" dirty="0"/>
                <a:t>：</a:t>
              </a:r>
              <a:r>
                <a:rPr lang="en-US" altLang="zh-CN" sz="2000" dirty="0"/>
                <a:t>SSI /COV( </a:t>
              </a:r>
              <a:r>
                <a:rPr lang="zh-CN" altLang="en-US" sz="2000" dirty="0"/>
                <a:t>基于协方差的随机子空间法</a:t>
              </a:r>
              <a:r>
                <a:rPr lang="en-US" altLang="zh-CN" sz="2000" dirty="0"/>
                <a:t>)</a:t>
              </a:r>
            </a:p>
            <a:p>
              <a:pPr marL="342900" indent="-342900" algn="l">
                <a:lnSpc>
                  <a:spcPct val="150000"/>
                </a:lnSpc>
                <a:buFont typeface="Wingdings" panose="05000000000000000000" pitchFamily="2" charset="2"/>
                <a:buChar char="Ø"/>
              </a:pPr>
              <a:r>
                <a:rPr lang="zh-CN" altLang="en-US" sz="2000" dirty="0">
                  <a:solidFill>
                    <a:srgbClr val="2E71A5"/>
                  </a:solidFill>
                  <a:latin typeface="思源黑体 CN Bold" panose="020B0800000000000000" pitchFamily="34" charset="-122"/>
                  <a:ea typeface="思源黑体 CN Bold" panose="020B0800000000000000" pitchFamily="34" charset="-122"/>
                </a:rPr>
                <a:t>激励信号</a:t>
              </a:r>
              <a:r>
                <a:rPr lang="zh-CN" altLang="en-US" sz="2000" dirty="0"/>
                <a:t>：白噪声、地震波输入</a:t>
              </a:r>
              <a:endParaRPr lang="en-US" altLang="zh-CN" sz="2000" dirty="0"/>
            </a:p>
            <a:p>
              <a:pPr marL="342900" indent="-342900" algn="l">
                <a:lnSpc>
                  <a:spcPct val="150000"/>
                </a:lnSpc>
                <a:buFont typeface="Wingdings" panose="05000000000000000000" pitchFamily="2" charset="2"/>
                <a:buChar char="Ø"/>
              </a:pPr>
              <a:r>
                <a:rPr lang="zh-CN" altLang="en-US" sz="2000" dirty="0">
                  <a:solidFill>
                    <a:srgbClr val="2E71A5"/>
                  </a:solidFill>
                  <a:latin typeface="思源黑体 CN Bold" panose="020B0800000000000000" pitchFamily="34" charset="-122"/>
                  <a:ea typeface="思源黑体 CN Bold" panose="020B0800000000000000" pitchFamily="34" charset="-122"/>
                </a:rPr>
                <a:t>采集信号</a:t>
              </a:r>
              <a:r>
                <a:rPr lang="zh-CN" altLang="en-US" sz="2000" dirty="0"/>
                <a:t>：每层的加速度响应</a:t>
              </a:r>
            </a:p>
          </p:txBody>
        </p:sp>
      </p:grpSp>
      <p:pic>
        <p:nvPicPr>
          <p:cNvPr id="16" name="图片 15">
            <a:extLst>
              <a:ext uri="{FF2B5EF4-FFF2-40B4-BE49-F238E27FC236}">
                <a16:creationId xmlns:a16="http://schemas.microsoft.com/office/drawing/2014/main" id="{2EA247F0-7775-EA84-357A-2B4DBB6FC900}"/>
              </a:ext>
            </a:extLst>
          </p:cNvPr>
          <p:cNvPicPr>
            <a:picLocks noChangeAspect="1"/>
          </p:cNvPicPr>
          <p:nvPr/>
        </p:nvPicPr>
        <p:blipFill rotWithShape="1">
          <a:blip r:embed="rId11"/>
          <a:srcRect t="2574"/>
          <a:stretch/>
        </p:blipFill>
        <p:spPr>
          <a:xfrm>
            <a:off x="7645015" y="1257298"/>
            <a:ext cx="4359018" cy="1930383"/>
          </a:xfrm>
          <a:prstGeom prst="rect">
            <a:avLst/>
          </a:prstGeom>
        </p:spPr>
      </p:pic>
      <p:sp>
        <p:nvSpPr>
          <p:cNvPr id="28" name="矩形 27">
            <a:extLst>
              <a:ext uri="{FF2B5EF4-FFF2-40B4-BE49-F238E27FC236}">
                <a16:creationId xmlns:a16="http://schemas.microsoft.com/office/drawing/2014/main" id="{B06735ED-0C61-C964-5DB0-1E6F87EDD311}"/>
              </a:ext>
            </a:extLst>
          </p:cNvPr>
          <p:cNvSpPr/>
          <p:nvPr/>
        </p:nvSpPr>
        <p:spPr>
          <a:xfrm>
            <a:off x="355608" y="935768"/>
            <a:ext cx="6936732" cy="2488164"/>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a:extLst>
              <a:ext uri="{FF2B5EF4-FFF2-40B4-BE49-F238E27FC236}">
                <a16:creationId xmlns:a16="http://schemas.microsoft.com/office/drawing/2014/main" id="{2DEFA85A-407C-52D6-1E8C-DC22D3932AC4}"/>
              </a:ext>
            </a:extLst>
          </p:cNvPr>
          <p:cNvSpPr txBox="1"/>
          <p:nvPr/>
        </p:nvSpPr>
        <p:spPr>
          <a:xfrm>
            <a:off x="8775357" y="3249284"/>
            <a:ext cx="2251346" cy="276999"/>
          </a:xfrm>
          <a:prstGeom prst="rect">
            <a:avLst/>
          </a:prstGeom>
          <a:noFill/>
        </p:spPr>
        <p:txBody>
          <a:bodyPr wrap="square">
            <a:spAutoFit/>
          </a:bodyPr>
          <a:lstStyle/>
          <a:p>
            <a:pPr algn="ctr"/>
            <a:r>
              <a:rPr lang="zh-CN" altLang="en-US" sz="1200" dirty="0"/>
              <a:t>工况</a:t>
            </a:r>
            <a:r>
              <a:rPr lang="en-US" altLang="zh-CN" sz="1200" dirty="0"/>
              <a:t>1 </a:t>
            </a:r>
            <a:r>
              <a:rPr lang="zh-CN" altLang="en-US" sz="1200" dirty="0"/>
              <a:t>中动力特征识别结</a:t>
            </a:r>
          </a:p>
        </p:txBody>
      </p:sp>
      <p:sp>
        <p:nvSpPr>
          <p:cNvPr id="34" name="文本框 33">
            <a:extLst>
              <a:ext uri="{FF2B5EF4-FFF2-40B4-BE49-F238E27FC236}">
                <a16:creationId xmlns:a16="http://schemas.microsoft.com/office/drawing/2014/main" id="{14004882-A5FE-6EAE-6924-8D453925398E}"/>
              </a:ext>
            </a:extLst>
          </p:cNvPr>
          <p:cNvSpPr txBox="1"/>
          <p:nvPr/>
        </p:nvSpPr>
        <p:spPr>
          <a:xfrm>
            <a:off x="2551437" y="5999507"/>
            <a:ext cx="1574986" cy="276999"/>
          </a:xfrm>
          <a:prstGeom prst="rect">
            <a:avLst/>
          </a:prstGeom>
          <a:noFill/>
        </p:spPr>
        <p:txBody>
          <a:bodyPr wrap="square">
            <a:spAutoFit/>
          </a:bodyPr>
          <a:lstStyle/>
          <a:p>
            <a:pPr algn="ctr"/>
            <a:r>
              <a:rPr lang="zh-CN" altLang="en-US" sz="1200" dirty="0"/>
              <a:t>前</a:t>
            </a:r>
            <a:r>
              <a:rPr lang="en-US" altLang="zh-CN" sz="1200" dirty="0"/>
              <a:t>5 </a:t>
            </a:r>
            <a:r>
              <a:rPr lang="zh-CN" altLang="en-US" sz="1200" dirty="0"/>
              <a:t>阶自振频率识别</a:t>
            </a:r>
          </a:p>
        </p:txBody>
      </p:sp>
      <p:pic>
        <p:nvPicPr>
          <p:cNvPr id="37" name="图片 36">
            <a:extLst>
              <a:ext uri="{FF2B5EF4-FFF2-40B4-BE49-F238E27FC236}">
                <a16:creationId xmlns:a16="http://schemas.microsoft.com/office/drawing/2014/main" id="{285B4BFF-BFF9-E09B-08AA-847608DBAFD7}"/>
              </a:ext>
            </a:extLst>
          </p:cNvPr>
          <p:cNvPicPr>
            <a:picLocks noChangeAspect="1"/>
          </p:cNvPicPr>
          <p:nvPr/>
        </p:nvPicPr>
        <p:blipFill>
          <a:blip r:embed="rId12"/>
          <a:stretch>
            <a:fillRect/>
          </a:stretch>
        </p:blipFill>
        <p:spPr>
          <a:xfrm>
            <a:off x="6230967" y="3730435"/>
            <a:ext cx="4930703" cy="2130339"/>
          </a:xfrm>
          <a:prstGeom prst="rect">
            <a:avLst/>
          </a:prstGeom>
        </p:spPr>
      </p:pic>
      <p:sp>
        <p:nvSpPr>
          <p:cNvPr id="38" name="文本框 37">
            <a:extLst>
              <a:ext uri="{FF2B5EF4-FFF2-40B4-BE49-F238E27FC236}">
                <a16:creationId xmlns:a16="http://schemas.microsoft.com/office/drawing/2014/main" id="{2F7C6B3A-F41C-FDEA-9D39-EBABE88BE4FA}"/>
              </a:ext>
            </a:extLst>
          </p:cNvPr>
          <p:cNvSpPr txBox="1"/>
          <p:nvPr/>
        </p:nvSpPr>
        <p:spPr>
          <a:xfrm>
            <a:off x="7506251" y="5973538"/>
            <a:ext cx="2196227" cy="276999"/>
          </a:xfrm>
          <a:prstGeom prst="rect">
            <a:avLst/>
          </a:prstGeom>
          <a:noFill/>
        </p:spPr>
        <p:txBody>
          <a:bodyPr wrap="square">
            <a:spAutoFit/>
          </a:bodyPr>
          <a:lstStyle/>
          <a:p>
            <a:pPr algn="ctr"/>
            <a:r>
              <a:rPr lang="zh-CN" altLang="en-US" sz="1200" dirty="0"/>
              <a:t>白噪声扫频下部分振型识别</a:t>
            </a:r>
          </a:p>
        </p:txBody>
      </p:sp>
      <p:sp>
        <p:nvSpPr>
          <p:cNvPr id="39" name="文本框 38">
            <a:extLst>
              <a:ext uri="{FF2B5EF4-FFF2-40B4-BE49-F238E27FC236}">
                <a16:creationId xmlns:a16="http://schemas.microsoft.com/office/drawing/2014/main" id="{B42FFCD8-4990-EAA8-7958-9319000A0B12}"/>
              </a:ext>
            </a:extLst>
          </p:cNvPr>
          <p:cNvSpPr txBox="1"/>
          <p:nvPr/>
        </p:nvSpPr>
        <p:spPr>
          <a:xfrm>
            <a:off x="1429992" y="5644691"/>
            <a:ext cx="1732895" cy="276999"/>
          </a:xfrm>
          <a:prstGeom prst="rect">
            <a:avLst/>
          </a:prstGeom>
          <a:noFill/>
        </p:spPr>
        <p:txBody>
          <a:bodyPr wrap="square">
            <a:spAutoFit/>
          </a:bodyPr>
          <a:lstStyle/>
          <a:p>
            <a:pPr algn="ctr"/>
            <a:r>
              <a:rPr lang="zh-CN" altLang="en-US" sz="1200" dirty="0"/>
              <a:t>（</a:t>
            </a:r>
            <a:r>
              <a:rPr lang="en-US" altLang="zh-CN" sz="1200" dirty="0"/>
              <a:t>a</a:t>
            </a:r>
            <a:r>
              <a:rPr lang="zh-CN" altLang="en-US" sz="1200" dirty="0"/>
              <a:t>）白噪声扫频识别</a:t>
            </a:r>
          </a:p>
        </p:txBody>
      </p:sp>
      <p:sp>
        <p:nvSpPr>
          <p:cNvPr id="40" name="文本框 39">
            <a:extLst>
              <a:ext uri="{FF2B5EF4-FFF2-40B4-BE49-F238E27FC236}">
                <a16:creationId xmlns:a16="http://schemas.microsoft.com/office/drawing/2014/main" id="{B70E5733-0B3F-A513-8891-B4244C5BFD7F}"/>
              </a:ext>
            </a:extLst>
          </p:cNvPr>
          <p:cNvSpPr txBox="1"/>
          <p:nvPr/>
        </p:nvSpPr>
        <p:spPr>
          <a:xfrm>
            <a:off x="3484826" y="5644691"/>
            <a:ext cx="1788214" cy="276999"/>
          </a:xfrm>
          <a:prstGeom prst="rect">
            <a:avLst/>
          </a:prstGeom>
          <a:noFill/>
        </p:spPr>
        <p:txBody>
          <a:bodyPr wrap="square">
            <a:spAutoFit/>
          </a:bodyPr>
          <a:lstStyle/>
          <a:p>
            <a:pPr algn="ctr"/>
            <a:r>
              <a:rPr lang="zh-CN" altLang="en-US" sz="1200" dirty="0"/>
              <a:t>（</a:t>
            </a:r>
            <a:r>
              <a:rPr lang="en-US" altLang="zh-CN" sz="1200" dirty="0"/>
              <a:t>b</a:t>
            </a:r>
            <a:r>
              <a:rPr lang="zh-CN" altLang="en-US" sz="1200" dirty="0"/>
              <a:t>）地震波激励识别</a:t>
            </a:r>
          </a:p>
        </p:txBody>
      </p:sp>
      <p:sp>
        <p:nvSpPr>
          <p:cNvPr id="2" name="文本框 1">
            <a:extLst>
              <a:ext uri="{FF2B5EF4-FFF2-40B4-BE49-F238E27FC236}">
                <a16:creationId xmlns:a16="http://schemas.microsoft.com/office/drawing/2014/main" id="{A6629683-4E75-A41A-1317-826BD2573DBF}"/>
              </a:ext>
            </a:extLst>
          </p:cNvPr>
          <p:cNvSpPr txBox="1"/>
          <p:nvPr/>
        </p:nvSpPr>
        <p:spPr>
          <a:xfrm>
            <a:off x="83824" y="6424698"/>
            <a:ext cx="1119676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附加黏滞阻尼器的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框架振动台试验研究 </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,2019,49(8):43-48.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1546536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par>
                                <p:cTn id="33" presetID="10"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2" grpId="0"/>
      <p:bldP spid="34" grpId="0"/>
      <p:bldP spid="38" grpId="0"/>
      <p:bldP spid="39" grpId="0"/>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13" name="文本框 12">
            <a:extLst>
              <a:ext uri="{FF2B5EF4-FFF2-40B4-BE49-F238E27FC236}">
                <a16:creationId xmlns:a16="http://schemas.microsoft.com/office/drawing/2014/main" id="{41A47CAB-63D2-E649-1AEB-98313AF8E817}"/>
              </a:ext>
            </a:extLst>
          </p:cNvPr>
          <p:cNvSpPr txBox="1"/>
          <p:nvPr/>
        </p:nvSpPr>
        <p:spPr>
          <a:xfrm>
            <a:off x="366943" y="971961"/>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阻尼识别</a:t>
            </a:r>
          </a:p>
        </p:txBody>
      </p:sp>
      <p:sp>
        <p:nvSpPr>
          <p:cNvPr id="35" name="文本框 34">
            <a:extLst>
              <a:ext uri="{FF2B5EF4-FFF2-40B4-BE49-F238E27FC236}">
                <a16:creationId xmlns:a16="http://schemas.microsoft.com/office/drawing/2014/main" id="{629213EA-1CAD-014E-C807-08769742C20A}"/>
              </a:ext>
            </a:extLst>
          </p:cNvPr>
          <p:cNvSpPr txBox="1"/>
          <p:nvPr/>
        </p:nvSpPr>
        <p:spPr>
          <a:xfrm>
            <a:off x="773343" y="1447552"/>
            <a:ext cx="10566059" cy="1428724"/>
          </a:xfrm>
          <a:prstGeom prst="rect">
            <a:avLst/>
          </a:prstGeom>
          <a:noFill/>
        </p:spPr>
        <p:txBody>
          <a:bodyPr wrap="square">
            <a:spAutoFit/>
          </a:bodyPr>
          <a:lstStyle/>
          <a:p>
            <a:pPr marL="342900" indent="-342900" algn="l">
              <a:lnSpc>
                <a:spcPct val="150000"/>
              </a:lnSpc>
              <a:buFont typeface="Wingdings" panose="05000000000000000000" pitchFamily="2" charset="2"/>
              <a:buChar char="Ø"/>
            </a:pPr>
            <a:r>
              <a:rPr lang="zh-CN" altLang="en-US" sz="2000" dirty="0"/>
              <a:t>采用同等条件、材料制作了</a:t>
            </a:r>
            <a:r>
              <a:rPr lang="zh-CN" altLang="en-US" sz="2000" dirty="0">
                <a:solidFill>
                  <a:srgbClr val="C00000"/>
                </a:solidFill>
              </a:rPr>
              <a:t>无阻尼器</a:t>
            </a:r>
            <a:r>
              <a:rPr lang="zh-CN" altLang="en-US" sz="2000" dirty="0"/>
              <a:t>的框架模型。</a:t>
            </a:r>
            <a:endParaRPr lang="en-US" altLang="zh-CN" sz="2000" dirty="0"/>
          </a:p>
          <a:p>
            <a:pPr marL="342900" indent="-342900" algn="l">
              <a:lnSpc>
                <a:spcPct val="150000"/>
              </a:lnSpc>
              <a:buFont typeface="Wingdings" panose="05000000000000000000" pitchFamily="2" charset="2"/>
              <a:buChar char="Ø"/>
            </a:pPr>
            <a:r>
              <a:rPr lang="zh-CN" altLang="en-US" sz="2000" dirty="0"/>
              <a:t>近似认为无</a:t>
            </a:r>
            <a:r>
              <a:rPr lang="zh-CN" altLang="en-US" sz="2000" dirty="0">
                <a:solidFill>
                  <a:srgbClr val="C00000"/>
                </a:solidFill>
              </a:rPr>
              <a:t>阻尼器模型的动力特征</a:t>
            </a:r>
            <a:r>
              <a:rPr lang="en-US" altLang="zh-CN" sz="2000" dirty="0"/>
              <a:t>( </a:t>
            </a:r>
            <a:r>
              <a:rPr lang="zh-CN" altLang="en-US" sz="2000" dirty="0"/>
              <a:t>频率、振型、阻尼等</a:t>
            </a:r>
            <a:r>
              <a:rPr lang="en-US" altLang="zh-CN" sz="2000" dirty="0"/>
              <a:t>) </a:t>
            </a:r>
            <a:r>
              <a:rPr lang="zh-CN" altLang="en-US" sz="2000" dirty="0"/>
              <a:t>等于有阻尼器框架的</a:t>
            </a:r>
            <a:r>
              <a:rPr lang="zh-CN" altLang="en-US" sz="2000" dirty="0">
                <a:solidFill>
                  <a:srgbClr val="C00000"/>
                </a:solidFill>
              </a:rPr>
              <a:t>纯框架结构部分的动力特征</a:t>
            </a:r>
            <a:r>
              <a:rPr lang="zh-CN" altLang="en-US" sz="2000" dirty="0"/>
              <a:t>。</a:t>
            </a:r>
          </a:p>
        </p:txBody>
      </p:sp>
      <p:grpSp>
        <p:nvGrpSpPr>
          <p:cNvPr id="49" name="组合 48">
            <a:extLst>
              <a:ext uri="{FF2B5EF4-FFF2-40B4-BE49-F238E27FC236}">
                <a16:creationId xmlns:a16="http://schemas.microsoft.com/office/drawing/2014/main" id="{E6D45DF3-7D0E-E6C4-047F-BC9506275C8A}"/>
              </a:ext>
            </a:extLst>
          </p:cNvPr>
          <p:cNvGrpSpPr/>
          <p:nvPr/>
        </p:nvGrpSpPr>
        <p:grpSpPr>
          <a:xfrm>
            <a:off x="476915" y="2977957"/>
            <a:ext cx="2968034" cy="2636478"/>
            <a:chOff x="577371" y="3090503"/>
            <a:chExt cx="2968034" cy="2636478"/>
          </a:xfrm>
        </p:grpSpPr>
        <p:grpSp>
          <p:nvGrpSpPr>
            <p:cNvPr id="45" name="组合 44">
              <a:extLst>
                <a:ext uri="{FF2B5EF4-FFF2-40B4-BE49-F238E27FC236}">
                  <a16:creationId xmlns:a16="http://schemas.microsoft.com/office/drawing/2014/main" id="{209F2859-D0A7-6113-2F82-3363CF26346C}"/>
                </a:ext>
              </a:extLst>
            </p:cNvPr>
            <p:cNvGrpSpPr/>
            <p:nvPr/>
          </p:nvGrpSpPr>
          <p:grpSpPr>
            <a:xfrm>
              <a:off x="577371" y="3090503"/>
              <a:ext cx="2968034" cy="2636478"/>
              <a:chOff x="577371" y="3090503"/>
              <a:chExt cx="2968034" cy="2636478"/>
            </a:xfrm>
          </p:grpSpPr>
          <p:sp>
            <p:nvSpPr>
              <p:cNvPr id="41" name="文本框 40">
                <a:extLst>
                  <a:ext uri="{FF2B5EF4-FFF2-40B4-BE49-F238E27FC236}">
                    <a16:creationId xmlns:a16="http://schemas.microsoft.com/office/drawing/2014/main" id="{52D3DD59-7492-E52F-C631-8D13443FD079}"/>
                  </a:ext>
                </a:extLst>
              </p:cNvPr>
              <p:cNvSpPr txBox="1"/>
              <p:nvPr/>
            </p:nvSpPr>
            <p:spPr>
              <a:xfrm>
                <a:off x="764105" y="5449982"/>
                <a:ext cx="2781300" cy="276999"/>
              </a:xfrm>
              <a:prstGeom prst="rect">
                <a:avLst/>
              </a:prstGeom>
              <a:noFill/>
            </p:spPr>
            <p:txBody>
              <a:bodyPr wrap="square">
                <a:spAutoFit/>
              </a:bodyPr>
              <a:lstStyle/>
              <a:p>
                <a:r>
                  <a:rPr lang="zh-CN" altLang="en-US" sz="1200" dirty="0"/>
                  <a:t>（</a:t>
                </a:r>
                <a:r>
                  <a:rPr lang="en-US" altLang="zh-CN" sz="1200" dirty="0"/>
                  <a:t>a</a:t>
                </a:r>
                <a:r>
                  <a:rPr lang="zh-CN" altLang="en-US" sz="1200" dirty="0"/>
                  <a:t>）无阻尼器模型的阻尼比识别结果</a:t>
                </a:r>
              </a:p>
            </p:txBody>
          </p:sp>
          <p:pic>
            <p:nvPicPr>
              <p:cNvPr id="43" name="图片 42">
                <a:extLst>
                  <a:ext uri="{FF2B5EF4-FFF2-40B4-BE49-F238E27FC236}">
                    <a16:creationId xmlns:a16="http://schemas.microsoft.com/office/drawing/2014/main" id="{50FA1521-1092-4B65-815F-F08A5DA43D3B}"/>
                  </a:ext>
                </a:extLst>
              </p:cNvPr>
              <p:cNvPicPr>
                <a:picLocks noChangeAspect="1"/>
              </p:cNvPicPr>
              <p:nvPr/>
            </p:nvPicPr>
            <p:blipFill>
              <a:blip r:embed="rId10"/>
              <a:stretch>
                <a:fillRect/>
              </a:stretch>
            </p:blipFill>
            <p:spPr>
              <a:xfrm>
                <a:off x="577371" y="3090503"/>
                <a:ext cx="2912110" cy="2289054"/>
              </a:xfrm>
              <a:prstGeom prst="rect">
                <a:avLst/>
              </a:prstGeom>
            </p:spPr>
          </p:pic>
        </p:grpSp>
        <p:sp>
          <p:nvSpPr>
            <p:cNvPr id="47" name="矩形 46">
              <a:extLst>
                <a:ext uri="{FF2B5EF4-FFF2-40B4-BE49-F238E27FC236}">
                  <a16:creationId xmlns:a16="http://schemas.microsoft.com/office/drawing/2014/main" id="{4B7BFAE9-882B-0AA2-85EF-76CCE3648FBE}"/>
                </a:ext>
              </a:extLst>
            </p:cNvPr>
            <p:cNvSpPr/>
            <p:nvPr/>
          </p:nvSpPr>
          <p:spPr>
            <a:xfrm>
              <a:off x="3398521" y="3822561"/>
              <a:ext cx="138786" cy="693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0" name="组合 49">
            <a:extLst>
              <a:ext uri="{FF2B5EF4-FFF2-40B4-BE49-F238E27FC236}">
                <a16:creationId xmlns:a16="http://schemas.microsoft.com/office/drawing/2014/main" id="{752CA27C-21B2-FF19-4F3A-C6CB7B87F81D}"/>
              </a:ext>
            </a:extLst>
          </p:cNvPr>
          <p:cNvGrpSpPr/>
          <p:nvPr/>
        </p:nvGrpSpPr>
        <p:grpSpPr>
          <a:xfrm>
            <a:off x="3444949" y="3071020"/>
            <a:ext cx="3037134" cy="2520216"/>
            <a:chOff x="3698946" y="3160230"/>
            <a:chExt cx="3037134" cy="2520216"/>
          </a:xfrm>
        </p:grpSpPr>
        <p:grpSp>
          <p:nvGrpSpPr>
            <p:cNvPr id="46" name="组合 45">
              <a:extLst>
                <a:ext uri="{FF2B5EF4-FFF2-40B4-BE49-F238E27FC236}">
                  <a16:creationId xmlns:a16="http://schemas.microsoft.com/office/drawing/2014/main" id="{E66089D5-4E01-0225-5AB5-FA6C08C6D5BC}"/>
                </a:ext>
              </a:extLst>
            </p:cNvPr>
            <p:cNvGrpSpPr/>
            <p:nvPr/>
          </p:nvGrpSpPr>
          <p:grpSpPr>
            <a:xfrm>
              <a:off x="3738428" y="3160230"/>
              <a:ext cx="2997652" cy="2520216"/>
              <a:chOff x="3746048" y="3198745"/>
              <a:chExt cx="2997652" cy="2520216"/>
            </a:xfrm>
          </p:grpSpPr>
          <p:sp>
            <p:nvSpPr>
              <p:cNvPr id="42" name="文本框 41">
                <a:extLst>
                  <a:ext uri="{FF2B5EF4-FFF2-40B4-BE49-F238E27FC236}">
                    <a16:creationId xmlns:a16="http://schemas.microsoft.com/office/drawing/2014/main" id="{38D7E7E2-4CC5-83CB-F091-103D3D288043}"/>
                  </a:ext>
                </a:extLst>
              </p:cNvPr>
              <p:cNvSpPr txBox="1"/>
              <p:nvPr/>
            </p:nvSpPr>
            <p:spPr>
              <a:xfrm>
                <a:off x="3962400" y="5441962"/>
                <a:ext cx="2781300" cy="276999"/>
              </a:xfrm>
              <a:prstGeom prst="rect">
                <a:avLst/>
              </a:prstGeom>
              <a:noFill/>
            </p:spPr>
            <p:txBody>
              <a:bodyPr wrap="square">
                <a:spAutoFit/>
              </a:bodyPr>
              <a:lstStyle/>
              <a:p>
                <a:r>
                  <a:rPr lang="zh-CN" altLang="en-US" sz="1200" dirty="0"/>
                  <a:t>（</a:t>
                </a:r>
                <a:r>
                  <a:rPr lang="en-US" altLang="zh-CN" sz="1200" dirty="0"/>
                  <a:t>b</a:t>
                </a:r>
                <a:r>
                  <a:rPr lang="zh-CN" altLang="en-US" sz="1200" dirty="0"/>
                  <a:t>）有阻尼器模型的阻尼比识别结果</a:t>
                </a:r>
              </a:p>
            </p:txBody>
          </p:sp>
          <p:pic>
            <p:nvPicPr>
              <p:cNvPr id="44" name="图片 43">
                <a:extLst>
                  <a:ext uri="{FF2B5EF4-FFF2-40B4-BE49-F238E27FC236}">
                    <a16:creationId xmlns:a16="http://schemas.microsoft.com/office/drawing/2014/main" id="{DA053AE9-9FCC-D1B0-2780-3CFE43266711}"/>
                  </a:ext>
                </a:extLst>
              </p:cNvPr>
              <p:cNvPicPr>
                <a:picLocks noChangeAspect="1"/>
              </p:cNvPicPr>
              <p:nvPr/>
            </p:nvPicPr>
            <p:blipFill>
              <a:blip r:embed="rId11"/>
              <a:stretch>
                <a:fillRect/>
              </a:stretch>
            </p:blipFill>
            <p:spPr>
              <a:xfrm>
                <a:off x="3746048" y="3198745"/>
                <a:ext cx="2997652" cy="2130706"/>
              </a:xfrm>
              <a:prstGeom prst="rect">
                <a:avLst/>
              </a:prstGeom>
            </p:spPr>
          </p:pic>
        </p:grpSp>
        <p:sp>
          <p:nvSpPr>
            <p:cNvPr id="48" name="矩形 47">
              <a:extLst>
                <a:ext uri="{FF2B5EF4-FFF2-40B4-BE49-F238E27FC236}">
                  <a16:creationId xmlns:a16="http://schemas.microsoft.com/office/drawing/2014/main" id="{DB9B7A8B-4E87-FE8C-5610-EF716A468422}"/>
                </a:ext>
              </a:extLst>
            </p:cNvPr>
            <p:cNvSpPr/>
            <p:nvPr/>
          </p:nvSpPr>
          <p:spPr>
            <a:xfrm>
              <a:off x="3698946" y="4675668"/>
              <a:ext cx="138786" cy="693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2" name="文本框 51">
            <a:extLst>
              <a:ext uri="{FF2B5EF4-FFF2-40B4-BE49-F238E27FC236}">
                <a16:creationId xmlns:a16="http://schemas.microsoft.com/office/drawing/2014/main" id="{DED7CC39-9C17-3361-F7D4-EA8B82222AA2}"/>
              </a:ext>
            </a:extLst>
          </p:cNvPr>
          <p:cNvSpPr txBox="1"/>
          <p:nvPr/>
        </p:nvSpPr>
        <p:spPr>
          <a:xfrm>
            <a:off x="2946108" y="5747539"/>
            <a:ext cx="1165330" cy="276999"/>
          </a:xfrm>
          <a:prstGeom prst="rect">
            <a:avLst/>
          </a:prstGeom>
          <a:noFill/>
        </p:spPr>
        <p:txBody>
          <a:bodyPr wrap="square">
            <a:spAutoFit/>
          </a:bodyPr>
          <a:lstStyle/>
          <a:p>
            <a:r>
              <a:rPr lang="zh-CN" altLang="en-US" sz="1200" dirty="0"/>
              <a:t>阻尼识别结果</a:t>
            </a:r>
          </a:p>
        </p:txBody>
      </p:sp>
      <p:pic>
        <p:nvPicPr>
          <p:cNvPr id="53" name="图片 52">
            <a:extLst>
              <a:ext uri="{FF2B5EF4-FFF2-40B4-BE49-F238E27FC236}">
                <a16:creationId xmlns:a16="http://schemas.microsoft.com/office/drawing/2014/main" id="{34450D1D-92B0-2783-367E-1B150D6FCC3E}"/>
              </a:ext>
            </a:extLst>
          </p:cNvPr>
          <p:cNvPicPr>
            <a:picLocks noChangeAspect="1"/>
          </p:cNvPicPr>
          <p:nvPr/>
        </p:nvPicPr>
        <p:blipFill>
          <a:blip r:embed="rId12"/>
          <a:stretch>
            <a:fillRect/>
          </a:stretch>
        </p:blipFill>
        <p:spPr>
          <a:xfrm>
            <a:off x="7258191" y="3481650"/>
            <a:ext cx="4548544" cy="2382894"/>
          </a:xfrm>
          <a:prstGeom prst="rect">
            <a:avLst/>
          </a:prstGeom>
        </p:spPr>
      </p:pic>
      <p:sp>
        <p:nvSpPr>
          <p:cNvPr id="54" name="文本框 53">
            <a:extLst>
              <a:ext uri="{FF2B5EF4-FFF2-40B4-BE49-F238E27FC236}">
                <a16:creationId xmlns:a16="http://schemas.microsoft.com/office/drawing/2014/main" id="{6C951250-A83C-D14C-CAC5-217167019961}"/>
              </a:ext>
            </a:extLst>
          </p:cNvPr>
          <p:cNvSpPr txBox="1"/>
          <p:nvPr/>
        </p:nvSpPr>
        <p:spPr>
          <a:xfrm>
            <a:off x="8996525" y="5848932"/>
            <a:ext cx="1286901" cy="276999"/>
          </a:xfrm>
          <a:prstGeom prst="rect">
            <a:avLst/>
          </a:prstGeom>
          <a:noFill/>
        </p:spPr>
        <p:txBody>
          <a:bodyPr wrap="square">
            <a:spAutoFit/>
          </a:bodyPr>
          <a:lstStyle/>
          <a:p>
            <a:r>
              <a:rPr lang="zh-CN" altLang="en-US" sz="1200" dirty="0"/>
              <a:t>附加阻尼比对比</a:t>
            </a:r>
          </a:p>
        </p:txBody>
      </p:sp>
      <p:sp>
        <p:nvSpPr>
          <p:cNvPr id="55" name="矩形 54">
            <a:extLst>
              <a:ext uri="{FF2B5EF4-FFF2-40B4-BE49-F238E27FC236}">
                <a16:creationId xmlns:a16="http://schemas.microsoft.com/office/drawing/2014/main" id="{2D04516F-4D55-E35B-5752-AB5B04A59F61}"/>
              </a:ext>
            </a:extLst>
          </p:cNvPr>
          <p:cNvSpPr/>
          <p:nvPr/>
        </p:nvSpPr>
        <p:spPr>
          <a:xfrm>
            <a:off x="6713676" y="2713641"/>
            <a:ext cx="5194938" cy="3436451"/>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a:extLst>
              <a:ext uri="{FF2B5EF4-FFF2-40B4-BE49-F238E27FC236}">
                <a16:creationId xmlns:a16="http://schemas.microsoft.com/office/drawing/2014/main" id="{2A3A41A0-629A-B16A-270C-88810A883B2C}"/>
              </a:ext>
            </a:extLst>
          </p:cNvPr>
          <p:cNvSpPr txBox="1"/>
          <p:nvPr/>
        </p:nvSpPr>
        <p:spPr>
          <a:xfrm>
            <a:off x="6870315" y="2865149"/>
            <a:ext cx="251961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附加阻尼比分析</a:t>
            </a:r>
          </a:p>
        </p:txBody>
      </p:sp>
      <p:sp>
        <p:nvSpPr>
          <p:cNvPr id="2" name="文本框 1">
            <a:extLst>
              <a:ext uri="{FF2B5EF4-FFF2-40B4-BE49-F238E27FC236}">
                <a16:creationId xmlns:a16="http://schemas.microsoft.com/office/drawing/2014/main" id="{AE1D02A8-47D1-7A1D-BAD0-0028041464B1}"/>
              </a:ext>
            </a:extLst>
          </p:cNvPr>
          <p:cNvSpPr txBox="1"/>
          <p:nvPr/>
        </p:nvSpPr>
        <p:spPr>
          <a:xfrm>
            <a:off x="83824" y="6424698"/>
            <a:ext cx="1119676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附加黏滞阻尼器的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框架振动台试验研究 </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,2019,49(8):43-48.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198034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500"/>
                                        <p:tgtEl>
                                          <p:spTgt spid="52"/>
                                        </p:tgtEl>
                                      </p:cBhvr>
                                    </p:animEffect>
                                  </p:childTnLst>
                                </p:cTn>
                              </p:par>
                              <p:par>
                                <p:cTn id="19" presetID="10"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child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500"/>
                                        <p:tgtEl>
                                          <p:spTgt spid="5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500"/>
                                        <p:tgtEl>
                                          <p:spTgt spid="56"/>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wipe(left)">
                                      <p:cBhvr>
                                        <p:cTn id="3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5" grpId="0"/>
      <p:bldP spid="52" grpId="0"/>
      <p:bldP spid="54" grpId="0"/>
      <p:bldP spid="55" grpId="0" animBg="1"/>
      <p:bldP spid="5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1" y="997865"/>
            <a:ext cx="8823999"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439427" y="980532"/>
            <a:ext cx="9049478" cy="461665"/>
          </a:xfrm>
          <a:prstGeom prst="rect">
            <a:avLst/>
          </a:prstGeom>
          <a:noFill/>
        </p:spPr>
        <p:txBody>
          <a:bodyPr wrap="square" rtlCol="0">
            <a:spAutoFit/>
          </a:bodyPr>
          <a:lstStyle/>
          <a:p>
            <a:pPr algn="l"/>
            <a:r>
              <a:rPr lang="en-US" altLang="zh-CN" sz="2400" kern="0" dirty="0">
                <a:solidFill>
                  <a:srgbClr val="000000"/>
                </a:solidFill>
                <a:effectLst/>
                <a:latin typeface="+mn-ea"/>
                <a:cs typeface="微软雅黑" panose="020B0503020204020204" pitchFamily="34" charset="-122"/>
              </a:rPr>
              <a:t>1.3 </a:t>
            </a:r>
            <a:r>
              <a:rPr lang="zh-CN" altLang="en-US" sz="2400" kern="0" dirty="0">
                <a:solidFill>
                  <a:srgbClr val="000000"/>
                </a:solidFill>
                <a:latin typeface="+mn-ea"/>
              </a:rPr>
              <a:t>采用粘滞阻尼伸臂桁架的超高层结构模型振动台试验研究</a:t>
            </a:r>
          </a:p>
        </p:txBody>
      </p:sp>
      <p:sp>
        <p:nvSpPr>
          <p:cNvPr id="30" name="文本框 29">
            <a:extLst>
              <a:ext uri="{FF2B5EF4-FFF2-40B4-BE49-F238E27FC236}">
                <a16:creationId xmlns:a16="http://schemas.microsoft.com/office/drawing/2014/main" id="{B96FACF1-0862-6388-67F6-0D17F8ADCD65}"/>
              </a:ext>
            </a:extLst>
          </p:cNvPr>
          <p:cNvSpPr txBox="1"/>
          <p:nvPr/>
        </p:nvSpPr>
        <p:spPr>
          <a:xfrm>
            <a:off x="219559" y="6399082"/>
            <a:ext cx="1150998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等</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采用粘滞阻尼伸臂桁架的超高层结构模型振动台试验研究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土木工程学报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:1-14 [2023-03-11].DOI:10.15951/j.tmgcxb.21121202.</a:t>
            </a:r>
          </a:p>
        </p:txBody>
      </p:sp>
      <p:sp>
        <p:nvSpPr>
          <p:cNvPr id="32" name="文本框 31">
            <a:extLst>
              <a:ext uri="{FF2B5EF4-FFF2-40B4-BE49-F238E27FC236}">
                <a16:creationId xmlns:a16="http://schemas.microsoft.com/office/drawing/2014/main" id="{DAC5F6C7-B76B-7D13-6712-EEAE359F958C}"/>
              </a:ext>
            </a:extLst>
          </p:cNvPr>
          <p:cNvSpPr txBox="1"/>
          <p:nvPr/>
        </p:nvSpPr>
        <p:spPr>
          <a:xfrm>
            <a:off x="277298" y="165145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7" name="文本框 16">
            <a:extLst>
              <a:ext uri="{FF2B5EF4-FFF2-40B4-BE49-F238E27FC236}">
                <a16:creationId xmlns:a16="http://schemas.microsoft.com/office/drawing/2014/main" id="{E2A9FBD1-ECD4-7102-DC80-7862F3D5469D}"/>
              </a:ext>
            </a:extLst>
          </p:cNvPr>
          <p:cNvSpPr txBox="1"/>
          <p:nvPr/>
        </p:nvSpPr>
        <p:spPr>
          <a:xfrm>
            <a:off x="1183208" y="5999831"/>
            <a:ext cx="1474710" cy="276999"/>
          </a:xfrm>
          <a:prstGeom prst="rect">
            <a:avLst/>
          </a:prstGeom>
          <a:noFill/>
        </p:spPr>
        <p:txBody>
          <a:bodyPr wrap="square">
            <a:spAutoFit/>
          </a:bodyPr>
          <a:lstStyle/>
          <a:p>
            <a:r>
              <a:rPr lang="zh-CN" altLang="en-US" sz="1200" dirty="0"/>
              <a:t>振动台试验模型</a:t>
            </a:r>
          </a:p>
        </p:txBody>
      </p:sp>
      <p:sp>
        <p:nvSpPr>
          <p:cNvPr id="29" name="文本框 28">
            <a:extLst>
              <a:ext uri="{FF2B5EF4-FFF2-40B4-BE49-F238E27FC236}">
                <a16:creationId xmlns:a16="http://schemas.microsoft.com/office/drawing/2014/main" id="{70181E88-0E71-CC15-C946-FE2F23D3A110}"/>
              </a:ext>
            </a:extLst>
          </p:cNvPr>
          <p:cNvSpPr txBox="1"/>
          <p:nvPr/>
        </p:nvSpPr>
        <p:spPr>
          <a:xfrm>
            <a:off x="3545405" y="5999831"/>
            <a:ext cx="1262815" cy="276999"/>
          </a:xfrm>
          <a:prstGeom prst="rect">
            <a:avLst/>
          </a:prstGeom>
          <a:noFill/>
        </p:spPr>
        <p:txBody>
          <a:bodyPr wrap="square">
            <a:spAutoFit/>
          </a:bodyPr>
          <a:lstStyle/>
          <a:p>
            <a:r>
              <a:rPr lang="zh-CN" altLang="en-US" sz="1200" dirty="0"/>
              <a:t>典型结构平面图</a:t>
            </a:r>
          </a:p>
        </p:txBody>
      </p:sp>
      <p:pic>
        <p:nvPicPr>
          <p:cNvPr id="16" name="图片 15">
            <a:extLst>
              <a:ext uri="{FF2B5EF4-FFF2-40B4-BE49-F238E27FC236}">
                <a16:creationId xmlns:a16="http://schemas.microsoft.com/office/drawing/2014/main" id="{242D2C85-A48E-FFC5-AD4E-DBF74F6429B5}"/>
              </a:ext>
            </a:extLst>
          </p:cNvPr>
          <p:cNvPicPr>
            <a:picLocks noChangeAspect="1"/>
          </p:cNvPicPr>
          <p:nvPr/>
        </p:nvPicPr>
        <p:blipFill>
          <a:blip r:embed="rId12"/>
          <a:stretch>
            <a:fillRect/>
          </a:stretch>
        </p:blipFill>
        <p:spPr>
          <a:xfrm>
            <a:off x="2967630" y="2396521"/>
            <a:ext cx="2789071" cy="3498391"/>
          </a:xfrm>
          <a:prstGeom prst="rect">
            <a:avLst/>
          </a:prstGeom>
        </p:spPr>
      </p:pic>
      <p:grpSp>
        <p:nvGrpSpPr>
          <p:cNvPr id="47" name="组合 46">
            <a:extLst>
              <a:ext uri="{FF2B5EF4-FFF2-40B4-BE49-F238E27FC236}">
                <a16:creationId xmlns:a16="http://schemas.microsoft.com/office/drawing/2014/main" id="{AF33C8F9-7F2B-6D5E-E919-728D6408A5A6}"/>
              </a:ext>
            </a:extLst>
          </p:cNvPr>
          <p:cNvGrpSpPr/>
          <p:nvPr/>
        </p:nvGrpSpPr>
        <p:grpSpPr>
          <a:xfrm>
            <a:off x="6046979" y="1872629"/>
            <a:ext cx="5390327" cy="2238965"/>
            <a:chOff x="449827" y="2354324"/>
            <a:chExt cx="5557883" cy="2472351"/>
          </a:xfrm>
        </p:grpSpPr>
        <p:grpSp>
          <p:nvGrpSpPr>
            <p:cNvPr id="48" name="组合 47">
              <a:extLst>
                <a:ext uri="{FF2B5EF4-FFF2-40B4-BE49-F238E27FC236}">
                  <a16:creationId xmlns:a16="http://schemas.microsoft.com/office/drawing/2014/main" id="{48546C55-28A3-9AA1-BE30-C7AF3CBEA7BB}"/>
                </a:ext>
              </a:extLst>
            </p:cNvPr>
            <p:cNvGrpSpPr/>
            <p:nvPr/>
          </p:nvGrpSpPr>
          <p:grpSpPr>
            <a:xfrm>
              <a:off x="492066" y="2354324"/>
              <a:ext cx="5515644" cy="2472351"/>
              <a:chOff x="493177" y="2373374"/>
              <a:chExt cx="5318794" cy="2472351"/>
            </a:xfrm>
          </p:grpSpPr>
          <p:sp>
            <p:nvSpPr>
              <p:cNvPr id="50" name="Rectangle 1">
                <a:extLst>
                  <a:ext uri="{FF2B5EF4-FFF2-40B4-BE49-F238E27FC236}">
                    <a16:creationId xmlns:a16="http://schemas.microsoft.com/office/drawing/2014/main" id="{6204E3EA-CDD8-BC14-3B6B-06E9EA2E344C}"/>
                  </a:ext>
                </a:extLst>
              </p:cNvPr>
              <p:cNvSpPr/>
              <p:nvPr/>
            </p:nvSpPr>
            <p:spPr>
              <a:xfrm>
                <a:off x="493177" y="2373374"/>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51" name="直接连接符 50">
                <a:extLst>
                  <a:ext uri="{FF2B5EF4-FFF2-40B4-BE49-F238E27FC236}">
                    <a16:creationId xmlns:a16="http://schemas.microsoft.com/office/drawing/2014/main" id="{891F7BFD-6402-4196-1230-0E0442B588F6}"/>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id="{0088046E-D1B1-AF21-37CD-1CD1726C52FA}"/>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49" name="文本框 48">
              <a:extLst>
                <a:ext uri="{FF2B5EF4-FFF2-40B4-BE49-F238E27FC236}">
                  <a16:creationId xmlns:a16="http://schemas.microsoft.com/office/drawing/2014/main" id="{12FD6968-E123-4C12-0DDB-69A2208ACF6A}"/>
                </a:ext>
              </a:extLst>
            </p:cNvPr>
            <p:cNvSpPr txBox="1"/>
            <p:nvPr/>
          </p:nvSpPr>
          <p:spPr>
            <a:xfrm>
              <a:off x="449827" y="2418078"/>
              <a:ext cx="5521194" cy="2279178"/>
            </a:xfrm>
            <a:prstGeom prst="rect">
              <a:avLst/>
            </a:prstGeom>
            <a:noFill/>
          </p:spPr>
          <p:txBody>
            <a:bodyPr wrap="square">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为验证</a:t>
              </a:r>
              <a:r>
                <a:rPr lang="zh-CN" altLang="en-US" sz="2200" dirty="0">
                  <a:solidFill>
                    <a:srgbClr val="2E71A5"/>
                  </a:solidFill>
                  <a:latin typeface="思源黑体 CN Bold" panose="020B0800000000000000" pitchFamily="34" charset="-122"/>
                  <a:ea typeface="思源黑体 CN Bold" panose="020B0800000000000000" pitchFamily="34" charset="-122"/>
                </a:rPr>
                <a:t>沣东新城中国国际丝路中心塔楼</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的抗震性能，尤其是</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粘滞阻尼伸臂桁架</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的减震效果，对该结构进行了</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1</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40 </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的缩尺模型</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振动台试验。</a:t>
              </a:r>
            </a:p>
          </p:txBody>
        </p:sp>
      </p:grpSp>
      <p:grpSp>
        <p:nvGrpSpPr>
          <p:cNvPr id="55" name="组合 54">
            <a:extLst>
              <a:ext uri="{FF2B5EF4-FFF2-40B4-BE49-F238E27FC236}">
                <a16:creationId xmlns:a16="http://schemas.microsoft.com/office/drawing/2014/main" id="{B07D11BF-8891-F7B1-7137-0C0E19F4D1E5}"/>
              </a:ext>
            </a:extLst>
          </p:cNvPr>
          <p:cNvGrpSpPr/>
          <p:nvPr/>
        </p:nvGrpSpPr>
        <p:grpSpPr>
          <a:xfrm>
            <a:off x="668738" y="2186198"/>
            <a:ext cx="2028193" cy="3763362"/>
            <a:chOff x="480875" y="2167052"/>
            <a:chExt cx="2028193" cy="3855730"/>
          </a:xfrm>
        </p:grpSpPr>
        <p:pic>
          <p:nvPicPr>
            <p:cNvPr id="53" name="图片 52">
              <a:extLst>
                <a:ext uri="{FF2B5EF4-FFF2-40B4-BE49-F238E27FC236}">
                  <a16:creationId xmlns:a16="http://schemas.microsoft.com/office/drawing/2014/main" id="{94DB14E2-A164-014D-6C3A-8559D5E8C65B}"/>
                </a:ext>
              </a:extLst>
            </p:cNvPr>
            <p:cNvPicPr>
              <a:picLocks noChangeAspect="1"/>
            </p:cNvPicPr>
            <p:nvPr/>
          </p:nvPicPr>
          <p:blipFill>
            <a:blip r:embed="rId13"/>
            <a:stretch>
              <a:fillRect/>
            </a:stretch>
          </p:blipFill>
          <p:spPr>
            <a:xfrm>
              <a:off x="728946" y="2167052"/>
              <a:ext cx="1780122" cy="3855730"/>
            </a:xfrm>
            <a:prstGeom prst="rect">
              <a:avLst/>
            </a:prstGeom>
          </p:spPr>
        </p:pic>
        <p:sp>
          <p:nvSpPr>
            <p:cNvPr id="54" name="文本框 53">
              <a:extLst>
                <a:ext uri="{FF2B5EF4-FFF2-40B4-BE49-F238E27FC236}">
                  <a16:creationId xmlns:a16="http://schemas.microsoft.com/office/drawing/2014/main" id="{DDB457AB-1817-9792-0AF7-A3404F58BCA7}"/>
                </a:ext>
              </a:extLst>
            </p:cNvPr>
            <p:cNvSpPr txBox="1"/>
            <p:nvPr/>
          </p:nvSpPr>
          <p:spPr>
            <a:xfrm>
              <a:off x="480875" y="3899948"/>
              <a:ext cx="816249" cy="369332"/>
            </a:xfrm>
            <a:prstGeom prst="rect">
              <a:avLst/>
            </a:prstGeom>
            <a:solidFill>
              <a:schemeClr val="tx1"/>
            </a:solidFill>
          </p:spPr>
          <p:txBody>
            <a:bodyPr wrap="none" rtlCol="0">
              <a:spAutoFit/>
            </a:bodyPr>
            <a:lstStyle/>
            <a:p>
              <a:r>
                <a:rPr lang="en-US" altLang="zh-CN" dirty="0">
                  <a:solidFill>
                    <a:schemeClr val="bg1"/>
                  </a:solidFill>
                </a:rPr>
                <a:t>498m</a:t>
              </a:r>
              <a:endParaRPr lang="zh-CN" altLang="en-US" dirty="0">
                <a:solidFill>
                  <a:schemeClr val="bg1"/>
                </a:solidFill>
              </a:endParaRPr>
            </a:p>
          </p:txBody>
        </p:sp>
      </p:grpSp>
      <p:sp>
        <p:nvSpPr>
          <p:cNvPr id="56" name="箭头: 燕尾形 55">
            <a:extLst>
              <a:ext uri="{FF2B5EF4-FFF2-40B4-BE49-F238E27FC236}">
                <a16:creationId xmlns:a16="http://schemas.microsoft.com/office/drawing/2014/main" id="{E7010272-2292-E0CF-FC7A-FF0501A532F8}"/>
              </a:ext>
            </a:extLst>
          </p:cNvPr>
          <p:cNvSpPr/>
          <p:nvPr/>
        </p:nvSpPr>
        <p:spPr>
          <a:xfrm>
            <a:off x="6221987" y="5350743"/>
            <a:ext cx="1534160" cy="661959"/>
          </a:xfrm>
          <a:prstGeom prst="notchedRightArrow">
            <a:avLst/>
          </a:prstGeom>
          <a:solidFill>
            <a:srgbClr val="3585B8"/>
          </a:solidFill>
          <a:ln>
            <a:solidFill>
              <a:srgbClr val="92D050"/>
            </a:solidFill>
          </a:ln>
          <a:scene3d>
            <a:camera prst="isometricOffAxis1Top">
              <a:rot lat="18672000" lon="762000" rev="21371191"/>
            </a:camera>
            <a:lightRig rig="threePt" dir="t"/>
          </a:scene3d>
          <a:sp3d extrusionH="44450">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箭头: 燕尾形 56">
            <a:extLst>
              <a:ext uri="{FF2B5EF4-FFF2-40B4-BE49-F238E27FC236}">
                <a16:creationId xmlns:a16="http://schemas.microsoft.com/office/drawing/2014/main" id="{A8003EDF-0D03-437B-F8BF-6A2032C935BC}"/>
              </a:ext>
            </a:extLst>
          </p:cNvPr>
          <p:cNvSpPr/>
          <p:nvPr/>
        </p:nvSpPr>
        <p:spPr>
          <a:xfrm>
            <a:off x="8011701" y="5146414"/>
            <a:ext cx="1534160" cy="661959"/>
          </a:xfrm>
          <a:prstGeom prst="notchedRightArrow">
            <a:avLst/>
          </a:prstGeom>
          <a:solidFill>
            <a:srgbClr val="2E71A5"/>
          </a:solidFill>
          <a:ln>
            <a:solidFill>
              <a:schemeClr val="accent4">
                <a:lumMod val="75000"/>
              </a:schemeClr>
            </a:solidFill>
          </a:ln>
          <a:scene3d>
            <a:camera prst="isometricOffAxis1Top">
              <a:rot lat="18670354" lon="762892" rev="21420061"/>
            </a:camera>
            <a:lightRig rig="threePt" dir="t"/>
          </a:scene3d>
          <a:sp3d extrusionH="44450">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箭头: 燕尾形 57">
            <a:extLst>
              <a:ext uri="{FF2B5EF4-FFF2-40B4-BE49-F238E27FC236}">
                <a16:creationId xmlns:a16="http://schemas.microsoft.com/office/drawing/2014/main" id="{8F619689-5CFB-6F85-E1FA-79FC41206A8F}"/>
              </a:ext>
            </a:extLst>
          </p:cNvPr>
          <p:cNvSpPr/>
          <p:nvPr/>
        </p:nvSpPr>
        <p:spPr>
          <a:xfrm>
            <a:off x="9767367" y="4993156"/>
            <a:ext cx="1534160" cy="661959"/>
          </a:xfrm>
          <a:prstGeom prst="notchedRightArrow">
            <a:avLst/>
          </a:prstGeom>
          <a:solidFill>
            <a:srgbClr val="1C4877"/>
          </a:solidFill>
          <a:ln>
            <a:solidFill>
              <a:schemeClr val="accent2">
                <a:lumMod val="75000"/>
              </a:schemeClr>
            </a:solidFill>
          </a:ln>
          <a:scene3d>
            <a:camera prst="isometricOffAxis1Top">
              <a:rot lat="18670354" lon="762892" rev="21420061"/>
            </a:camera>
            <a:lightRig rig="threePt" dir="t"/>
          </a:scene3d>
          <a:sp3d extrusionH="44450">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a:extLst>
              <a:ext uri="{FF2B5EF4-FFF2-40B4-BE49-F238E27FC236}">
                <a16:creationId xmlns:a16="http://schemas.microsoft.com/office/drawing/2014/main" id="{A049C750-6F34-5A85-8718-86EB49610753}"/>
              </a:ext>
            </a:extLst>
          </p:cNvPr>
          <p:cNvSpPr txBox="1"/>
          <p:nvPr/>
        </p:nvSpPr>
        <p:spPr>
          <a:xfrm rot="21279331">
            <a:off x="6110219" y="5177550"/>
            <a:ext cx="1371600" cy="369332"/>
          </a:xfrm>
          <a:prstGeom prst="rect">
            <a:avLst/>
          </a:prstGeom>
          <a:noFill/>
        </p:spPr>
        <p:txBody>
          <a:bodyPr wrap="square" rtlCol="0">
            <a:spAutoFit/>
          </a:bodyPr>
          <a:lstStyle/>
          <a:p>
            <a:r>
              <a:rPr lang="zh-CN" altLang="en-US" dirty="0"/>
              <a:t>地震动输入</a:t>
            </a:r>
          </a:p>
        </p:txBody>
      </p:sp>
      <p:sp>
        <p:nvSpPr>
          <p:cNvPr id="60" name="文本框 59">
            <a:extLst>
              <a:ext uri="{FF2B5EF4-FFF2-40B4-BE49-F238E27FC236}">
                <a16:creationId xmlns:a16="http://schemas.microsoft.com/office/drawing/2014/main" id="{A66734EB-05B4-8EB3-EF43-CE0D24F61ECD}"/>
              </a:ext>
            </a:extLst>
          </p:cNvPr>
          <p:cNvSpPr txBox="1"/>
          <p:nvPr/>
        </p:nvSpPr>
        <p:spPr>
          <a:xfrm rot="21168756">
            <a:off x="8114677" y="4994399"/>
            <a:ext cx="1173717" cy="369332"/>
          </a:xfrm>
          <a:prstGeom prst="rect">
            <a:avLst/>
          </a:prstGeom>
          <a:noFill/>
        </p:spPr>
        <p:txBody>
          <a:bodyPr wrap="square" rtlCol="0">
            <a:spAutoFit/>
          </a:bodyPr>
          <a:lstStyle/>
          <a:p>
            <a:r>
              <a:rPr lang="zh-CN" altLang="en-US" dirty="0"/>
              <a:t>模型响应</a:t>
            </a:r>
          </a:p>
        </p:txBody>
      </p:sp>
      <p:sp>
        <p:nvSpPr>
          <p:cNvPr id="61" name="文本框 60">
            <a:extLst>
              <a:ext uri="{FF2B5EF4-FFF2-40B4-BE49-F238E27FC236}">
                <a16:creationId xmlns:a16="http://schemas.microsoft.com/office/drawing/2014/main" id="{DB6C28B2-69D2-CF4E-9983-DFE028F35B23}"/>
              </a:ext>
            </a:extLst>
          </p:cNvPr>
          <p:cNvSpPr txBox="1"/>
          <p:nvPr/>
        </p:nvSpPr>
        <p:spPr>
          <a:xfrm rot="21168756">
            <a:off x="9774511" y="4789053"/>
            <a:ext cx="1371600" cy="369332"/>
          </a:xfrm>
          <a:prstGeom prst="rect">
            <a:avLst/>
          </a:prstGeom>
          <a:noFill/>
        </p:spPr>
        <p:txBody>
          <a:bodyPr wrap="square" rtlCol="0">
            <a:spAutoFit/>
          </a:bodyPr>
          <a:lstStyle/>
          <a:p>
            <a:r>
              <a:rPr lang="zh-CN" altLang="en-US" dirty="0"/>
              <a:t>有限元对比</a:t>
            </a:r>
          </a:p>
        </p:txBody>
      </p:sp>
    </p:spTree>
    <p:extLst>
      <p:ext uri="{BB962C8B-B14F-4D97-AF65-F5344CB8AC3E}">
        <p14:creationId xmlns:p14="http://schemas.microsoft.com/office/powerpoint/2010/main" val="2691959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wipe(left)">
                                      <p:cBhvr>
                                        <p:cTn id="35" dur="500"/>
                                        <p:tgtEl>
                                          <p:spTgt spid="59"/>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wipe(left)">
                                      <p:cBhvr>
                                        <p:cTn id="38" dur="500"/>
                                        <p:tgtEl>
                                          <p:spTgt spid="5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left)">
                                      <p:cBhvr>
                                        <p:cTn id="42" dur="500"/>
                                        <p:tgtEl>
                                          <p:spTgt spid="57"/>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wipe(left)">
                                      <p:cBhvr>
                                        <p:cTn id="49" dur="500"/>
                                        <p:tgtEl>
                                          <p:spTgt spid="61"/>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58"/>
                                        </p:tgtEl>
                                        <p:attrNameLst>
                                          <p:attrName>style.visibility</p:attrName>
                                        </p:attrNameLst>
                                      </p:cBhvr>
                                      <p:to>
                                        <p:strVal val="visible"/>
                                      </p:to>
                                    </p:set>
                                    <p:animEffect transition="in" filter="wipe(left)">
                                      <p:cBhvr>
                                        <p:cTn id="5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32" grpId="0" animBg="1"/>
      <p:bldP spid="17" grpId="0"/>
      <p:bldP spid="29" grpId="0"/>
      <p:bldP spid="56" grpId="0" animBg="1"/>
      <p:bldP spid="57" grpId="0" animBg="1"/>
      <p:bldP spid="58" grpId="0" animBg="1"/>
      <p:bldP spid="59" grpId="0"/>
      <p:bldP spid="60" grpId="0"/>
      <p:bldP spid="6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32" name="文本框 31">
            <a:extLst>
              <a:ext uri="{FF2B5EF4-FFF2-40B4-BE49-F238E27FC236}">
                <a16:creationId xmlns:a16="http://schemas.microsoft.com/office/drawing/2014/main" id="{DAC5F6C7-B76B-7D13-6712-EEAE359F958C}"/>
              </a:ext>
            </a:extLst>
          </p:cNvPr>
          <p:cNvSpPr txBox="1"/>
          <p:nvPr/>
        </p:nvSpPr>
        <p:spPr>
          <a:xfrm>
            <a:off x="382184" y="2258350"/>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grpSp>
        <p:nvGrpSpPr>
          <p:cNvPr id="42" name="组合 41">
            <a:extLst>
              <a:ext uri="{FF2B5EF4-FFF2-40B4-BE49-F238E27FC236}">
                <a16:creationId xmlns:a16="http://schemas.microsoft.com/office/drawing/2014/main" id="{2E869D33-BEDA-69D5-F720-173B999AB08B}"/>
              </a:ext>
            </a:extLst>
          </p:cNvPr>
          <p:cNvGrpSpPr/>
          <p:nvPr/>
        </p:nvGrpSpPr>
        <p:grpSpPr>
          <a:xfrm>
            <a:off x="541825" y="2941108"/>
            <a:ext cx="1993915" cy="3410538"/>
            <a:chOff x="990449" y="2905421"/>
            <a:chExt cx="1647877" cy="3410538"/>
          </a:xfrm>
        </p:grpSpPr>
        <p:sp>
          <p:nvSpPr>
            <p:cNvPr id="17" name="文本框 16">
              <a:extLst>
                <a:ext uri="{FF2B5EF4-FFF2-40B4-BE49-F238E27FC236}">
                  <a16:creationId xmlns:a16="http://schemas.microsoft.com/office/drawing/2014/main" id="{E2A9FBD1-ECD4-7102-DC80-7862F3D5469D}"/>
                </a:ext>
              </a:extLst>
            </p:cNvPr>
            <p:cNvSpPr txBox="1"/>
            <p:nvPr/>
          </p:nvSpPr>
          <p:spPr>
            <a:xfrm>
              <a:off x="1334487" y="6038960"/>
              <a:ext cx="1091205" cy="276999"/>
            </a:xfrm>
            <a:prstGeom prst="rect">
              <a:avLst/>
            </a:prstGeom>
            <a:noFill/>
          </p:spPr>
          <p:txBody>
            <a:bodyPr wrap="square">
              <a:spAutoFit/>
            </a:bodyPr>
            <a:lstStyle/>
            <a:p>
              <a:r>
                <a:rPr lang="zh-CN" altLang="en-US" sz="1200" dirty="0"/>
                <a:t>振动台试验模型</a:t>
              </a:r>
            </a:p>
          </p:txBody>
        </p:sp>
        <p:pic>
          <p:nvPicPr>
            <p:cNvPr id="34" name="图片 33">
              <a:extLst>
                <a:ext uri="{FF2B5EF4-FFF2-40B4-BE49-F238E27FC236}">
                  <a16:creationId xmlns:a16="http://schemas.microsoft.com/office/drawing/2014/main" id="{EA481FE5-D76C-10C6-1CE9-381D774EB98F}"/>
                </a:ext>
              </a:extLst>
            </p:cNvPr>
            <p:cNvPicPr>
              <a:picLocks noChangeAspect="1"/>
            </p:cNvPicPr>
            <p:nvPr/>
          </p:nvPicPr>
          <p:blipFill>
            <a:blip r:embed="rId12"/>
            <a:stretch>
              <a:fillRect/>
            </a:stretch>
          </p:blipFill>
          <p:spPr>
            <a:xfrm>
              <a:off x="990449" y="2905421"/>
              <a:ext cx="1647877" cy="3112693"/>
            </a:xfrm>
            <a:prstGeom prst="rect">
              <a:avLst/>
            </a:prstGeom>
          </p:spPr>
        </p:pic>
      </p:grpSp>
      <p:sp>
        <p:nvSpPr>
          <p:cNvPr id="45" name="文本框 44">
            <a:extLst>
              <a:ext uri="{FF2B5EF4-FFF2-40B4-BE49-F238E27FC236}">
                <a16:creationId xmlns:a16="http://schemas.microsoft.com/office/drawing/2014/main" id="{4D288AF6-6CAB-DA6D-EA17-22C352E341CA}"/>
              </a:ext>
            </a:extLst>
          </p:cNvPr>
          <p:cNvSpPr txBox="1"/>
          <p:nvPr/>
        </p:nvSpPr>
        <p:spPr>
          <a:xfrm>
            <a:off x="5662018" y="2391059"/>
            <a:ext cx="6230075" cy="206402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zh-CN" altLang="en-US" sz="2200" dirty="0"/>
              <a:t>依托工程：</a:t>
            </a:r>
            <a:r>
              <a:rPr lang="zh-CN" altLang="en-US" sz="2200" b="0" i="0" u="none" strike="noStrike" baseline="0" dirty="0">
                <a:latin typeface="瀹嬩綋"/>
              </a:rPr>
              <a:t>沣东新城中国国际丝路中心塔楼</a:t>
            </a:r>
            <a:endParaRPr lang="en-US" altLang="zh-CN" sz="2200" b="0" i="0" u="none" strike="noStrike" baseline="0" dirty="0">
              <a:latin typeface="瀹嬩綋"/>
            </a:endParaRPr>
          </a:p>
          <a:p>
            <a:pPr marL="285750" indent="-285750">
              <a:lnSpc>
                <a:spcPct val="150000"/>
              </a:lnSpc>
              <a:buFont typeface="Wingdings" panose="05000000000000000000" pitchFamily="2" charset="2"/>
              <a:buChar char="Ø"/>
            </a:pPr>
            <a:r>
              <a:rPr lang="zh-CN" altLang="en-US" sz="2200" dirty="0"/>
              <a:t>建筑类型：</a:t>
            </a:r>
            <a:r>
              <a:rPr lang="zh-CN" altLang="en-US" sz="2200" b="0" i="0" u="none" strike="noStrike" baseline="0" dirty="0">
                <a:latin typeface="瀹嬩綋"/>
              </a:rPr>
              <a:t>框架</a:t>
            </a:r>
            <a:r>
              <a:rPr lang="en-US" altLang="zh-CN" sz="2200" b="0" i="0" u="none" strike="noStrike" baseline="0" dirty="0">
                <a:latin typeface="Times New Roman" panose="02020603050405020304" pitchFamily="18" charset="0"/>
              </a:rPr>
              <a:t>-</a:t>
            </a:r>
            <a:r>
              <a:rPr lang="zh-CN" altLang="en-US" sz="2200" b="0" i="0" u="none" strike="noStrike" baseline="0" dirty="0">
                <a:latin typeface="瀹嬩綋"/>
              </a:rPr>
              <a:t>核心筒</a:t>
            </a:r>
            <a:r>
              <a:rPr lang="en-US" altLang="zh-CN" sz="2200" b="0" i="0" u="none" strike="noStrike" baseline="0" dirty="0">
                <a:latin typeface="Times New Roman" panose="02020603050405020304" pitchFamily="18" charset="0"/>
              </a:rPr>
              <a:t>-</a:t>
            </a:r>
            <a:r>
              <a:rPr lang="zh-CN" altLang="en-US" sz="2200" b="0" i="0" u="none" strike="noStrike" baseline="0" dirty="0">
                <a:latin typeface="瀹嬩綋"/>
              </a:rPr>
              <a:t>伸臂和空腹桁架结构</a:t>
            </a:r>
            <a:endParaRPr lang="en-US" altLang="zh-CN" sz="2200" dirty="0"/>
          </a:p>
          <a:p>
            <a:pPr marL="285750" indent="-285750">
              <a:lnSpc>
                <a:spcPct val="150000"/>
              </a:lnSpc>
              <a:buFont typeface="Wingdings" panose="05000000000000000000" pitchFamily="2" charset="2"/>
              <a:buChar char="Ø"/>
            </a:pPr>
            <a:r>
              <a:rPr lang="zh-CN" altLang="en-US" sz="2200" dirty="0"/>
              <a:t>模型高度：</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12.5m</a:t>
            </a:r>
          </a:p>
          <a:p>
            <a:pPr marL="285750" indent="-285750">
              <a:lnSpc>
                <a:spcPct val="150000"/>
              </a:lnSpc>
              <a:buFont typeface="Wingdings" panose="05000000000000000000" pitchFamily="2" charset="2"/>
              <a:buChar char="Ø"/>
            </a:pPr>
            <a:r>
              <a:rPr lang="zh-CN" altLang="en-US" sz="2200" dirty="0">
                <a:latin typeface="Times New Roman" panose="02020603050405020304" pitchFamily="18" charset="0"/>
              </a:rPr>
              <a:t>缩尺比例：</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1:40</a:t>
            </a:r>
            <a:endPar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nvGrpSpPr>
          <p:cNvPr id="41" name="组合 40">
            <a:extLst>
              <a:ext uri="{FF2B5EF4-FFF2-40B4-BE49-F238E27FC236}">
                <a16:creationId xmlns:a16="http://schemas.microsoft.com/office/drawing/2014/main" id="{630C8BE0-CD38-AE71-61AD-6864E6055C8E}"/>
              </a:ext>
            </a:extLst>
          </p:cNvPr>
          <p:cNvGrpSpPr/>
          <p:nvPr/>
        </p:nvGrpSpPr>
        <p:grpSpPr>
          <a:xfrm>
            <a:off x="2596726" y="3445836"/>
            <a:ext cx="2714894" cy="2878589"/>
            <a:chOff x="2806469" y="2847378"/>
            <a:chExt cx="2738021" cy="4016518"/>
          </a:xfrm>
        </p:grpSpPr>
        <p:sp>
          <p:nvSpPr>
            <p:cNvPr id="29" name="文本框 28">
              <a:extLst>
                <a:ext uri="{FF2B5EF4-FFF2-40B4-BE49-F238E27FC236}">
                  <a16:creationId xmlns:a16="http://schemas.microsoft.com/office/drawing/2014/main" id="{70181E88-0E71-CC15-C946-FE2F23D3A110}"/>
                </a:ext>
              </a:extLst>
            </p:cNvPr>
            <p:cNvSpPr txBox="1"/>
            <p:nvPr/>
          </p:nvSpPr>
          <p:spPr>
            <a:xfrm>
              <a:off x="3424256" y="6477397"/>
              <a:ext cx="1675313" cy="386499"/>
            </a:xfrm>
            <a:prstGeom prst="rect">
              <a:avLst/>
            </a:prstGeom>
            <a:noFill/>
          </p:spPr>
          <p:txBody>
            <a:bodyPr wrap="square">
              <a:spAutoFit/>
            </a:bodyPr>
            <a:lstStyle/>
            <a:p>
              <a:r>
                <a:rPr lang="zh-CN" altLang="en-US" sz="1200" dirty="0"/>
                <a:t>阻尼伸臂桁架示意图</a:t>
              </a:r>
            </a:p>
          </p:txBody>
        </p:sp>
        <p:pic>
          <p:nvPicPr>
            <p:cNvPr id="13" name="图片 12">
              <a:extLst>
                <a:ext uri="{FF2B5EF4-FFF2-40B4-BE49-F238E27FC236}">
                  <a16:creationId xmlns:a16="http://schemas.microsoft.com/office/drawing/2014/main" id="{48C960F5-3CF7-73E8-15A2-878A407924D9}"/>
                </a:ext>
              </a:extLst>
            </p:cNvPr>
            <p:cNvPicPr>
              <a:picLocks noChangeAspect="1"/>
            </p:cNvPicPr>
            <p:nvPr/>
          </p:nvPicPr>
          <p:blipFill>
            <a:blip r:embed="rId13"/>
            <a:stretch>
              <a:fillRect/>
            </a:stretch>
          </p:blipFill>
          <p:spPr>
            <a:xfrm>
              <a:off x="2806469" y="2847378"/>
              <a:ext cx="2738021" cy="2960545"/>
            </a:xfrm>
            <a:prstGeom prst="rect">
              <a:avLst/>
            </a:prstGeom>
          </p:spPr>
        </p:pic>
      </p:grpSp>
      <p:sp>
        <p:nvSpPr>
          <p:cNvPr id="15" name="矩形 14">
            <a:extLst>
              <a:ext uri="{FF2B5EF4-FFF2-40B4-BE49-F238E27FC236}">
                <a16:creationId xmlns:a16="http://schemas.microsoft.com/office/drawing/2014/main" id="{655EF6A8-E269-FE1F-EB66-A2A787350CFF}"/>
              </a:ext>
            </a:extLst>
          </p:cNvPr>
          <p:cNvSpPr/>
          <p:nvPr/>
        </p:nvSpPr>
        <p:spPr>
          <a:xfrm>
            <a:off x="5976419" y="3985834"/>
            <a:ext cx="2278086" cy="410906"/>
          </a:xfrm>
          <a:prstGeom prst="rect">
            <a:avLst/>
          </a:prstGeom>
          <a:solidFill>
            <a:srgbClr val="3585B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a:extLst>
              <a:ext uri="{FF2B5EF4-FFF2-40B4-BE49-F238E27FC236}">
                <a16:creationId xmlns:a16="http://schemas.microsoft.com/office/drawing/2014/main" id="{809C8973-D24B-18CF-D2D9-C27DC8071097}"/>
              </a:ext>
            </a:extLst>
          </p:cNvPr>
          <p:cNvSpPr txBox="1"/>
          <p:nvPr/>
        </p:nvSpPr>
        <p:spPr>
          <a:xfrm>
            <a:off x="405055" y="99959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44" name="文本框 43">
            <a:extLst>
              <a:ext uri="{FF2B5EF4-FFF2-40B4-BE49-F238E27FC236}">
                <a16:creationId xmlns:a16="http://schemas.microsoft.com/office/drawing/2014/main" id="{12521F26-56D5-A448-5CF5-C65B7E394E3C}"/>
              </a:ext>
            </a:extLst>
          </p:cNvPr>
          <p:cNvSpPr txBox="1"/>
          <p:nvPr/>
        </p:nvSpPr>
        <p:spPr>
          <a:xfrm>
            <a:off x="889000" y="1570685"/>
            <a:ext cx="7143312" cy="489749"/>
          </a:xfrm>
          <a:prstGeom prst="rect">
            <a:avLst/>
          </a:prstGeom>
          <a:noFill/>
        </p:spPr>
        <p:txBody>
          <a:bodyPr wrap="square" rtlCol="0">
            <a:spAutoFit/>
          </a:bodyPr>
          <a:lstStyle/>
          <a:p>
            <a:pPr marL="342900" indent="-342900" algn="just">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验证粘滞阻尼伸臂桁架</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抗震性能</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和</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减震措施的有效性</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p>
        </p:txBody>
      </p:sp>
      <p:sp>
        <p:nvSpPr>
          <p:cNvPr id="47" name="矩形 46">
            <a:extLst>
              <a:ext uri="{FF2B5EF4-FFF2-40B4-BE49-F238E27FC236}">
                <a16:creationId xmlns:a16="http://schemas.microsoft.com/office/drawing/2014/main" id="{C5628E3C-CD4A-C1B8-B011-12588C053BF8}"/>
              </a:ext>
            </a:extLst>
          </p:cNvPr>
          <p:cNvSpPr/>
          <p:nvPr/>
        </p:nvSpPr>
        <p:spPr>
          <a:xfrm>
            <a:off x="5531911" y="2360956"/>
            <a:ext cx="6277905" cy="2121786"/>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8" name="图片 47">
            <a:extLst>
              <a:ext uri="{FF2B5EF4-FFF2-40B4-BE49-F238E27FC236}">
                <a16:creationId xmlns:a16="http://schemas.microsoft.com/office/drawing/2014/main" id="{9FE486F8-3759-1226-43E5-9A1426F36493}"/>
              </a:ext>
            </a:extLst>
          </p:cNvPr>
          <p:cNvPicPr>
            <a:picLocks noChangeAspect="1"/>
          </p:cNvPicPr>
          <p:nvPr/>
        </p:nvPicPr>
        <p:blipFill>
          <a:blip r:embed="rId14"/>
          <a:stretch>
            <a:fillRect/>
          </a:stretch>
        </p:blipFill>
        <p:spPr>
          <a:xfrm>
            <a:off x="6137406" y="4773752"/>
            <a:ext cx="5003241" cy="1577894"/>
          </a:xfrm>
          <a:prstGeom prst="rect">
            <a:avLst/>
          </a:prstGeom>
        </p:spPr>
      </p:pic>
      <p:cxnSp>
        <p:nvCxnSpPr>
          <p:cNvPr id="52" name="连接符: 曲线 51">
            <a:extLst>
              <a:ext uri="{FF2B5EF4-FFF2-40B4-BE49-F238E27FC236}">
                <a16:creationId xmlns:a16="http://schemas.microsoft.com/office/drawing/2014/main" id="{4C6E2EFD-5674-A24F-B6AD-4EB73643061B}"/>
              </a:ext>
            </a:extLst>
          </p:cNvPr>
          <p:cNvCxnSpPr/>
          <p:nvPr/>
        </p:nvCxnSpPr>
        <p:spPr>
          <a:xfrm>
            <a:off x="7046563" y="4363903"/>
            <a:ext cx="515394" cy="419131"/>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文本框 1">
            <a:extLst>
              <a:ext uri="{FF2B5EF4-FFF2-40B4-BE49-F238E27FC236}">
                <a16:creationId xmlns:a16="http://schemas.microsoft.com/office/drawing/2014/main" id="{743D2B18-4E62-53CE-2E54-DD31049CCB06}"/>
              </a:ext>
            </a:extLst>
          </p:cNvPr>
          <p:cNvSpPr txBox="1"/>
          <p:nvPr/>
        </p:nvSpPr>
        <p:spPr>
          <a:xfrm>
            <a:off x="219559" y="6399082"/>
            <a:ext cx="1150998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等</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采用粘滞阻尼伸臂桁架的超高层结构模型振动台试验研究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土木工程学报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:1-14 [2023-03-11].DOI:10.15951/j.tmgcxb.21121202.</a:t>
            </a:r>
          </a:p>
        </p:txBody>
      </p:sp>
    </p:spTree>
    <p:extLst>
      <p:ext uri="{BB962C8B-B14F-4D97-AF65-F5344CB8AC3E}">
        <p14:creationId xmlns:p14="http://schemas.microsoft.com/office/powerpoint/2010/main" val="15531513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par>
                                <p:cTn id="33" presetID="16" presetClass="entr" presetSubtype="21"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barn(inVertical)">
                                      <p:cBhvr>
                                        <p:cTn id="35" dur="500"/>
                                        <p:tgtEl>
                                          <p:spTgt spid="52"/>
                                        </p:tgtEl>
                                      </p:cBhvr>
                                    </p:animEffect>
                                  </p:childTnLst>
                                </p:cTn>
                              </p:par>
                              <p:par>
                                <p:cTn id="36" presetID="10" presetClass="entr" presetSubtype="0" fill="hold"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5" grpId="0"/>
      <p:bldP spid="15" grpId="0" animBg="1"/>
      <p:bldP spid="43" grpId="0" animBg="1"/>
      <p:bldP spid="44" grpId="0"/>
      <p:bldP spid="4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12" name="文本框 11">
            <a:extLst>
              <a:ext uri="{FF2B5EF4-FFF2-40B4-BE49-F238E27FC236}">
                <a16:creationId xmlns:a16="http://schemas.microsoft.com/office/drawing/2014/main" id="{3DE050CC-664B-BB79-EA0C-516DAF778F7F}"/>
              </a:ext>
            </a:extLst>
          </p:cNvPr>
          <p:cNvSpPr txBox="1"/>
          <p:nvPr/>
        </p:nvSpPr>
        <p:spPr>
          <a:xfrm>
            <a:off x="351106" y="1224657"/>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测点布置</a:t>
            </a:r>
          </a:p>
        </p:txBody>
      </p:sp>
      <p:grpSp>
        <p:nvGrpSpPr>
          <p:cNvPr id="31" name="组合 30">
            <a:extLst>
              <a:ext uri="{FF2B5EF4-FFF2-40B4-BE49-F238E27FC236}">
                <a16:creationId xmlns:a16="http://schemas.microsoft.com/office/drawing/2014/main" id="{7A58F93A-8F80-4446-E331-A7A0217202A3}"/>
              </a:ext>
            </a:extLst>
          </p:cNvPr>
          <p:cNvGrpSpPr/>
          <p:nvPr/>
        </p:nvGrpSpPr>
        <p:grpSpPr>
          <a:xfrm>
            <a:off x="489284" y="2115390"/>
            <a:ext cx="6869392" cy="3017659"/>
            <a:chOff x="489284" y="2115390"/>
            <a:chExt cx="6869392" cy="3017659"/>
          </a:xfrm>
        </p:grpSpPr>
        <p:grpSp>
          <p:nvGrpSpPr>
            <p:cNvPr id="42" name="组合 41">
              <a:extLst>
                <a:ext uri="{FF2B5EF4-FFF2-40B4-BE49-F238E27FC236}">
                  <a16:creationId xmlns:a16="http://schemas.microsoft.com/office/drawing/2014/main" id="{35869E6C-69B5-A00F-08B8-47A9E5E7ADD5}"/>
                </a:ext>
              </a:extLst>
            </p:cNvPr>
            <p:cNvGrpSpPr/>
            <p:nvPr/>
          </p:nvGrpSpPr>
          <p:grpSpPr>
            <a:xfrm>
              <a:off x="489284" y="2115390"/>
              <a:ext cx="6447900" cy="711761"/>
              <a:chOff x="489284" y="1725975"/>
              <a:chExt cx="6447900" cy="711761"/>
            </a:xfrm>
          </p:grpSpPr>
          <p:sp>
            <p:nvSpPr>
              <p:cNvPr id="28" name="文本框 27">
                <a:extLst>
                  <a:ext uri="{FF2B5EF4-FFF2-40B4-BE49-F238E27FC236}">
                    <a16:creationId xmlns:a16="http://schemas.microsoft.com/office/drawing/2014/main" id="{44AA8CC2-253E-499B-0A36-AE2AE17EE112}"/>
                  </a:ext>
                </a:extLst>
              </p:cNvPr>
              <p:cNvSpPr txBox="1"/>
              <p:nvPr/>
            </p:nvSpPr>
            <p:spPr>
              <a:xfrm>
                <a:off x="489284" y="1729850"/>
                <a:ext cx="3424614" cy="707886"/>
              </a:xfrm>
              <a:prstGeom prst="rect">
                <a:avLst/>
              </a:prstGeom>
              <a:noFill/>
            </p:spPr>
            <p:txBody>
              <a:bodyPr wrap="square" rtlCol="0">
                <a:spAutoFit/>
              </a:bodyPr>
              <a:lstStyle/>
              <a:p>
                <a:pPr algn="just"/>
                <a:r>
                  <a:rPr lang="zh-CN" altLang="en-US" sz="2000" b="0" i="0" u="none" strike="noStrike" baseline="0" dirty="0">
                    <a:latin typeface="瀹嬩綋"/>
                  </a:rPr>
                  <a:t>在</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模型底板</a:t>
                </a:r>
                <a:r>
                  <a:rPr lang="zh-CN" altLang="en-US" sz="2000" b="0" i="0" u="none" strike="noStrike" baseline="0" dirty="0">
                    <a:latin typeface="瀹嬩綋"/>
                  </a:rPr>
                  <a:t>及</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关键楼层</a:t>
                </a:r>
                <a:r>
                  <a:rPr lang="zh-CN" altLang="en-US" sz="2000" b="0" i="0" u="none" strike="noStrike" baseline="0" dirty="0">
                    <a:latin typeface="瀹嬩綋"/>
                  </a:rPr>
                  <a:t>布置</a:t>
                </a:r>
                <a:r>
                  <a:rPr lang="zh-CN" altLang="en-US" sz="2000" dirty="0">
                    <a:solidFill>
                      <a:srgbClr val="2E71A5"/>
                    </a:solidFill>
                    <a:latin typeface="思源黑体 CN Bold" panose="020B0800000000000000" pitchFamily="34" charset="-122"/>
                    <a:ea typeface="思源黑体 CN Bold" panose="020B0800000000000000" pitchFamily="34" charset="-122"/>
                  </a:rPr>
                  <a:t>加速度传感器</a:t>
                </a:r>
              </a:p>
            </p:txBody>
          </p:sp>
          <p:sp>
            <p:nvSpPr>
              <p:cNvPr id="36" name="文本框 35">
                <a:extLst>
                  <a:ext uri="{FF2B5EF4-FFF2-40B4-BE49-F238E27FC236}">
                    <a16:creationId xmlns:a16="http://schemas.microsoft.com/office/drawing/2014/main" id="{AD782D85-9C92-5F8E-FDD7-B73154B4D857}"/>
                  </a:ext>
                </a:extLst>
              </p:cNvPr>
              <p:cNvSpPr txBox="1"/>
              <p:nvPr/>
            </p:nvSpPr>
            <p:spPr>
              <a:xfrm>
                <a:off x="4344617" y="1725975"/>
                <a:ext cx="2592567" cy="400110"/>
              </a:xfrm>
              <a:prstGeom prst="rect">
                <a:avLst/>
              </a:prstGeom>
              <a:noFill/>
            </p:spPr>
            <p:txBody>
              <a:bodyPr wrap="square">
                <a:spAutoFit/>
              </a:bodyPr>
              <a:lstStyle/>
              <a:p>
                <a:pPr algn="l"/>
                <a:r>
                  <a:rPr lang="zh-CN" altLang="en-US" sz="2000" b="0" i="0" u="none" strike="noStrike" baseline="0" dirty="0">
                    <a:latin typeface="瀹嬩綋"/>
                  </a:rPr>
                  <a:t>测量</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模型加速度响应</a:t>
                </a:r>
                <a:endPar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3" name="箭头: 右 12">
                <a:extLst>
                  <a:ext uri="{FF2B5EF4-FFF2-40B4-BE49-F238E27FC236}">
                    <a16:creationId xmlns:a16="http://schemas.microsoft.com/office/drawing/2014/main" id="{2719604C-8ECC-91C2-3149-2EF651D76C69}"/>
                  </a:ext>
                </a:extLst>
              </p:cNvPr>
              <p:cNvSpPr/>
              <p:nvPr/>
            </p:nvSpPr>
            <p:spPr>
              <a:xfrm>
                <a:off x="3968777" y="1893217"/>
                <a:ext cx="324888" cy="157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1" name="组合 40">
              <a:extLst>
                <a:ext uri="{FF2B5EF4-FFF2-40B4-BE49-F238E27FC236}">
                  <a16:creationId xmlns:a16="http://schemas.microsoft.com/office/drawing/2014/main" id="{64851BA6-F3C1-08C7-3B86-729E0B3FCAD1}"/>
                </a:ext>
              </a:extLst>
            </p:cNvPr>
            <p:cNvGrpSpPr/>
            <p:nvPr/>
          </p:nvGrpSpPr>
          <p:grpSpPr>
            <a:xfrm>
              <a:off x="489284" y="3295330"/>
              <a:ext cx="6869392" cy="716772"/>
              <a:chOff x="489284" y="2604509"/>
              <a:chExt cx="6869392" cy="716772"/>
            </a:xfrm>
          </p:grpSpPr>
          <p:sp>
            <p:nvSpPr>
              <p:cNvPr id="33" name="文本框 32">
                <a:extLst>
                  <a:ext uri="{FF2B5EF4-FFF2-40B4-BE49-F238E27FC236}">
                    <a16:creationId xmlns:a16="http://schemas.microsoft.com/office/drawing/2014/main" id="{4493D3D6-9FA6-03AE-831D-DDB76702362F}"/>
                  </a:ext>
                </a:extLst>
              </p:cNvPr>
              <p:cNvSpPr txBox="1"/>
              <p:nvPr/>
            </p:nvSpPr>
            <p:spPr>
              <a:xfrm>
                <a:off x="489284" y="2613395"/>
                <a:ext cx="3413760" cy="707886"/>
              </a:xfrm>
              <a:prstGeom prst="rect">
                <a:avLst/>
              </a:prstGeom>
              <a:noFill/>
            </p:spPr>
            <p:txBody>
              <a:bodyPr wrap="square" rtlCol="0">
                <a:spAutoFit/>
              </a:bodyPr>
              <a:lstStyle/>
              <a:p>
                <a:pPr algn="just"/>
                <a:r>
                  <a:rPr lang="zh-CN" altLang="en-US" sz="2000" b="0" i="0" u="none" strike="noStrike" baseline="0" dirty="0">
                    <a:latin typeface="瀹嬩綋"/>
                  </a:rPr>
                  <a:t>在模型结构</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受力关键部位</a:t>
                </a:r>
                <a:r>
                  <a:rPr lang="zh-CN" altLang="en-US" sz="2000" b="0" i="0" u="none" strike="noStrike" baseline="0" dirty="0">
                    <a:latin typeface="瀹嬩綋"/>
                  </a:rPr>
                  <a:t>及</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阻尼器连接杆</a:t>
                </a:r>
                <a:r>
                  <a:rPr lang="zh-CN" altLang="en-US" sz="2000" b="0" i="0" u="none" strike="noStrike" baseline="0" dirty="0">
                    <a:latin typeface="瀹嬩綋"/>
                  </a:rPr>
                  <a:t>上粘贴</a:t>
                </a:r>
                <a:r>
                  <a:rPr lang="zh-CN" altLang="en-US" sz="2000" dirty="0">
                    <a:solidFill>
                      <a:srgbClr val="2E71A5"/>
                    </a:solidFill>
                    <a:latin typeface="思源黑体 CN Bold" panose="020B0800000000000000" pitchFamily="34" charset="-122"/>
                    <a:ea typeface="思源黑体 CN Bold" panose="020B0800000000000000" pitchFamily="34" charset="-122"/>
                  </a:rPr>
                  <a:t>应变片</a:t>
                </a:r>
              </a:p>
            </p:txBody>
          </p:sp>
          <p:sp>
            <p:nvSpPr>
              <p:cNvPr id="37" name="文本框 36">
                <a:extLst>
                  <a:ext uri="{FF2B5EF4-FFF2-40B4-BE49-F238E27FC236}">
                    <a16:creationId xmlns:a16="http://schemas.microsoft.com/office/drawing/2014/main" id="{1D46591D-AE2C-5F25-2B9B-2082A185B210}"/>
                  </a:ext>
                </a:extLst>
              </p:cNvPr>
              <p:cNvSpPr txBox="1"/>
              <p:nvPr/>
            </p:nvSpPr>
            <p:spPr>
              <a:xfrm>
                <a:off x="4295303" y="2604509"/>
                <a:ext cx="3063373" cy="707886"/>
              </a:xfrm>
              <a:prstGeom prst="rect">
                <a:avLst/>
              </a:prstGeom>
              <a:noFill/>
            </p:spPr>
            <p:txBody>
              <a:bodyPr wrap="square">
                <a:spAutoFit/>
              </a:bodyPr>
              <a:lstStyle/>
              <a:p>
                <a:pPr algn="l"/>
                <a:r>
                  <a:rPr lang="zh-CN" altLang="en-US" sz="2000" b="0" i="0" u="none" strike="noStrike" baseline="0" dirty="0">
                    <a:latin typeface="瀹嬩綋"/>
                  </a:rPr>
                  <a:t>测量</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关键构件的动应变时程</a:t>
                </a:r>
                <a:r>
                  <a:rPr lang="zh-CN" altLang="en-US" sz="2000" b="0" i="0" u="none" strike="noStrike" baseline="0" dirty="0">
                    <a:latin typeface="瀹嬩綋"/>
                  </a:rPr>
                  <a:t>及</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阻尼器出力时程</a:t>
                </a:r>
              </a:p>
            </p:txBody>
          </p:sp>
          <p:sp>
            <p:nvSpPr>
              <p:cNvPr id="14" name="箭头: 右 13">
                <a:extLst>
                  <a:ext uri="{FF2B5EF4-FFF2-40B4-BE49-F238E27FC236}">
                    <a16:creationId xmlns:a16="http://schemas.microsoft.com/office/drawing/2014/main" id="{AFA4D90D-36C8-4BE6-6043-6928518B7AE7}"/>
                  </a:ext>
                </a:extLst>
              </p:cNvPr>
              <p:cNvSpPr/>
              <p:nvPr/>
            </p:nvSpPr>
            <p:spPr>
              <a:xfrm>
                <a:off x="3910518" y="2909462"/>
                <a:ext cx="324888" cy="157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0" name="组合 39">
              <a:extLst>
                <a:ext uri="{FF2B5EF4-FFF2-40B4-BE49-F238E27FC236}">
                  <a16:creationId xmlns:a16="http://schemas.microsoft.com/office/drawing/2014/main" id="{F32A2D06-03A5-A707-B7A9-D6C4A7B56DE9}"/>
                </a:ext>
              </a:extLst>
            </p:cNvPr>
            <p:cNvGrpSpPr/>
            <p:nvPr/>
          </p:nvGrpSpPr>
          <p:grpSpPr>
            <a:xfrm>
              <a:off x="489284" y="4425163"/>
              <a:ext cx="6869392" cy="707886"/>
              <a:chOff x="489284" y="3563818"/>
              <a:chExt cx="6869392" cy="707886"/>
            </a:xfrm>
          </p:grpSpPr>
          <p:sp>
            <p:nvSpPr>
              <p:cNvPr id="16" name="文本框 15">
                <a:extLst>
                  <a:ext uri="{FF2B5EF4-FFF2-40B4-BE49-F238E27FC236}">
                    <a16:creationId xmlns:a16="http://schemas.microsoft.com/office/drawing/2014/main" id="{C266C3B1-AE57-A703-AB5C-0969D16B3BE6}"/>
                  </a:ext>
                </a:extLst>
              </p:cNvPr>
              <p:cNvSpPr txBox="1"/>
              <p:nvPr/>
            </p:nvSpPr>
            <p:spPr>
              <a:xfrm>
                <a:off x="4295303" y="3623504"/>
                <a:ext cx="3063373" cy="400110"/>
              </a:xfrm>
              <a:prstGeom prst="rect">
                <a:avLst/>
              </a:prstGeom>
              <a:noFill/>
            </p:spPr>
            <p:txBody>
              <a:bodyPr wrap="square">
                <a:spAutoFit/>
              </a:bodyPr>
              <a:lstStyle/>
              <a:p>
                <a:pPr algn="just"/>
                <a:r>
                  <a:rPr lang="zh-CN" altLang="en-US" sz="2000" b="0" i="0" u="none" strike="noStrike" baseline="0" dirty="0">
                    <a:latin typeface="瀹嬩綋"/>
                  </a:rPr>
                  <a:t>测量</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阻尼器相对位移时程</a:t>
                </a:r>
              </a:p>
            </p:txBody>
          </p:sp>
          <p:sp>
            <p:nvSpPr>
              <p:cNvPr id="35" name="文本框 34">
                <a:extLst>
                  <a:ext uri="{FF2B5EF4-FFF2-40B4-BE49-F238E27FC236}">
                    <a16:creationId xmlns:a16="http://schemas.microsoft.com/office/drawing/2014/main" id="{5CCE5E36-8880-8E47-1F7C-F197C0E483E0}"/>
                  </a:ext>
                </a:extLst>
              </p:cNvPr>
              <p:cNvSpPr txBox="1"/>
              <p:nvPr/>
            </p:nvSpPr>
            <p:spPr>
              <a:xfrm>
                <a:off x="489284" y="3563818"/>
                <a:ext cx="3424614" cy="707886"/>
              </a:xfrm>
              <a:prstGeom prst="rect">
                <a:avLst/>
              </a:prstGeom>
              <a:noFill/>
            </p:spPr>
            <p:txBody>
              <a:bodyPr wrap="square" rtlCol="0">
                <a:spAutoFit/>
              </a:bodyPr>
              <a:lstStyle/>
              <a:p>
                <a:pPr algn="just"/>
                <a:r>
                  <a:rPr lang="zh-CN" altLang="en-US" sz="2000" b="0" i="0" u="none" strike="noStrike" baseline="0" dirty="0">
                    <a:latin typeface="瀹嬩綋"/>
                  </a:rPr>
                  <a:t>在</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阻尼器活塞杆端部</a:t>
                </a:r>
                <a:r>
                  <a:rPr lang="zh-CN" altLang="en-US" sz="2000" b="0" i="0" u="none" strike="noStrike" baseline="0" dirty="0">
                    <a:latin typeface="瀹嬩綋"/>
                  </a:rPr>
                  <a:t>布置</a:t>
                </a:r>
                <a:r>
                  <a:rPr lang="zh-CN" altLang="en-US" sz="2000" dirty="0">
                    <a:solidFill>
                      <a:srgbClr val="2E71A5"/>
                    </a:solidFill>
                    <a:latin typeface="思源黑体 CN Bold" panose="020B0800000000000000" pitchFamily="34" charset="-122"/>
                    <a:ea typeface="思源黑体 CN Bold" panose="020B0800000000000000" pitchFamily="34" charset="-122"/>
                  </a:rPr>
                  <a:t>拉线位移传感器</a:t>
                </a:r>
              </a:p>
            </p:txBody>
          </p:sp>
          <p:sp>
            <p:nvSpPr>
              <p:cNvPr id="15" name="箭头: 右 14">
                <a:extLst>
                  <a:ext uri="{FF2B5EF4-FFF2-40B4-BE49-F238E27FC236}">
                    <a16:creationId xmlns:a16="http://schemas.microsoft.com/office/drawing/2014/main" id="{C5B72EB4-7EA5-1EF5-FE5D-C2CDE8D61C57}"/>
                  </a:ext>
                </a:extLst>
              </p:cNvPr>
              <p:cNvSpPr/>
              <p:nvPr/>
            </p:nvSpPr>
            <p:spPr>
              <a:xfrm>
                <a:off x="3910518" y="3744677"/>
                <a:ext cx="324888" cy="157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7" name="矩形 16">
            <a:extLst>
              <a:ext uri="{FF2B5EF4-FFF2-40B4-BE49-F238E27FC236}">
                <a16:creationId xmlns:a16="http://schemas.microsoft.com/office/drawing/2014/main" id="{784ADF98-D910-BE72-B66B-0DF40B6F4AF7}"/>
              </a:ext>
            </a:extLst>
          </p:cNvPr>
          <p:cNvSpPr/>
          <p:nvPr/>
        </p:nvSpPr>
        <p:spPr>
          <a:xfrm>
            <a:off x="489284" y="1949543"/>
            <a:ext cx="7033199" cy="3291138"/>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8" name="组合 37">
            <a:extLst>
              <a:ext uri="{FF2B5EF4-FFF2-40B4-BE49-F238E27FC236}">
                <a16:creationId xmlns:a16="http://schemas.microsoft.com/office/drawing/2014/main" id="{1BEBA2F7-9DD3-56FC-1F92-70A8C64C2CBC}"/>
              </a:ext>
            </a:extLst>
          </p:cNvPr>
          <p:cNvGrpSpPr/>
          <p:nvPr/>
        </p:nvGrpSpPr>
        <p:grpSpPr>
          <a:xfrm>
            <a:off x="7719917" y="3884303"/>
            <a:ext cx="3945528" cy="2271419"/>
            <a:chOff x="7531061" y="1265101"/>
            <a:chExt cx="3945528" cy="2271419"/>
          </a:xfrm>
        </p:grpSpPr>
        <p:pic>
          <p:nvPicPr>
            <p:cNvPr id="2" name="图片 1">
              <a:extLst>
                <a:ext uri="{FF2B5EF4-FFF2-40B4-BE49-F238E27FC236}">
                  <a16:creationId xmlns:a16="http://schemas.microsoft.com/office/drawing/2014/main" id="{DEBA8BE6-F680-8C87-A2CD-4DA00FC032EC}"/>
                </a:ext>
              </a:extLst>
            </p:cNvPr>
            <p:cNvPicPr>
              <a:picLocks noChangeAspect="1"/>
            </p:cNvPicPr>
            <p:nvPr/>
          </p:nvPicPr>
          <p:blipFill>
            <a:blip r:embed="rId10"/>
            <a:stretch>
              <a:fillRect/>
            </a:stretch>
          </p:blipFill>
          <p:spPr>
            <a:xfrm>
              <a:off x="7531061" y="1265101"/>
              <a:ext cx="3945528" cy="1949931"/>
            </a:xfrm>
            <a:prstGeom prst="rect">
              <a:avLst/>
            </a:prstGeom>
          </p:spPr>
        </p:pic>
        <p:sp>
          <p:nvSpPr>
            <p:cNvPr id="29" name="文本框 28">
              <a:extLst>
                <a:ext uri="{FF2B5EF4-FFF2-40B4-BE49-F238E27FC236}">
                  <a16:creationId xmlns:a16="http://schemas.microsoft.com/office/drawing/2014/main" id="{76BB9C21-1006-8737-9CC1-DBA704EFC756}"/>
                </a:ext>
              </a:extLst>
            </p:cNvPr>
            <p:cNvSpPr txBox="1"/>
            <p:nvPr/>
          </p:nvSpPr>
          <p:spPr>
            <a:xfrm>
              <a:off x="9020448" y="3259521"/>
              <a:ext cx="1661162" cy="276999"/>
            </a:xfrm>
            <a:prstGeom prst="rect">
              <a:avLst/>
            </a:prstGeom>
            <a:noFill/>
          </p:spPr>
          <p:txBody>
            <a:bodyPr wrap="square">
              <a:spAutoFit/>
            </a:bodyPr>
            <a:lstStyle/>
            <a:p>
              <a:r>
                <a:rPr lang="zh-CN" altLang="en-US" sz="1200" dirty="0"/>
                <a:t>阻尼器应变片布置</a:t>
              </a:r>
            </a:p>
          </p:txBody>
        </p:sp>
      </p:grpSp>
      <p:grpSp>
        <p:nvGrpSpPr>
          <p:cNvPr id="45" name="组合 44">
            <a:extLst>
              <a:ext uri="{FF2B5EF4-FFF2-40B4-BE49-F238E27FC236}">
                <a16:creationId xmlns:a16="http://schemas.microsoft.com/office/drawing/2014/main" id="{A17336BC-6533-CEB6-10CE-11113E218D7D}"/>
              </a:ext>
            </a:extLst>
          </p:cNvPr>
          <p:cNvGrpSpPr/>
          <p:nvPr/>
        </p:nvGrpSpPr>
        <p:grpSpPr>
          <a:xfrm>
            <a:off x="8319955" y="1012197"/>
            <a:ext cx="2785780" cy="2827030"/>
            <a:chOff x="8164160" y="1008772"/>
            <a:chExt cx="2785780" cy="2827030"/>
          </a:xfrm>
        </p:grpSpPr>
        <p:pic>
          <p:nvPicPr>
            <p:cNvPr id="43" name="图片 42">
              <a:extLst>
                <a:ext uri="{FF2B5EF4-FFF2-40B4-BE49-F238E27FC236}">
                  <a16:creationId xmlns:a16="http://schemas.microsoft.com/office/drawing/2014/main" id="{E2A5C75B-FE92-5115-8A77-596B1874FA63}"/>
                </a:ext>
              </a:extLst>
            </p:cNvPr>
            <p:cNvPicPr>
              <a:picLocks noChangeAspect="1"/>
            </p:cNvPicPr>
            <p:nvPr/>
          </p:nvPicPr>
          <p:blipFill>
            <a:blip r:embed="rId11"/>
            <a:stretch>
              <a:fillRect/>
            </a:stretch>
          </p:blipFill>
          <p:spPr>
            <a:xfrm>
              <a:off x="8164160" y="1008772"/>
              <a:ext cx="2785780" cy="2511157"/>
            </a:xfrm>
            <a:prstGeom prst="rect">
              <a:avLst/>
            </a:prstGeom>
          </p:spPr>
        </p:pic>
        <p:sp>
          <p:nvSpPr>
            <p:cNvPr id="44" name="文本框 43">
              <a:extLst>
                <a:ext uri="{FF2B5EF4-FFF2-40B4-BE49-F238E27FC236}">
                  <a16:creationId xmlns:a16="http://schemas.microsoft.com/office/drawing/2014/main" id="{30CB2E98-946F-E2A9-96DC-7C3AFBCB2FC0}"/>
                </a:ext>
              </a:extLst>
            </p:cNvPr>
            <p:cNvSpPr txBox="1"/>
            <p:nvPr/>
          </p:nvSpPr>
          <p:spPr>
            <a:xfrm>
              <a:off x="9002490" y="3558803"/>
              <a:ext cx="1661162" cy="276999"/>
            </a:xfrm>
            <a:prstGeom prst="rect">
              <a:avLst/>
            </a:prstGeom>
            <a:noFill/>
          </p:spPr>
          <p:txBody>
            <a:bodyPr wrap="square">
              <a:spAutoFit/>
            </a:bodyPr>
            <a:lstStyle/>
            <a:p>
              <a:r>
                <a:rPr lang="zh-CN" altLang="en-US" sz="1200" dirty="0"/>
                <a:t>加速度传感器布置图</a:t>
              </a:r>
            </a:p>
          </p:txBody>
        </p:sp>
      </p:grpSp>
      <p:sp>
        <p:nvSpPr>
          <p:cNvPr id="32" name="文本框 31">
            <a:extLst>
              <a:ext uri="{FF2B5EF4-FFF2-40B4-BE49-F238E27FC236}">
                <a16:creationId xmlns:a16="http://schemas.microsoft.com/office/drawing/2014/main" id="{345DFF2A-6A00-A2D3-7E92-851729DAC046}"/>
              </a:ext>
            </a:extLst>
          </p:cNvPr>
          <p:cNvSpPr txBox="1"/>
          <p:nvPr/>
        </p:nvSpPr>
        <p:spPr>
          <a:xfrm>
            <a:off x="219559" y="6399082"/>
            <a:ext cx="1150998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等</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采用粘滞阻尼伸臂桁架的超高层结构模型振动台试验研究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土木工程学报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:1-14 [2023-03-11].DOI:10.15951/j.tmgcxb.21121202.</a:t>
            </a:r>
          </a:p>
        </p:txBody>
      </p:sp>
    </p:spTree>
    <p:extLst>
      <p:ext uri="{BB962C8B-B14F-4D97-AF65-F5344CB8AC3E}">
        <p14:creationId xmlns:p14="http://schemas.microsoft.com/office/powerpoint/2010/main" val="11141018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8" name="矩形 57">
            <a:extLst>
              <a:ext uri="{FF2B5EF4-FFF2-40B4-BE49-F238E27FC236}">
                <a16:creationId xmlns:a16="http://schemas.microsoft.com/office/drawing/2014/main" id="{03AFCC75-F916-5AE8-ADBC-793108EBF09C}"/>
              </a:ext>
            </a:extLst>
          </p:cNvPr>
          <p:cNvSpPr/>
          <p:nvPr/>
        </p:nvSpPr>
        <p:spPr>
          <a:xfrm>
            <a:off x="3344278" y="5758625"/>
            <a:ext cx="3109862" cy="415604"/>
          </a:xfrm>
          <a:prstGeom prst="rect">
            <a:avLst/>
          </a:prstGeom>
          <a:solidFill>
            <a:schemeClr val="accent2">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31" name="文本框 30">
            <a:extLst>
              <a:ext uri="{FF2B5EF4-FFF2-40B4-BE49-F238E27FC236}">
                <a16:creationId xmlns:a16="http://schemas.microsoft.com/office/drawing/2014/main" id="{2C273859-8E23-6B12-8A1D-5895FC5844BE}"/>
              </a:ext>
            </a:extLst>
          </p:cNvPr>
          <p:cNvSpPr txBox="1"/>
          <p:nvPr/>
        </p:nvSpPr>
        <p:spPr>
          <a:xfrm>
            <a:off x="279484" y="955806"/>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grpSp>
        <p:nvGrpSpPr>
          <p:cNvPr id="47" name="组合 46">
            <a:extLst>
              <a:ext uri="{FF2B5EF4-FFF2-40B4-BE49-F238E27FC236}">
                <a16:creationId xmlns:a16="http://schemas.microsoft.com/office/drawing/2014/main" id="{7BF03127-277A-C8CC-E982-37E636655834}"/>
              </a:ext>
            </a:extLst>
          </p:cNvPr>
          <p:cNvGrpSpPr/>
          <p:nvPr/>
        </p:nvGrpSpPr>
        <p:grpSpPr>
          <a:xfrm>
            <a:off x="687873" y="1346653"/>
            <a:ext cx="3797923" cy="2634885"/>
            <a:chOff x="889000" y="1472640"/>
            <a:chExt cx="3797923" cy="2634885"/>
          </a:xfrm>
        </p:grpSpPr>
        <p:pic>
          <p:nvPicPr>
            <p:cNvPr id="34" name="图片 33">
              <a:extLst>
                <a:ext uri="{FF2B5EF4-FFF2-40B4-BE49-F238E27FC236}">
                  <a16:creationId xmlns:a16="http://schemas.microsoft.com/office/drawing/2014/main" id="{6740FB17-5882-4BD9-9371-4124FC13BE90}"/>
                </a:ext>
              </a:extLst>
            </p:cNvPr>
            <p:cNvPicPr>
              <a:picLocks noChangeAspect="1"/>
            </p:cNvPicPr>
            <p:nvPr/>
          </p:nvPicPr>
          <p:blipFill>
            <a:blip r:embed="rId10"/>
            <a:stretch>
              <a:fillRect/>
            </a:stretch>
          </p:blipFill>
          <p:spPr>
            <a:xfrm>
              <a:off x="889000" y="1732887"/>
              <a:ext cx="3797923" cy="2374638"/>
            </a:xfrm>
            <a:prstGeom prst="rect">
              <a:avLst/>
            </a:prstGeom>
          </p:spPr>
        </p:pic>
        <p:sp>
          <p:nvSpPr>
            <p:cNvPr id="39" name="文本框 38">
              <a:extLst>
                <a:ext uri="{FF2B5EF4-FFF2-40B4-BE49-F238E27FC236}">
                  <a16:creationId xmlns:a16="http://schemas.microsoft.com/office/drawing/2014/main" id="{BF0204D2-B0E3-2AE5-D684-092B2572F70F}"/>
                </a:ext>
              </a:extLst>
            </p:cNvPr>
            <p:cNvSpPr txBox="1"/>
            <p:nvPr/>
          </p:nvSpPr>
          <p:spPr>
            <a:xfrm>
              <a:off x="2225058" y="1472640"/>
              <a:ext cx="1320347" cy="276999"/>
            </a:xfrm>
            <a:prstGeom prst="rect">
              <a:avLst/>
            </a:prstGeom>
            <a:noFill/>
          </p:spPr>
          <p:txBody>
            <a:bodyPr wrap="square">
              <a:spAutoFit/>
            </a:bodyPr>
            <a:lstStyle/>
            <a:p>
              <a:r>
                <a:rPr lang="zh-CN" altLang="en-US" sz="1200" dirty="0"/>
                <a:t>实验工况说明</a:t>
              </a:r>
            </a:p>
          </p:txBody>
        </p:sp>
      </p:grpSp>
      <p:grpSp>
        <p:nvGrpSpPr>
          <p:cNvPr id="41" name="组合 40">
            <a:extLst>
              <a:ext uri="{FF2B5EF4-FFF2-40B4-BE49-F238E27FC236}">
                <a16:creationId xmlns:a16="http://schemas.microsoft.com/office/drawing/2014/main" id="{D036BAFE-5273-1CEE-E771-1E20664BD292}"/>
              </a:ext>
            </a:extLst>
          </p:cNvPr>
          <p:cNvGrpSpPr/>
          <p:nvPr/>
        </p:nvGrpSpPr>
        <p:grpSpPr>
          <a:xfrm>
            <a:off x="4869131" y="1904269"/>
            <a:ext cx="6901723" cy="1832718"/>
            <a:chOff x="523206" y="2402319"/>
            <a:chExt cx="5515644" cy="632943"/>
          </a:xfrm>
        </p:grpSpPr>
        <p:grpSp>
          <p:nvGrpSpPr>
            <p:cNvPr id="42" name="组合 41">
              <a:extLst>
                <a:ext uri="{FF2B5EF4-FFF2-40B4-BE49-F238E27FC236}">
                  <a16:creationId xmlns:a16="http://schemas.microsoft.com/office/drawing/2014/main" id="{1EB81341-DCAA-92DC-2150-77BDC3F89040}"/>
                </a:ext>
              </a:extLst>
            </p:cNvPr>
            <p:cNvGrpSpPr/>
            <p:nvPr/>
          </p:nvGrpSpPr>
          <p:grpSpPr>
            <a:xfrm>
              <a:off x="523206" y="2402319"/>
              <a:ext cx="5515644" cy="632943"/>
              <a:chOff x="523206" y="2421369"/>
              <a:chExt cx="5318794" cy="632943"/>
            </a:xfrm>
          </p:grpSpPr>
          <p:sp>
            <p:nvSpPr>
              <p:cNvPr id="44" name="Rectangle 1">
                <a:extLst>
                  <a:ext uri="{FF2B5EF4-FFF2-40B4-BE49-F238E27FC236}">
                    <a16:creationId xmlns:a16="http://schemas.microsoft.com/office/drawing/2014/main" id="{506EE4BA-4755-89DC-DF6F-C1119F68EBB4}"/>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lnSpc>
                    <a:spcPct val="150000"/>
                  </a:lnSpc>
                </a:pPr>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45" name="直接连接符 44">
                <a:extLst>
                  <a:ext uri="{FF2B5EF4-FFF2-40B4-BE49-F238E27FC236}">
                    <a16:creationId xmlns:a16="http://schemas.microsoft.com/office/drawing/2014/main" id="{03A72215-348E-21D3-A28D-930A134B6C98}"/>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34A5CBF7-3D28-4D24-0943-0D3A8AF5A0ED}"/>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43" name="文本框 42">
              <a:extLst>
                <a:ext uri="{FF2B5EF4-FFF2-40B4-BE49-F238E27FC236}">
                  <a16:creationId xmlns:a16="http://schemas.microsoft.com/office/drawing/2014/main" id="{1FFDA3AF-8A78-AFC4-CC3F-A3C7C0808B18}"/>
                </a:ext>
              </a:extLst>
            </p:cNvPr>
            <p:cNvSpPr txBox="1"/>
            <p:nvPr/>
          </p:nvSpPr>
          <p:spPr>
            <a:xfrm>
              <a:off x="621993" y="2450889"/>
              <a:ext cx="5201725" cy="537444"/>
            </a:xfrm>
            <a:prstGeom prst="rect">
              <a:avLst/>
            </a:prstGeom>
            <a:noFill/>
          </p:spPr>
          <p:txBody>
            <a:bodyPr wrap="square">
              <a:spAutoFit/>
            </a:bodyPr>
            <a:lstStyle/>
            <a:p>
              <a:pPr algn="l">
                <a:lnSpc>
                  <a:spcPct val="150000"/>
                </a:lnSpc>
              </a:pPr>
              <a:r>
                <a:rPr lang="zh-CN" altLang="en-US" sz="2200" dirty="0">
                  <a:solidFill>
                    <a:srgbClr val="2E71A5"/>
                  </a:solidFill>
                  <a:latin typeface="思源黑体 CN Bold" panose="020B0800000000000000" pitchFamily="34" charset="-122"/>
                  <a:ea typeface="思源黑体 CN Bold" panose="020B0800000000000000" pitchFamily="34" charset="-122"/>
                </a:rPr>
                <a:t>小震</a:t>
              </a:r>
              <a:r>
                <a:rPr lang="zh-CN" altLang="en-US" sz="2200" dirty="0">
                  <a:solidFill>
                    <a:srgbClr val="333333"/>
                  </a:solidFill>
                  <a:latin typeface="思源黑体 CN Bold" panose="020B0800000000000000" pitchFamily="34" charset="-122"/>
                  <a:ea typeface="思源黑体 CN Bold" panose="020B0800000000000000" pitchFamily="34" charset="-122"/>
                </a:rPr>
                <a:t>：共</a:t>
              </a:r>
              <a:r>
                <a:rPr lang="en-US" altLang="zh-CN" sz="2200" dirty="0">
                  <a:solidFill>
                    <a:srgbClr val="C00000"/>
                  </a:solidFill>
                  <a:latin typeface="思源黑体 CN Bold" panose="020B0800000000000000" pitchFamily="34" charset="-122"/>
                  <a:ea typeface="思源黑体 CN Bold" panose="020B0800000000000000" pitchFamily="34" charset="-122"/>
                </a:rPr>
                <a:t>7 </a:t>
              </a:r>
              <a:r>
                <a:rPr lang="zh-CN" altLang="en-US" sz="2200" dirty="0">
                  <a:solidFill>
                    <a:srgbClr val="C00000"/>
                  </a:solidFill>
                  <a:latin typeface="思源黑体 CN Bold" panose="020B0800000000000000" pitchFamily="34" charset="-122"/>
                  <a:ea typeface="思源黑体 CN Bold" panose="020B0800000000000000" pitchFamily="34" charset="-122"/>
                </a:rPr>
                <a:t>组地震波</a:t>
              </a:r>
              <a:r>
                <a:rPr lang="zh-CN" altLang="en-US" sz="2200" dirty="0">
                  <a:solidFill>
                    <a:srgbClr val="333333"/>
                  </a:solidFill>
                  <a:latin typeface="思源黑体 CN Bold" panose="020B0800000000000000" pitchFamily="34" charset="-122"/>
                  <a:ea typeface="思源黑体 CN Bold" panose="020B0800000000000000" pitchFamily="34" charset="-122"/>
                </a:rPr>
                <a:t>，其中</a:t>
              </a:r>
              <a:r>
                <a:rPr lang="en-US" altLang="zh-CN" sz="2200" dirty="0">
                  <a:solidFill>
                    <a:srgbClr val="333333"/>
                  </a:solidFill>
                  <a:latin typeface="思源黑体 CN Bold" panose="020B0800000000000000" pitchFamily="34" charset="-122"/>
                  <a:ea typeface="思源黑体 CN Bold" panose="020B0800000000000000" pitchFamily="34" charset="-122"/>
                </a:rPr>
                <a:t>5 </a:t>
              </a:r>
              <a:r>
                <a:rPr lang="zh-CN" altLang="en-US" sz="2200" dirty="0">
                  <a:solidFill>
                    <a:srgbClr val="333333"/>
                  </a:solidFill>
                  <a:latin typeface="思源黑体 CN Bold" panose="020B0800000000000000" pitchFamily="34" charset="-122"/>
                  <a:ea typeface="思源黑体 CN Bold" panose="020B0800000000000000" pitchFamily="34" charset="-122"/>
                </a:rPr>
                <a:t>组天然波，</a:t>
              </a:r>
              <a:r>
                <a:rPr lang="en-US" altLang="zh-CN" sz="2200" dirty="0">
                  <a:solidFill>
                    <a:srgbClr val="333333"/>
                  </a:solidFill>
                  <a:latin typeface="思源黑体 CN Bold" panose="020B0800000000000000" pitchFamily="34" charset="-122"/>
                  <a:ea typeface="思源黑体 CN Bold" panose="020B0800000000000000" pitchFamily="34" charset="-122"/>
                </a:rPr>
                <a:t>2 </a:t>
              </a:r>
              <a:r>
                <a:rPr lang="zh-CN" altLang="en-US" sz="2200" dirty="0">
                  <a:solidFill>
                    <a:srgbClr val="333333"/>
                  </a:solidFill>
                  <a:latin typeface="思源黑体 CN Bold" panose="020B0800000000000000" pitchFamily="34" charset="-122"/>
                  <a:ea typeface="思源黑体 CN Bold" panose="020B0800000000000000" pitchFamily="34" charset="-122"/>
                </a:rPr>
                <a:t>组人工波</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algn="l">
                <a:lnSpc>
                  <a:spcPct val="150000"/>
                </a:lnSpc>
              </a:pPr>
              <a:r>
                <a:rPr lang="zh-CN" altLang="en-US" sz="2200" dirty="0">
                  <a:solidFill>
                    <a:srgbClr val="2E71A5"/>
                  </a:solidFill>
                  <a:latin typeface="思源黑体 CN Bold" panose="020B0800000000000000" pitchFamily="34" charset="-122"/>
                  <a:ea typeface="思源黑体 CN Bold" panose="020B0800000000000000" pitchFamily="34" charset="-122"/>
                </a:rPr>
                <a:t>中震</a:t>
              </a:r>
              <a:r>
                <a:rPr lang="zh-CN" altLang="en-US" sz="2200" dirty="0">
                  <a:solidFill>
                    <a:srgbClr val="333333"/>
                  </a:solidFill>
                  <a:latin typeface="思源黑体 CN Bold" panose="020B0800000000000000" pitchFamily="34" charset="-122"/>
                  <a:ea typeface="思源黑体 CN Bold" panose="020B0800000000000000" pitchFamily="34" charset="-122"/>
                </a:rPr>
                <a:t>：共</a:t>
              </a:r>
              <a:r>
                <a:rPr lang="en-US" altLang="zh-CN" sz="2200" dirty="0">
                  <a:solidFill>
                    <a:srgbClr val="C00000"/>
                  </a:solidFill>
                  <a:latin typeface="思源黑体 CN Bold" panose="020B0800000000000000" pitchFamily="34" charset="-122"/>
                  <a:ea typeface="思源黑体 CN Bold" panose="020B0800000000000000" pitchFamily="34" charset="-122"/>
                </a:rPr>
                <a:t>3 </a:t>
              </a:r>
              <a:r>
                <a:rPr lang="zh-CN" altLang="en-US" sz="2200" dirty="0">
                  <a:solidFill>
                    <a:srgbClr val="C00000"/>
                  </a:solidFill>
                  <a:latin typeface="思源黑体 CN Bold" panose="020B0800000000000000" pitchFamily="34" charset="-122"/>
                  <a:ea typeface="思源黑体 CN Bold" panose="020B0800000000000000" pitchFamily="34" charset="-122"/>
                </a:rPr>
                <a:t>组地震波</a:t>
              </a:r>
              <a:r>
                <a:rPr lang="zh-CN" altLang="en-US" sz="2200" dirty="0">
                  <a:solidFill>
                    <a:srgbClr val="333333"/>
                  </a:solidFill>
                  <a:latin typeface="思源黑体 CN Bold" panose="020B0800000000000000" pitchFamily="34" charset="-122"/>
                  <a:ea typeface="思源黑体 CN Bold" panose="020B0800000000000000" pitchFamily="34" charset="-122"/>
                </a:rPr>
                <a:t>，其中</a:t>
              </a:r>
              <a:r>
                <a:rPr lang="en-US" altLang="zh-CN" sz="2200" dirty="0">
                  <a:solidFill>
                    <a:srgbClr val="333333"/>
                  </a:solidFill>
                  <a:latin typeface="思源黑体 CN Bold" panose="020B0800000000000000" pitchFamily="34" charset="-122"/>
                  <a:ea typeface="思源黑体 CN Bold" panose="020B0800000000000000" pitchFamily="34" charset="-122"/>
                </a:rPr>
                <a:t>2 </a:t>
              </a:r>
              <a:r>
                <a:rPr lang="zh-CN" altLang="en-US" sz="2200" dirty="0">
                  <a:solidFill>
                    <a:srgbClr val="333333"/>
                  </a:solidFill>
                  <a:latin typeface="思源黑体 CN Bold" panose="020B0800000000000000" pitchFamily="34" charset="-122"/>
                  <a:ea typeface="思源黑体 CN Bold" panose="020B0800000000000000" pitchFamily="34" charset="-122"/>
                </a:rPr>
                <a:t>组天然波，</a:t>
              </a:r>
              <a:r>
                <a:rPr lang="en-US" altLang="zh-CN" sz="2200" dirty="0">
                  <a:solidFill>
                    <a:srgbClr val="333333"/>
                  </a:solidFill>
                  <a:latin typeface="思源黑体 CN Bold" panose="020B0800000000000000" pitchFamily="34" charset="-122"/>
                  <a:ea typeface="思源黑体 CN Bold" panose="020B0800000000000000" pitchFamily="34" charset="-122"/>
                </a:rPr>
                <a:t>1 </a:t>
              </a:r>
              <a:r>
                <a:rPr lang="zh-CN" altLang="en-US" sz="2200" dirty="0">
                  <a:solidFill>
                    <a:srgbClr val="333333"/>
                  </a:solidFill>
                  <a:latin typeface="思源黑体 CN Bold" panose="020B0800000000000000" pitchFamily="34" charset="-122"/>
                  <a:ea typeface="思源黑体 CN Bold" panose="020B0800000000000000" pitchFamily="34" charset="-122"/>
                </a:rPr>
                <a:t>组人工波</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algn="l">
                <a:lnSpc>
                  <a:spcPct val="150000"/>
                </a:lnSpc>
              </a:pPr>
              <a:r>
                <a:rPr lang="zh-CN" altLang="en-US" sz="2200" dirty="0">
                  <a:solidFill>
                    <a:srgbClr val="2E71A5"/>
                  </a:solidFill>
                  <a:latin typeface="思源黑体 CN Bold" panose="020B0800000000000000" pitchFamily="34" charset="-122"/>
                  <a:ea typeface="思源黑体 CN Bold" panose="020B0800000000000000" pitchFamily="34" charset="-122"/>
                </a:rPr>
                <a:t>大震</a:t>
              </a:r>
              <a:r>
                <a:rPr lang="zh-CN" altLang="en-US" sz="2200" dirty="0">
                  <a:solidFill>
                    <a:srgbClr val="333333"/>
                  </a:solidFill>
                  <a:latin typeface="思源黑体 CN Bold" panose="020B0800000000000000" pitchFamily="34" charset="-122"/>
                  <a:ea typeface="思源黑体 CN Bold" panose="020B0800000000000000" pitchFamily="34" charset="-122"/>
                </a:rPr>
                <a:t>：共</a:t>
              </a:r>
              <a:r>
                <a:rPr lang="en-US" altLang="zh-CN" sz="2200" dirty="0">
                  <a:solidFill>
                    <a:srgbClr val="C00000"/>
                  </a:solidFill>
                  <a:latin typeface="思源黑体 CN Bold" panose="020B0800000000000000" pitchFamily="34" charset="-122"/>
                  <a:ea typeface="思源黑体 CN Bold" panose="020B0800000000000000" pitchFamily="34" charset="-122"/>
                </a:rPr>
                <a:t>1 </a:t>
              </a:r>
              <a:r>
                <a:rPr lang="zh-CN" altLang="en-US" sz="2200" dirty="0">
                  <a:solidFill>
                    <a:srgbClr val="C00000"/>
                  </a:solidFill>
                  <a:latin typeface="思源黑体 CN Bold" panose="020B0800000000000000" pitchFamily="34" charset="-122"/>
                  <a:ea typeface="思源黑体 CN Bold" panose="020B0800000000000000" pitchFamily="34" charset="-122"/>
                </a:rPr>
                <a:t>组天然波</a:t>
              </a:r>
              <a:endParaRPr lang="en-US" altLang="zh-CN" sz="2200" dirty="0">
                <a:solidFill>
                  <a:srgbClr val="C00000"/>
                </a:solidFill>
                <a:latin typeface="思源黑体 CN Bold" panose="020B0800000000000000" pitchFamily="34" charset="-122"/>
                <a:ea typeface="思源黑体 CN Bold" panose="020B0800000000000000" pitchFamily="34" charset="-122"/>
              </a:endParaRPr>
            </a:p>
          </p:txBody>
        </p:sp>
      </p:grpSp>
      <p:cxnSp>
        <p:nvCxnSpPr>
          <p:cNvPr id="49" name="连接符: 曲线 48">
            <a:extLst>
              <a:ext uri="{FF2B5EF4-FFF2-40B4-BE49-F238E27FC236}">
                <a16:creationId xmlns:a16="http://schemas.microsoft.com/office/drawing/2014/main" id="{6058EFEF-6260-4969-7E2A-4F04F3689985}"/>
              </a:ext>
            </a:extLst>
          </p:cNvPr>
          <p:cNvCxnSpPr>
            <a:cxnSpLocks/>
          </p:cNvCxnSpPr>
          <p:nvPr/>
        </p:nvCxnSpPr>
        <p:spPr>
          <a:xfrm rot="10800000" flipV="1">
            <a:off x="4379532" y="1373563"/>
            <a:ext cx="1326747" cy="443881"/>
          </a:xfrm>
          <a:prstGeom prst="curvedConnector3">
            <a:avLst/>
          </a:pr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54" name="矩形 53">
            <a:extLst>
              <a:ext uri="{FF2B5EF4-FFF2-40B4-BE49-F238E27FC236}">
                <a16:creationId xmlns:a16="http://schemas.microsoft.com/office/drawing/2014/main" id="{7800257A-12D7-5A83-B5BB-4BE81EA2EB39}"/>
              </a:ext>
            </a:extLst>
          </p:cNvPr>
          <p:cNvSpPr/>
          <p:nvPr/>
        </p:nvSpPr>
        <p:spPr>
          <a:xfrm>
            <a:off x="5898504" y="1136110"/>
            <a:ext cx="1463508" cy="4438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白噪声</a:t>
            </a:r>
          </a:p>
        </p:txBody>
      </p:sp>
      <p:sp>
        <p:nvSpPr>
          <p:cNvPr id="55" name="文本框 54">
            <a:extLst>
              <a:ext uri="{FF2B5EF4-FFF2-40B4-BE49-F238E27FC236}">
                <a16:creationId xmlns:a16="http://schemas.microsoft.com/office/drawing/2014/main" id="{90058534-E00B-87D8-9704-D9E34D31807E}"/>
              </a:ext>
            </a:extLst>
          </p:cNvPr>
          <p:cNvSpPr txBox="1"/>
          <p:nvPr/>
        </p:nvSpPr>
        <p:spPr>
          <a:xfrm>
            <a:off x="273451" y="4096458"/>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56" name="文本框 55">
            <a:extLst>
              <a:ext uri="{FF2B5EF4-FFF2-40B4-BE49-F238E27FC236}">
                <a16:creationId xmlns:a16="http://schemas.microsoft.com/office/drawing/2014/main" id="{6EBD7F40-2834-63AC-3074-D6F05529E2E3}"/>
              </a:ext>
            </a:extLst>
          </p:cNvPr>
          <p:cNvSpPr txBox="1"/>
          <p:nvPr/>
        </p:nvSpPr>
        <p:spPr>
          <a:xfrm>
            <a:off x="746830" y="4615167"/>
            <a:ext cx="2703027" cy="1556195"/>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模型损伤情况</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自振特性</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动力系数</a:t>
            </a:r>
          </a:p>
        </p:txBody>
      </p:sp>
      <p:pic>
        <p:nvPicPr>
          <p:cNvPr id="60" name="图片 59">
            <a:extLst>
              <a:ext uri="{FF2B5EF4-FFF2-40B4-BE49-F238E27FC236}">
                <a16:creationId xmlns:a16="http://schemas.microsoft.com/office/drawing/2014/main" id="{719927A2-46D6-60F9-8362-CCED24BA19B9}"/>
              </a:ext>
            </a:extLst>
          </p:cNvPr>
          <p:cNvPicPr>
            <a:picLocks noChangeAspect="1"/>
          </p:cNvPicPr>
          <p:nvPr/>
        </p:nvPicPr>
        <p:blipFill>
          <a:blip r:embed="rId11"/>
          <a:stretch>
            <a:fillRect/>
          </a:stretch>
        </p:blipFill>
        <p:spPr>
          <a:xfrm>
            <a:off x="6497816" y="3797121"/>
            <a:ext cx="2148320" cy="2081602"/>
          </a:xfrm>
          <a:prstGeom prst="rect">
            <a:avLst/>
          </a:prstGeom>
        </p:spPr>
      </p:pic>
      <p:pic>
        <p:nvPicPr>
          <p:cNvPr id="61" name="图片 60">
            <a:extLst>
              <a:ext uri="{FF2B5EF4-FFF2-40B4-BE49-F238E27FC236}">
                <a16:creationId xmlns:a16="http://schemas.microsoft.com/office/drawing/2014/main" id="{51CE9D73-4A90-2DDF-D9C7-4998291CCD8D}"/>
              </a:ext>
            </a:extLst>
          </p:cNvPr>
          <p:cNvPicPr>
            <a:picLocks noChangeAspect="1"/>
          </p:cNvPicPr>
          <p:nvPr/>
        </p:nvPicPr>
        <p:blipFill>
          <a:blip r:embed="rId12"/>
          <a:stretch>
            <a:fillRect/>
          </a:stretch>
        </p:blipFill>
        <p:spPr>
          <a:xfrm>
            <a:off x="9406551" y="3872872"/>
            <a:ext cx="1898529" cy="2081602"/>
          </a:xfrm>
          <a:prstGeom prst="rect">
            <a:avLst/>
          </a:prstGeom>
        </p:spPr>
      </p:pic>
      <p:sp>
        <p:nvSpPr>
          <p:cNvPr id="62" name="文本框 61">
            <a:extLst>
              <a:ext uri="{FF2B5EF4-FFF2-40B4-BE49-F238E27FC236}">
                <a16:creationId xmlns:a16="http://schemas.microsoft.com/office/drawing/2014/main" id="{548BA30E-5C87-9967-E126-A06409A800B1}"/>
              </a:ext>
            </a:extLst>
          </p:cNvPr>
          <p:cNvSpPr txBox="1"/>
          <p:nvPr/>
        </p:nvSpPr>
        <p:spPr>
          <a:xfrm>
            <a:off x="6685855" y="5989212"/>
            <a:ext cx="2403375" cy="276999"/>
          </a:xfrm>
          <a:prstGeom prst="rect">
            <a:avLst/>
          </a:prstGeom>
          <a:noFill/>
        </p:spPr>
        <p:txBody>
          <a:bodyPr wrap="square">
            <a:spAutoFit/>
          </a:bodyPr>
          <a:lstStyle/>
          <a:p>
            <a:r>
              <a:rPr lang="en-US" altLang="zh-CN" sz="1200" dirty="0"/>
              <a:t>8 </a:t>
            </a:r>
            <a:r>
              <a:rPr lang="zh-CN" altLang="en-US" sz="1200" dirty="0"/>
              <a:t>度中震阻尼器力</a:t>
            </a:r>
            <a:r>
              <a:rPr lang="en-US" altLang="zh-CN" sz="1200" dirty="0"/>
              <a:t>-</a:t>
            </a:r>
            <a:r>
              <a:rPr lang="zh-CN" altLang="en-US" sz="1200" dirty="0"/>
              <a:t>位移滞回曲线</a:t>
            </a:r>
          </a:p>
        </p:txBody>
      </p:sp>
      <p:sp>
        <p:nvSpPr>
          <p:cNvPr id="63" name="文本框 62">
            <a:extLst>
              <a:ext uri="{FF2B5EF4-FFF2-40B4-BE49-F238E27FC236}">
                <a16:creationId xmlns:a16="http://schemas.microsoft.com/office/drawing/2014/main" id="{9E029B61-5D0F-730F-B602-8553A04BAAED}"/>
              </a:ext>
            </a:extLst>
          </p:cNvPr>
          <p:cNvSpPr txBox="1"/>
          <p:nvPr/>
        </p:nvSpPr>
        <p:spPr>
          <a:xfrm>
            <a:off x="9268994" y="5989211"/>
            <a:ext cx="2368190" cy="276999"/>
          </a:xfrm>
          <a:prstGeom prst="rect">
            <a:avLst/>
          </a:prstGeom>
          <a:noFill/>
        </p:spPr>
        <p:txBody>
          <a:bodyPr wrap="square">
            <a:spAutoFit/>
          </a:bodyPr>
          <a:lstStyle/>
          <a:p>
            <a:r>
              <a:rPr lang="en-US" altLang="zh-CN" sz="1200" dirty="0"/>
              <a:t>8 </a:t>
            </a:r>
            <a:r>
              <a:rPr lang="zh-CN" altLang="en-US" sz="1200" dirty="0"/>
              <a:t>度大震阻尼器力</a:t>
            </a:r>
            <a:r>
              <a:rPr lang="en-US" altLang="zh-CN" sz="1200" dirty="0"/>
              <a:t>-</a:t>
            </a:r>
            <a:r>
              <a:rPr lang="zh-CN" altLang="en-US" sz="1200" dirty="0"/>
              <a:t>位移滞回曲线</a:t>
            </a:r>
          </a:p>
        </p:txBody>
      </p:sp>
      <p:sp>
        <p:nvSpPr>
          <p:cNvPr id="57" name="文本框 56">
            <a:extLst>
              <a:ext uri="{FF2B5EF4-FFF2-40B4-BE49-F238E27FC236}">
                <a16:creationId xmlns:a16="http://schemas.microsoft.com/office/drawing/2014/main" id="{A736BAD4-3F7B-B077-5275-266AFC39270D}"/>
              </a:ext>
            </a:extLst>
          </p:cNvPr>
          <p:cNvSpPr txBox="1"/>
          <p:nvPr/>
        </p:nvSpPr>
        <p:spPr>
          <a:xfrm>
            <a:off x="3381920" y="4617634"/>
            <a:ext cx="3309903" cy="1556195"/>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位移响应</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动应变</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粘滞阻尼器滞回曲线</a:t>
            </a:r>
          </a:p>
        </p:txBody>
      </p:sp>
      <p:sp>
        <p:nvSpPr>
          <p:cNvPr id="2" name="文本框 1">
            <a:extLst>
              <a:ext uri="{FF2B5EF4-FFF2-40B4-BE49-F238E27FC236}">
                <a16:creationId xmlns:a16="http://schemas.microsoft.com/office/drawing/2014/main" id="{D7C54E7F-037A-EC0C-863C-ED584D7C827B}"/>
              </a:ext>
            </a:extLst>
          </p:cNvPr>
          <p:cNvSpPr txBox="1"/>
          <p:nvPr/>
        </p:nvSpPr>
        <p:spPr>
          <a:xfrm>
            <a:off x="219559" y="6399082"/>
            <a:ext cx="1150998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等</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采用粘滞阻尼伸臂桁架的超高层结构模型振动台试验研究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土木工程学报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:1-14 [2023-03-11].DOI:10.15951/j.tmgcxb.21121202.</a:t>
            </a:r>
          </a:p>
        </p:txBody>
      </p:sp>
    </p:spTree>
    <p:extLst>
      <p:ext uri="{BB962C8B-B14F-4D97-AF65-F5344CB8AC3E}">
        <p14:creationId xmlns:p14="http://schemas.microsoft.com/office/powerpoint/2010/main" val="697565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fade">
                                      <p:cBhvr>
                                        <p:cTn id="25" dur="500"/>
                                        <p:tgtEl>
                                          <p:spTgt spid="5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fade">
                                      <p:cBhvr>
                                        <p:cTn id="28" dur="500"/>
                                        <p:tgtEl>
                                          <p:spTgt spid="5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wipe(left)">
                                      <p:cBhvr>
                                        <p:cTn id="36" dur="500"/>
                                        <p:tgtEl>
                                          <p:spTgt spid="58"/>
                                        </p:tgtEl>
                                      </p:cBhvr>
                                    </p:animEffect>
                                  </p:childTnLst>
                                </p:cTn>
                              </p:par>
                              <p:par>
                                <p:cTn id="37" presetID="10" presetClass="entr" presetSubtype="0" fill="hold" nodeType="with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fade">
                                      <p:cBhvr>
                                        <p:cTn id="39" dur="500"/>
                                        <p:tgtEl>
                                          <p:spTgt spid="60"/>
                                        </p:tgtEl>
                                      </p:cBhvr>
                                    </p:animEffect>
                                  </p:childTnLst>
                                </p:cTn>
                              </p:par>
                              <p:par>
                                <p:cTn id="40" presetID="10" presetClass="entr" presetSubtype="0"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500"/>
                                        <p:tgtEl>
                                          <p:spTgt spid="6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fade">
                                      <p:cBhvr>
                                        <p:cTn id="45" dur="500"/>
                                        <p:tgtEl>
                                          <p:spTgt spid="6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31" grpId="0" animBg="1"/>
      <p:bldP spid="54" grpId="0" animBg="1"/>
      <p:bldP spid="55" grpId="0" animBg="1"/>
      <p:bldP spid="56" grpId="0"/>
      <p:bldP spid="62" grpId="0"/>
      <p:bldP spid="63" grpId="0"/>
      <p:bldP spid="5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矩形 45">
            <a:extLst>
              <a:ext uri="{FF2B5EF4-FFF2-40B4-BE49-F238E27FC236}">
                <a16:creationId xmlns:a16="http://schemas.microsoft.com/office/drawing/2014/main" id="{6AEBDB67-E82B-32CB-BF84-59C7282AAE17}"/>
              </a:ext>
            </a:extLst>
          </p:cNvPr>
          <p:cNvSpPr/>
          <p:nvPr/>
        </p:nvSpPr>
        <p:spPr>
          <a:xfrm>
            <a:off x="7392388" y="3137254"/>
            <a:ext cx="1510999" cy="1653979"/>
          </a:xfrm>
          <a:prstGeom prst="rect">
            <a:avLst/>
          </a:prstGeom>
          <a:solidFill>
            <a:schemeClr val="accent1">
              <a:lumMod val="40000"/>
              <a:lumOff val="6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a:extLst>
              <a:ext uri="{FF2B5EF4-FFF2-40B4-BE49-F238E27FC236}">
                <a16:creationId xmlns:a16="http://schemas.microsoft.com/office/drawing/2014/main" id="{491DEAD6-654A-4D6F-D682-C8E9260DC436}"/>
              </a:ext>
            </a:extLst>
          </p:cNvPr>
          <p:cNvSpPr/>
          <p:nvPr/>
        </p:nvSpPr>
        <p:spPr>
          <a:xfrm>
            <a:off x="5422646" y="3137254"/>
            <a:ext cx="1620102" cy="1664213"/>
          </a:xfrm>
          <a:prstGeom prst="rect">
            <a:avLst/>
          </a:prstGeom>
          <a:solidFill>
            <a:schemeClr val="accent4">
              <a:lumMod val="40000"/>
              <a:lumOff val="6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E1EAA2C7-C833-ABF6-C05D-59923955AF6D}"/>
              </a:ext>
            </a:extLst>
          </p:cNvPr>
          <p:cNvSpPr/>
          <p:nvPr/>
        </p:nvSpPr>
        <p:spPr>
          <a:xfrm>
            <a:off x="2422066" y="3137254"/>
            <a:ext cx="2745213" cy="1653979"/>
          </a:xfrm>
          <a:prstGeom prst="rect">
            <a:avLst/>
          </a:prstGeom>
          <a:solidFill>
            <a:schemeClr val="accent1">
              <a:lumMod val="40000"/>
              <a:lumOff val="6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a:extLst>
              <a:ext uri="{FF2B5EF4-FFF2-40B4-BE49-F238E27FC236}">
                <a16:creationId xmlns:a16="http://schemas.microsoft.com/office/drawing/2014/main" id="{92C84D0F-4762-33B9-4550-EB13212E2F4B}"/>
              </a:ext>
            </a:extLst>
          </p:cNvPr>
          <p:cNvSpPr/>
          <p:nvPr/>
        </p:nvSpPr>
        <p:spPr>
          <a:xfrm>
            <a:off x="452324" y="3137254"/>
            <a:ext cx="1620102" cy="1664213"/>
          </a:xfrm>
          <a:prstGeom prst="rect">
            <a:avLst/>
          </a:prstGeom>
          <a:solidFill>
            <a:schemeClr val="accent4">
              <a:lumMod val="40000"/>
              <a:lumOff val="6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1" name="文本框 30">
            <a:extLst>
              <a:ext uri="{FF2B5EF4-FFF2-40B4-BE49-F238E27FC236}">
                <a16:creationId xmlns:a16="http://schemas.microsoft.com/office/drawing/2014/main" id="{2C273859-8E23-6B12-8A1D-5895FC5844BE}"/>
              </a:ext>
            </a:extLst>
          </p:cNvPr>
          <p:cNvSpPr txBox="1"/>
          <p:nvPr/>
        </p:nvSpPr>
        <p:spPr>
          <a:xfrm>
            <a:off x="279483" y="955806"/>
            <a:ext cx="174444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有限元对比</a:t>
            </a:r>
          </a:p>
        </p:txBody>
      </p:sp>
      <p:sp>
        <p:nvSpPr>
          <p:cNvPr id="2" name="文本框 1">
            <a:extLst>
              <a:ext uri="{FF2B5EF4-FFF2-40B4-BE49-F238E27FC236}">
                <a16:creationId xmlns:a16="http://schemas.microsoft.com/office/drawing/2014/main" id="{D281622C-360D-38D2-3AE3-B8B99EEB4692}"/>
              </a:ext>
            </a:extLst>
          </p:cNvPr>
          <p:cNvSpPr txBox="1"/>
          <p:nvPr/>
        </p:nvSpPr>
        <p:spPr>
          <a:xfrm>
            <a:off x="788064" y="1498360"/>
            <a:ext cx="6563360" cy="1048364"/>
          </a:xfrm>
          <a:prstGeom prst="rect">
            <a:avLst/>
          </a:prstGeom>
          <a:noFill/>
        </p:spPr>
        <p:txBody>
          <a:bodyPr wrap="square" rtlCol="0">
            <a:spAutoFit/>
          </a:bodyPr>
          <a:lstStyle/>
          <a:p>
            <a:pPr marL="342900" indent="-342900" algn="l">
              <a:lnSpc>
                <a:spcPct val="150000"/>
              </a:lnSpc>
              <a:buFont typeface="Wingdings" panose="05000000000000000000" pitchFamily="2" charset="2"/>
              <a:buChar char="u"/>
            </a:pP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ESTAB</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：模型</a:t>
            </a:r>
            <a:r>
              <a:rPr lang="zh-CN" altLang="en-US" sz="2200" dirty="0">
                <a:solidFill>
                  <a:srgbClr val="C00000"/>
                </a:solidFill>
                <a:latin typeface="思源黑体 CN Bold" panose="020B0800000000000000" pitchFamily="34" charset="-122"/>
                <a:ea typeface="思源黑体 CN Bold" panose="020B0800000000000000" pitchFamily="34" charset="-122"/>
              </a:rPr>
              <a:t>动力特性</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及</a:t>
            </a:r>
            <a:r>
              <a:rPr lang="zh-CN" altLang="en-US" sz="2200" dirty="0">
                <a:solidFill>
                  <a:srgbClr val="C00000"/>
                </a:solidFill>
                <a:latin typeface="思源黑体 CN Bold" panose="020B0800000000000000" pitchFamily="34" charset="-122"/>
                <a:ea typeface="思源黑体 CN Bold" panose="020B0800000000000000" pitchFamily="34" charset="-122"/>
              </a:rPr>
              <a:t>小震工况</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整体指标分析</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u"/>
            </a:pP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ABAQUS</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r>
              <a:rPr lang="zh-CN" altLang="en-US" sz="2200" dirty="0">
                <a:solidFill>
                  <a:srgbClr val="C00000"/>
                </a:solidFill>
                <a:latin typeface="思源黑体 CN Bold" panose="020B0800000000000000" pitchFamily="34" charset="-122"/>
                <a:ea typeface="思源黑体 CN Bold" panose="020B0800000000000000" pitchFamily="34" charset="-122"/>
              </a:rPr>
              <a:t>中、大震工况</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分析</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pic>
        <p:nvPicPr>
          <p:cNvPr id="12" name="图片 11">
            <a:extLst>
              <a:ext uri="{FF2B5EF4-FFF2-40B4-BE49-F238E27FC236}">
                <a16:creationId xmlns:a16="http://schemas.microsoft.com/office/drawing/2014/main" id="{0746FD59-858A-288D-947B-AEBAA00D8647}"/>
              </a:ext>
            </a:extLst>
          </p:cNvPr>
          <p:cNvPicPr>
            <a:picLocks noChangeAspect="1"/>
          </p:cNvPicPr>
          <p:nvPr/>
        </p:nvPicPr>
        <p:blipFill>
          <a:blip r:embed="rId10"/>
          <a:stretch>
            <a:fillRect/>
          </a:stretch>
        </p:blipFill>
        <p:spPr>
          <a:xfrm>
            <a:off x="8964180" y="1127942"/>
            <a:ext cx="2872989" cy="4519052"/>
          </a:xfrm>
          <a:prstGeom prst="rect">
            <a:avLst/>
          </a:prstGeom>
        </p:spPr>
      </p:pic>
      <p:sp>
        <p:nvSpPr>
          <p:cNvPr id="13" name="文本框 12">
            <a:extLst>
              <a:ext uri="{FF2B5EF4-FFF2-40B4-BE49-F238E27FC236}">
                <a16:creationId xmlns:a16="http://schemas.microsoft.com/office/drawing/2014/main" id="{088A7FC5-6D82-A6AD-C4C4-3398BABCC0F6}"/>
              </a:ext>
            </a:extLst>
          </p:cNvPr>
          <p:cNvSpPr txBox="1"/>
          <p:nvPr/>
        </p:nvSpPr>
        <p:spPr>
          <a:xfrm>
            <a:off x="9133180" y="5813421"/>
            <a:ext cx="832102" cy="276999"/>
          </a:xfrm>
          <a:prstGeom prst="rect">
            <a:avLst/>
          </a:prstGeom>
          <a:noFill/>
        </p:spPr>
        <p:txBody>
          <a:bodyPr wrap="square">
            <a:spAutoFit/>
          </a:bodyPr>
          <a:lstStyle/>
          <a:p>
            <a:r>
              <a:rPr lang="en-US" altLang="zh-CN" sz="1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ESTAB</a:t>
            </a:r>
            <a:endParaRPr lang="zh-CN" altLang="en-US" sz="1200" dirty="0"/>
          </a:p>
        </p:txBody>
      </p:sp>
      <p:sp>
        <p:nvSpPr>
          <p:cNvPr id="14" name="文本框 13">
            <a:extLst>
              <a:ext uri="{FF2B5EF4-FFF2-40B4-BE49-F238E27FC236}">
                <a16:creationId xmlns:a16="http://schemas.microsoft.com/office/drawing/2014/main" id="{983037AB-8C72-CFE5-0BA8-6ECB852CE8A4}"/>
              </a:ext>
            </a:extLst>
          </p:cNvPr>
          <p:cNvSpPr txBox="1"/>
          <p:nvPr/>
        </p:nvSpPr>
        <p:spPr>
          <a:xfrm>
            <a:off x="10802215" y="5792053"/>
            <a:ext cx="939101" cy="276999"/>
          </a:xfrm>
          <a:prstGeom prst="rect">
            <a:avLst/>
          </a:prstGeom>
          <a:noFill/>
        </p:spPr>
        <p:txBody>
          <a:bodyPr wrap="square">
            <a:spAutoFit/>
          </a:bodyPr>
          <a:lstStyle/>
          <a:p>
            <a:r>
              <a:rPr lang="en-US" altLang="zh-CN" sz="1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ABAQUS</a:t>
            </a:r>
            <a:endParaRPr lang="zh-CN" altLang="en-US" sz="1200" dirty="0"/>
          </a:p>
        </p:txBody>
      </p:sp>
      <p:grpSp>
        <p:nvGrpSpPr>
          <p:cNvPr id="34" name="组合 33">
            <a:extLst>
              <a:ext uri="{FF2B5EF4-FFF2-40B4-BE49-F238E27FC236}">
                <a16:creationId xmlns:a16="http://schemas.microsoft.com/office/drawing/2014/main" id="{AF770BA9-6E53-703F-8226-2FD7C176CFCA}"/>
              </a:ext>
            </a:extLst>
          </p:cNvPr>
          <p:cNvGrpSpPr/>
          <p:nvPr/>
        </p:nvGrpSpPr>
        <p:grpSpPr>
          <a:xfrm>
            <a:off x="409056" y="2668807"/>
            <a:ext cx="4817909" cy="2170835"/>
            <a:chOff x="409056" y="2668807"/>
            <a:chExt cx="4817909" cy="2170835"/>
          </a:xfrm>
        </p:grpSpPr>
        <p:grpSp>
          <p:nvGrpSpPr>
            <p:cNvPr id="16" name="组合 15">
              <a:extLst>
                <a:ext uri="{FF2B5EF4-FFF2-40B4-BE49-F238E27FC236}">
                  <a16:creationId xmlns:a16="http://schemas.microsoft.com/office/drawing/2014/main" id="{10072088-8EAE-B438-F068-F6BBD66EC62B}"/>
                </a:ext>
              </a:extLst>
            </p:cNvPr>
            <p:cNvGrpSpPr/>
            <p:nvPr/>
          </p:nvGrpSpPr>
          <p:grpSpPr>
            <a:xfrm>
              <a:off x="526375" y="2668807"/>
              <a:ext cx="1033356" cy="400110"/>
              <a:chOff x="406824" y="999044"/>
              <a:chExt cx="1678695" cy="400110"/>
            </a:xfrm>
          </p:grpSpPr>
          <p:sp>
            <p:nvSpPr>
              <p:cNvPr id="17" name="文本框 16">
                <a:extLst>
                  <a:ext uri="{FF2B5EF4-FFF2-40B4-BE49-F238E27FC236}">
                    <a16:creationId xmlns:a16="http://schemas.microsoft.com/office/drawing/2014/main" id="{8C616C34-64CE-ECE8-6123-1079B682BCE9}"/>
                  </a:ext>
                </a:extLst>
              </p:cNvPr>
              <p:cNvSpPr txBox="1"/>
              <p:nvPr/>
            </p:nvSpPr>
            <p:spPr>
              <a:xfrm>
                <a:off x="406824" y="999044"/>
                <a:ext cx="1617106" cy="400110"/>
              </a:xfrm>
              <a:prstGeom prst="rect">
                <a:avLst/>
              </a:prstGeom>
              <a:noFill/>
            </p:spPr>
            <p:txBody>
              <a:bodyPr wrap="square">
                <a:spAutoFit/>
              </a:bodyPr>
              <a:lstStyle/>
              <a:p>
                <a:r>
                  <a:rPr lang="en-US" altLang="zh-CN" sz="2000" dirty="0">
                    <a:solidFill>
                      <a:srgbClr val="2E71A5"/>
                    </a:solidFill>
                    <a:latin typeface="思源黑体 CN Bold" panose="020B0800000000000000" pitchFamily="34" charset="-122"/>
                    <a:ea typeface="思源黑体 CN Bold" panose="020B0800000000000000" pitchFamily="34" charset="-122"/>
                  </a:rPr>
                  <a:t>ESTAB</a:t>
                </a:r>
              </a:p>
            </p:txBody>
          </p:sp>
          <p:cxnSp>
            <p:nvCxnSpPr>
              <p:cNvPr id="28" name="直接连接符 27">
                <a:extLst>
                  <a:ext uri="{FF2B5EF4-FFF2-40B4-BE49-F238E27FC236}">
                    <a16:creationId xmlns:a16="http://schemas.microsoft.com/office/drawing/2014/main" id="{D06D5D5F-2651-71CD-715F-500D9F2356AD}"/>
                  </a:ext>
                </a:extLst>
              </p:cNvPr>
              <p:cNvCxnSpPr>
                <a:cxnSpLocks/>
              </p:cNvCxnSpPr>
              <p:nvPr/>
            </p:nvCxnSpPr>
            <p:spPr>
              <a:xfrm>
                <a:off x="517195" y="1349539"/>
                <a:ext cx="156832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38" name="任意多边形: 形状 37">
              <a:extLst>
                <a:ext uri="{FF2B5EF4-FFF2-40B4-BE49-F238E27FC236}">
                  <a16:creationId xmlns:a16="http://schemas.microsoft.com/office/drawing/2014/main" id="{31860586-BAE7-E275-3E21-A83550D8DFB8}"/>
                </a:ext>
              </a:extLst>
            </p:cNvPr>
            <p:cNvSpPr/>
            <p:nvPr/>
          </p:nvSpPr>
          <p:spPr>
            <a:xfrm>
              <a:off x="409056" y="2693606"/>
              <a:ext cx="4720156" cy="2146036"/>
            </a:xfrm>
            <a:custGeom>
              <a:avLst/>
              <a:gdLst>
                <a:gd name="connsiteX0" fmla="*/ 21515 w 3012141"/>
                <a:gd name="connsiteY0" fmla="*/ 0 h 3948057"/>
                <a:gd name="connsiteX1" fmla="*/ 0 w 3012141"/>
                <a:gd name="connsiteY1" fmla="*/ 3948057 h 3948057"/>
                <a:gd name="connsiteX2" fmla="*/ 3012141 w 3012141"/>
                <a:gd name="connsiteY2" fmla="*/ 3937299 h 3948057"/>
                <a:gd name="connsiteX0" fmla="*/ 0 w 3028194"/>
                <a:gd name="connsiteY0" fmla="*/ 0 h 3948057"/>
                <a:gd name="connsiteX1" fmla="*/ 16053 w 3028194"/>
                <a:gd name="connsiteY1" fmla="*/ 3948057 h 3948057"/>
                <a:gd name="connsiteX2" fmla="*/ 3028194 w 3028194"/>
                <a:gd name="connsiteY2" fmla="*/ 3937299 h 3948057"/>
              </a:gdLst>
              <a:ahLst/>
              <a:cxnLst>
                <a:cxn ang="0">
                  <a:pos x="connsiteX0" y="connsiteY0"/>
                </a:cxn>
                <a:cxn ang="0">
                  <a:pos x="connsiteX1" y="connsiteY1"/>
                </a:cxn>
                <a:cxn ang="0">
                  <a:pos x="connsiteX2" y="connsiteY2"/>
                </a:cxn>
              </a:cxnLst>
              <a:rect l="l" t="t" r="r" b="b"/>
              <a:pathLst>
                <a:path w="3028194" h="3948057">
                  <a:moveTo>
                    <a:pt x="0" y="0"/>
                  </a:moveTo>
                  <a:lnTo>
                    <a:pt x="16053" y="3948057"/>
                  </a:lnTo>
                  <a:lnTo>
                    <a:pt x="3028194" y="3937299"/>
                  </a:lnTo>
                </a:path>
              </a:pathLst>
            </a:cu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文本框 14">
              <a:extLst>
                <a:ext uri="{FF2B5EF4-FFF2-40B4-BE49-F238E27FC236}">
                  <a16:creationId xmlns:a16="http://schemas.microsoft.com/office/drawing/2014/main" id="{58C63DC0-C6BA-032B-4B03-8DE573E378B1}"/>
                </a:ext>
              </a:extLst>
            </p:cNvPr>
            <p:cNvSpPr txBox="1"/>
            <p:nvPr/>
          </p:nvSpPr>
          <p:spPr>
            <a:xfrm>
              <a:off x="452324" y="3137254"/>
              <a:ext cx="1766048" cy="1653979"/>
            </a:xfrm>
            <a:prstGeom prst="rect">
              <a:avLst/>
            </a:prstGeom>
            <a:noFill/>
          </p:spPr>
          <p:txBody>
            <a:bodyPr wrap="square" rtlCol="0">
              <a:spAutoFit/>
            </a:bodyPr>
            <a:lstStyle/>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梁、柱</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核心筒剪力墙</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楼板</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粘滞阻尼器</a:t>
              </a:r>
            </a:p>
          </p:txBody>
        </p:sp>
        <p:sp>
          <p:nvSpPr>
            <p:cNvPr id="35" name="箭头: 右 34">
              <a:extLst>
                <a:ext uri="{FF2B5EF4-FFF2-40B4-BE49-F238E27FC236}">
                  <a16:creationId xmlns:a16="http://schemas.microsoft.com/office/drawing/2014/main" id="{2DD11300-FBEA-EACB-70C7-09E473FE8DC1}"/>
                </a:ext>
              </a:extLst>
            </p:cNvPr>
            <p:cNvSpPr/>
            <p:nvPr/>
          </p:nvSpPr>
          <p:spPr>
            <a:xfrm>
              <a:off x="2072426" y="3869550"/>
              <a:ext cx="349640" cy="293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a:extLst>
                <a:ext uri="{FF2B5EF4-FFF2-40B4-BE49-F238E27FC236}">
                  <a16:creationId xmlns:a16="http://schemas.microsoft.com/office/drawing/2014/main" id="{40936ACE-AB5E-F3E0-7F83-DEFE3B048F1D}"/>
                </a:ext>
              </a:extLst>
            </p:cNvPr>
            <p:cNvSpPr txBox="1"/>
            <p:nvPr/>
          </p:nvSpPr>
          <p:spPr>
            <a:xfrm>
              <a:off x="2422066" y="3078335"/>
              <a:ext cx="2804899" cy="1653979"/>
            </a:xfrm>
            <a:prstGeom prst="rect">
              <a:avLst/>
            </a:prstGeom>
            <a:noFill/>
          </p:spPr>
          <p:txBody>
            <a:bodyPr wrap="square" rtlCol="0">
              <a:spAutoFit/>
            </a:bodyPr>
            <a:lstStyle/>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杆单元</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壳单元</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膜单元</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en-US" altLang="zh-CN" sz="2000" dirty="0">
                  <a:latin typeface="思源黑体 CN Bold" panose="020B0800000000000000" pitchFamily="34" charset="-122"/>
                  <a:ea typeface="思源黑体 CN Bold" panose="020B0800000000000000" pitchFamily="34" charset="-122"/>
                </a:rPr>
                <a:t>Damper-exponential</a:t>
              </a:r>
              <a:endParaRPr lang="zh-CN" altLang="en-US" sz="2000" dirty="0">
                <a:latin typeface="思源黑体 CN Bold" panose="020B0800000000000000" pitchFamily="34" charset="-122"/>
                <a:ea typeface="思源黑体 CN Bold" panose="020B0800000000000000" pitchFamily="34" charset="-122"/>
              </a:endParaRPr>
            </a:p>
          </p:txBody>
        </p:sp>
      </p:grpSp>
      <p:sp>
        <p:nvSpPr>
          <p:cNvPr id="37" name="文本框 36">
            <a:extLst>
              <a:ext uri="{FF2B5EF4-FFF2-40B4-BE49-F238E27FC236}">
                <a16:creationId xmlns:a16="http://schemas.microsoft.com/office/drawing/2014/main" id="{5405A805-4DC6-C5A0-32BB-ED555A0A8CB4}"/>
              </a:ext>
            </a:extLst>
          </p:cNvPr>
          <p:cNvSpPr txBox="1"/>
          <p:nvPr/>
        </p:nvSpPr>
        <p:spPr>
          <a:xfrm>
            <a:off x="5353295" y="3104778"/>
            <a:ext cx="2189406" cy="1653979"/>
          </a:xfrm>
          <a:prstGeom prst="rect">
            <a:avLst/>
          </a:prstGeom>
          <a:noFill/>
        </p:spPr>
        <p:txBody>
          <a:bodyPr wrap="square" rtlCol="0">
            <a:spAutoFit/>
          </a:bodyPr>
          <a:lstStyle/>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梁、柱</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核心筒剪力墙</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楼板</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粘滞阻尼器</a:t>
            </a:r>
          </a:p>
        </p:txBody>
      </p:sp>
      <p:sp>
        <p:nvSpPr>
          <p:cNvPr id="40" name="箭头: 右 39">
            <a:extLst>
              <a:ext uri="{FF2B5EF4-FFF2-40B4-BE49-F238E27FC236}">
                <a16:creationId xmlns:a16="http://schemas.microsoft.com/office/drawing/2014/main" id="{9D8408D9-863B-E2B9-473F-EC1A301A14F5}"/>
              </a:ext>
            </a:extLst>
          </p:cNvPr>
          <p:cNvSpPr/>
          <p:nvPr/>
        </p:nvSpPr>
        <p:spPr>
          <a:xfrm>
            <a:off x="7105424" y="3752121"/>
            <a:ext cx="349640" cy="293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圆角矩形 8">
            <a:extLst>
              <a:ext uri="{FF2B5EF4-FFF2-40B4-BE49-F238E27FC236}">
                <a16:creationId xmlns:a16="http://schemas.microsoft.com/office/drawing/2014/main" id="{AEF9439F-7F09-E6C2-84CF-A3A1D981B81F}"/>
              </a:ext>
            </a:extLst>
          </p:cNvPr>
          <p:cNvSpPr/>
          <p:nvPr/>
        </p:nvSpPr>
        <p:spPr>
          <a:xfrm>
            <a:off x="1665035" y="5023643"/>
            <a:ext cx="4809417" cy="129796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42900" indent="-342900">
              <a:lnSpc>
                <a:spcPct val="130000"/>
              </a:lnSpc>
              <a:buFont typeface="Wingdings" panose="05000000000000000000" pitchFamily="2" charset="2"/>
              <a:buChar char="Ø"/>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mn-ea"/>
              </a:rPr>
              <a:t>结构固有阻尼：</a:t>
            </a:r>
            <a:r>
              <a:rPr lang="zh-CN" altLang="en-US" sz="2000" dirty="0">
                <a:solidFill>
                  <a:srgbClr val="C00000"/>
                </a:solidFill>
                <a:latin typeface="思源黑体 CN Bold" panose="020B0800000000000000" pitchFamily="34" charset="-122"/>
                <a:ea typeface="思源黑体 CN Bold" panose="020B0800000000000000" pitchFamily="34" charset="-122"/>
              </a:rPr>
              <a:t>参考试验测得数据</a:t>
            </a:r>
            <a:endParaRPr lang="en-US" altLang="zh-CN" sz="2000" dirty="0">
              <a:solidFill>
                <a:srgbClr val="C00000"/>
              </a:solidFill>
              <a:latin typeface="思源黑体 CN Bold" panose="020B0800000000000000" pitchFamily="34" charset="-122"/>
              <a:ea typeface="思源黑体 CN Bold" panose="020B0800000000000000" pitchFamily="34" charset="-122"/>
              <a:sym typeface="+mn-ea"/>
            </a:endParaRPr>
          </a:p>
          <a:p>
            <a:pPr marL="342900" indent="-342900">
              <a:lnSpc>
                <a:spcPct val="130000"/>
              </a:lnSpc>
              <a:buFont typeface="Wingdings" panose="05000000000000000000" pitchFamily="2" charset="2"/>
              <a:buChar char="Ø"/>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mn-ea"/>
              </a:rPr>
              <a:t>地震输入：</a:t>
            </a:r>
            <a:r>
              <a:rPr lang="zh-CN" altLang="en-US" sz="2000" dirty="0">
                <a:solidFill>
                  <a:srgbClr val="C00000"/>
                </a:solidFill>
                <a:latin typeface="思源黑体 CN Bold" panose="020B0800000000000000" pitchFamily="34" charset="-122"/>
                <a:ea typeface="思源黑体 CN Bold" panose="020B0800000000000000" pitchFamily="34" charset="-122"/>
              </a:rPr>
              <a:t>台面实际加速度时程</a:t>
            </a:r>
            <a:endParaRPr lang="en-US" altLang="zh-CN" sz="2000" dirty="0">
              <a:solidFill>
                <a:srgbClr val="C00000"/>
              </a:solidFill>
              <a:latin typeface="思源黑体 CN Bold" panose="020B0800000000000000" pitchFamily="34" charset="-122"/>
              <a:ea typeface="思源黑体 CN Bold" panose="020B0800000000000000" pitchFamily="34" charset="-122"/>
              <a:sym typeface="+mn-ea"/>
            </a:endParaRPr>
          </a:p>
          <a:p>
            <a:pPr marL="342900" indent="-342900">
              <a:lnSpc>
                <a:spcPct val="130000"/>
              </a:lnSpc>
              <a:buFont typeface="Wingdings" panose="05000000000000000000" pitchFamily="2" charset="2"/>
              <a:buChar char="Ø"/>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mn-ea"/>
              </a:rPr>
              <a:t>分析结果：</a:t>
            </a:r>
            <a:r>
              <a:rPr lang="zh-CN" altLang="en-US" sz="2000" dirty="0">
                <a:solidFill>
                  <a:srgbClr val="C00000"/>
                </a:solidFill>
                <a:latin typeface="思源黑体 CN Bold" panose="020B0800000000000000" pitchFamily="34" charset="-122"/>
                <a:ea typeface="思源黑体 CN Bold" panose="020B0800000000000000" pitchFamily="34" charset="-122"/>
              </a:rPr>
              <a:t>按试验模型测点位</a:t>
            </a:r>
          </a:p>
        </p:txBody>
      </p:sp>
      <p:grpSp>
        <p:nvGrpSpPr>
          <p:cNvPr id="44" name="组合 43">
            <a:extLst>
              <a:ext uri="{FF2B5EF4-FFF2-40B4-BE49-F238E27FC236}">
                <a16:creationId xmlns:a16="http://schemas.microsoft.com/office/drawing/2014/main" id="{79824559-05E6-0657-148D-1292BEFD8798}"/>
              </a:ext>
            </a:extLst>
          </p:cNvPr>
          <p:cNvGrpSpPr/>
          <p:nvPr/>
        </p:nvGrpSpPr>
        <p:grpSpPr>
          <a:xfrm>
            <a:off x="5296329" y="2614215"/>
            <a:ext cx="3635783" cy="2251013"/>
            <a:chOff x="5296329" y="2614215"/>
            <a:chExt cx="3635783" cy="2251013"/>
          </a:xfrm>
        </p:grpSpPr>
        <p:grpSp>
          <p:nvGrpSpPr>
            <p:cNvPr id="29" name="组合 28">
              <a:extLst>
                <a:ext uri="{FF2B5EF4-FFF2-40B4-BE49-F238E27FC236}">
                  <a16:creationId xmlns:a16="http://schemas.microsoft.com/office/drawing/2014/main" id="{7D98844B-F212-4382-DAF5-17C3E4E39C56}"/>
                </a:ext>
              </a:extLst>
            </p:cNvPr>
            <p:cNvGrpSpPr/>
            <p:nvPr/>
          </p:nvGrpSpPr>
          <p:grpSpPr>
            <a:xfrm>
              <a:off x="5433060" y="2614215"/>
              <a:ext cx="1259700" cy="400110"/>
              <a:chOff x="517195" y="999044"/>
              <a:chExt cx="1617107" cy="400110"/>
            </a:xfrm>
          </p:grpSpPr>
          <p:sp>
            <p:nvSpPr>
              <p:cNvPr id="32" name="文本框 31">
                <a:extLst>
                  <a:ext uri="{FF2B5EF4-FFF2-40B4-BE49-F238E27FC236}">
                    <a16:creationId xmlns:a16="http://schemas.microsoft.com/office/drawing/2014/main" id="{2CAD5BC4-7EBB-4107-5AEC-14A58A5C73F5}"/>
                  </a:ext>
                </a:extLst>
              </p:cNvPr>
              <p:cNvSpPr txBox="1"/>
              <p:nvPr/>
            </p:nvSpPr>
            <p:spPr>
              <a:xfrm>
                <a:off x="517195" y="999044"/>
                <a:ext cx="1617107" cy="400110"/>
              </a:xfrm>
              <a:prstGeom prst="rect">
                <a:avLst/>
              </a:prstGeom>
              <a:noFill/>
            </p:spPr>
            <p:txBody>
              <a:bodyPr wrap="square">
                <a:spAutoFit/>
              </a:bodyPr>
              <a:lstStyle/>
              <a:p>
                <a:pPr algn="ctr"/>
                <a:r>
                  <a:rPr lang="en-US" altLang="zh-CN" sz="2000" dirty="0">
                    <a:solidFill>
                      <a:srgbClr val="2E71A5"/>
                    </a:solidFill>
                    <a:latin typeface="思源黑体 CN Bold" panose="020B0800000000000000" pitchFamily="34" charset="-122"/>
                    <a:ea typeface="思源黑体 CN Bold" panose="020B0800000000000000" pitchFamily="34" charset="-122"/>
                  </a:rPr>
                  <a:t>ABAQUS</a:t>
                </a:r>
              </a:p>
            </p:txBody>
          </p:sp>
          <p:cxnSp>
            <p:nvCxnSpPr>
              <p:cNvPr id="33" name="直接连接符 32">
                <a:extLst>
                  <a:ext uri="{FF2B5EF4-FFF2-40B4-BE49-F238E27FC236}">
                    <a16:creationId xmlns:a16="http://schemas.microsoft.com/office/drawing/2014/main" id="{A259BFBD-278D-39F9-D680-CBF4B9B64D84}"/>
                  </a:ext>
                </a:extLst>
              </p:cNvPr>
              <p:cNvCxnSpPr>
                <a:cxnSpLocks/>
              </p:cNvCxnSpPr>
              <p:nvPr/>
            </p:nvCxnSpPr>
            <p:spPr>
              <a:xfrm>
                <a:off x="517195" y="1349539"/>
                <a:ext cx="156832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48" name="任意多边形: 形状 47">
              <a:extLst>
                <a:ext uri="{FF2B5EF4-FFF2-40B4-BE49-F238E27FC236}">
                  <a16:creationId xmlns:a16="http://schemas.microsoft.com/office/drawing/2014/main" id="{B7DD8AD1-FE58-B55B-38AB-9FAED8EE004B}"/>
                </a:ext>
              </a:extLst>
            </p:cNvPr>
            <p:cNvSpPr/>
            <p:nvPr/>
          </p:nvSpPr>
          <p:spPr>
            <a:xfrm>
              <a:off x="5296329" y="2639014"/>
              <a:ext cx="3635783" cy="2226214"/>
            </a:xfrm>
            <a:custGeom>
              <a:avLst/>
              <a:gdLst>
                <a:gd name="connsiteX0" fmla="*/ 21515 w 3012141"/>
                <a:gd name="connsiteY0" fmla="*/ 0 h 3948057"/>
                <a:gd name="connsiteX1" fmla="*/ 0 w 3012141"/>
                <a:gd name="connsiteY1" fmla="*/ 3948057 h 3948057"/>
                <a:gd name="connsiteX2" fmla="*/ 3012141 w 3012141"/>
                <a:gd name="connsiteY2" fmla="*/ 3937299 h 3948057"/>
                <a:gd name="connsiteX0" fmla="*/ 0 w 3028194"/>
                <a:gd name="connsiteY0" fmla="*/ 0 h 3948057"/>
                <a:gd name="connsiteX1" fmla="*/ 16053 w 3028194"/>
                <a:gd name="connsiteY1" fmla="*/ 3948057 h 3948057"/>
                <a:gd name="connsiteX2" fmla="*/ 3028194 w 3028194"/>
                <a:gd name="connsiteY2" fmla="*/ 3937299 h 3948057"/>
              </a:gdLst>
              <a:ahLst/>
              <a:cxnLst>
                <a:cxn ang="0">
                  <a:pos x="connsiteX0" y="connsiteY0"/>
                </a:cxn>
                <a:cxn ang="0">
                  <a:pos x="connsiteX1" y="connsiteY1"/>
                </a:cxn>
                <a:cxn ang="0">
                  <a:pos x="connsiteX2" y="connsiteY2"/>
                </a:cxn>
              </a:cxnLst>
              <a:rect l="l" t="t" r="r" b="b"/>
              <a:pathLst>
                <a:path w="3028194" h="3948057">
                  <a:moveTo>
                    <a:pt x="0" y="0"/>
                  </a:moveTo>
                  <a:lnTo>
                    <a:pt x="16053" y="3948057"/>
                  </a:lnTo>
                  <a:lnTo>
                    <a:pt x="3028194" y="3937299"/>
                  </a:lnTo>
                </a:path>
              </a:pathLst>
            </a:cu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1" name="文本框 40">
              <a:extLst>
                <a:ext uri="{FF2B5EF4-FFF2-40B4-BE49-F238E27FC236}">
                  <a16:creationId xmlns:a16="http://schemas.microsoft.com/office/drawing/2014/main" id="{B290C653-FD59-29F8-EF7D-B41DCA0643F7}"/>
                </a:ext>
              </a:extLst>
            </p:cNvPr>
            <p:cNvSpPr txBox="1"/>
            <p:nvPr/>
          </p:nvSpPr>
          <p:spPr>
            <a:xfrm>
              <a:off x="7493131" y="3117435"/>
              <a:ext cx="1410256" cy="1653722"/>
            </a:xfrm>
            <a:prstGeom prst="rect">
              <a:avLst/>
            </a:prstGeom>
            <a:noFill/>
          </p:spPr>
          <p:txBody>
            <a:bodyPr wrap="square" rtlCol="0">
              <a:spAutoFit/>
            </a:bodyPr>
            <a:lstStyle/>
            <a:p>
              <a:pPr>
                <a:lnSpc>
                  <a:spcPct val="130000"/>
                </a:lnSpc>
              </a:pPr>
              <a:r>
                <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B31</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单元</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S4R</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单元</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S3R</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单元</a:t>
              </a:r>
              <a:endPar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a:lnSpc>
                  <a:spcPct val="130000"/>
                </a:lnSpc>
              </a:pPr>
              <a:r>
                <a:rPr lang="en-US" altLang="zh-CN" sz="2000" b="0" i="0" u="none" strike="noStrike" baseline="0" dirty="0">
                  <a:latin typeface="思源黑体 CN Bold" panose="020B0800000000000000" pitchFamily="34" charset="-122"/>
                  <a:ea typeface="思源黑体 CN Bold" panose="020B0800000000000000" pitchFamily="34" charset="-122"/>
                </a:rPr>
                <a:t>CONN3D2</a:t>
              </a:r>
              <a:endPar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3" name="箭头: 右 42">
              <a:extLst>
                <a:ext uri="{FF2B5EF4-FFF2-40B4-BE49-F238E27FC236}">
                  <a16:creationId xmlns:a16="http://schemas.microsoft.com/office/drawing/2014/main" id="{B6643A71-EDE9-C552-9763-57DC289DAB5C}"/>
                </a:ext>
              </a:extLst>
            </p:cNvPr>
            <p:cNvSpPr/>
            <p:nvPr/>
          </p:nvSpPr>
          <p:spPr>
            <a:xfrm>
              <a:off x="7114221" y="3746751"/>
              <a:ext cx="349640" cy="293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21">
            <a:extLst>
              <a:ext uri="{FF2B5EF4-FFF2-40B4-BE49-F238E27FC236}">
                <a16:creationId xmlns:a16="http://schemas.microsoft.com/office/drawing/2014/main" id="{1665DF75-A02A-79E8-5CA7-C756AF5E6A7F}"/>
              </a:ext>
            </a:extLst>
          </p:cNvPr>
          <p:cNvSpPr txBox="1"/>
          <p:nvPr/>
        </p:nvSpPr>
        <p:spPr>
          <a:xfrm>
            <a:off x="219559" y="6399082"/>
            <a:ext cx="1150998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等</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采用粘滞阻尼伸臂桁架的超高层结构模型振动台试验研究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土木工程学报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:1-14 [2023-03-11].DOI:10.15951/j.tmgcxb.21121202.</a:t>
            </a:r>
          </a:p>
        </p:txBody>
      </p:sp>
    </p:spTree>
    <p:extLst>
      <p:ext uri="{BB962C8B-B14F-4D97-AF65-F5344CB8AC3E}">
        <p14:creationId xmlns:p14="http://schemas.microsoft.com/office/powerpoint/2010/main" val="791983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500"/>
                                        <p:tgtEl>
                                          <p:spTgt spid="4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fade">
                                      <p:cBhvr>
                                        <p:cTn id="32" dur="500"/>
                                        <p:tgtEl>
                                          <p:spTgt spid="4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fade">
                                      <p:cBhvr>
                                        <p:cTn id="35" dur="500"/>
                                        <p:tgtEl>
                                          <p:spTgt spid="4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5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wipe(down)">
                                      <p:cBhvr>
                                        <p:cTn id="4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42" grpId="0" animBg="1"/>
      <p:bldP spid="31" grpId="0" animBg="1"/>
      <p:bldP spid="2" grpId="0"/>
      <p:bldP spid="13" grpId="0"/>
      <p:bldP spid="14" grpId="0"/>
      <p:bldP spid="37" grpId="0"/>
      <p:bldP spid="40" grpId="0" animBg="1"/>
      <p:bldP spid="5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 name="文本框 36">
            <a:extLst>
              <a:ext uri="{FF2B5EF4-FFF2-40B4-BE49-F238E27FC236}">
                <a16:creationId xmlns:a16="http://schemas.microsoft.com/office/drawing/2014/main" id="{828A4AD8-11BE-773D-B5DB-895F7FAA24FE}"/>
              </a:ext>
            </a:extLst>
          </p:cNvPr>
          <p:cNvSpPr txBox="1"/>
          <p:nvPr/>
        </p:nvSpPr>
        <p:spPr>
          <a:xfrm>
            <a:off x="248056" y="1194169"/>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38" name="文本框 37">
            <a:extLst>
              <a:ext uri="{FF2B5EF4-FFF2-40B4-BE49-F238E27FC236}">
                <a16:creationId xmlns:a16="http://schemas.microsoft.com/office/drawing/2014/main" id="{A64C9CF6-E35C-C804-F3C2-2E12F49A4D2C}"/>
              </a:ext>
            </a:extLst>
          </p:cNvPr>
          <p:cNvSpPr txBox="1"/>
          <p:nvPr/>
        </p:nvSpPr>
        <p:spPr>
          <a:xfrm>
            <a:off x="474215" y="1649855"/>
            <a:ext cx="11441730" cy="4053033"/>
          </a:xfrm>
          <a:prstGeom prst="rect">
            <a:avLst/>
          </a:prstGeom>
          <a:noFill/>
        </p:spPr>
        <p:txBody>
          <a:bodyPr wrap="square" rtlCol="0">
            <a:spAutoFit/>
          </a:bodyPr>
          <a:lstStyle/>
          <a:p>
            <a:pPr marL="285750" indent="-285750" algn="l">
              <a:lnSpc>
                <a:spcPct val="200000"/>
              </a:lnSpc>
              <a:buFont typeface="Wingdings" panose="05000000000000000000" pitchFamily="2" charset="2"/>
              <a:buChar char="Ø"/>
            </a:pPr>
            <a:r>
              <a:rPr lang="zh-CN" altLang="en-US" sz="2200" dirty="0">
                <a:solidFill>
                  <a:srgbClr val="C00000"/>
                </a:solidFill>
                <a:latin typeface="思源黑体 CN Bold" panose="020B0800000000000000" pitchFamily="34" charset="-122"/>
                <a:ea typeface="思源黑体 CN Bold" panose="020B0800000000000000" pitchFamily="34" charset="-122"/>
              </a:rPr>
              <a:t>结构设计合理</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en-US" altLang="zh-CN" sz="2200" dirty="0">
                <a:solidFill>
                  <a:srgbClr val="333333"/>
                </a:solidFill>
                <a:latin typeface="思源黑体 CN Bold" panose="020B0800000000000000" pitchFamily="34" charset="-122"/>
                <a:ea typeface="思源黑体 CN Bold" panose="020B0800000000000000" pitchFamily="34" charset="-122"/>
              </a:rPr>
              <a:t>8 </a:t>
            </a:r>
            <a:r>
              <a:rPr lang="zh-CN" altLang="en-US" sz="2200" dirty="0">
                <a:solidFill>
                  <a:srgbClr val="333333"/>
                </a:solidFill>
                <a:latin typeface="思源黑体 CN Bold" panose="020B0800000000000000" pitchFamily="34" charset="-122"/>
                <a:ea typeface="思源黑体 CN Bold" panose="020B0800000000000000" pitchFamily="34" charset="-122"/>
              </a:rPr>
              <a:t>度小震下结构保持弹性，</a:t>
            </a:r>
            <a:r>
              <a:rPr lang="en-US" altLang="zh-CN" sz="2200" dirty="0">
                <a:solidFill>
                  <a:srgbClr val="333333"/>
                </a:solidFill>
                <a:latin typeface="思源黑体 CN Bold" panose="020B0800000000000000" pitchFamily="34" charset="-122"/>
                <a:ea typeface="思源黑体 CN Bold" panose="020B0800000000000000" pitchFamily="34" charset="-122"/>
              </a:rPr>
              <a:t>8 </a:t>
            </a:r>
            <a:r>
              <a:rPr lang="zh-CN" altLang="en-US" sz="2200" dirty="0">
                <a:solidFill>
                  <a:srgbClr val="333333"/>
                </a:solidFill>
                <a:latin typeface="思源黑体 CN Bold" panose="020B0800000000000000" pitchFamily="34" charset="-122"/>
                <a:ea typeface="思源黑体 CN Bold" panose="020B0800000000000000" pitchFamily="34" charset="-122"/>
              </a:rPr>
              <a:t>度大震后结构损伤程度不严重、刚度退化较少，可满足“大震不倒”的要求，达到预设的性能目标。</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设计采取的</a:t>
            </a:r>
            <a:r>
              <a:rPr lang="zh-CN" altLang="en-US" sz="2200" dirty="0">
                <a:solidFill>
                  <a:srgbClr val="C00000"/>
                </a:solidFill>
                <a:latin typeface="思源黑体 CN Bold" panose="020B0800000000000000" pitchFamily="34" charset="-122"/>
                <a:ea typeface="思源黑体 CN Bold" panose="020B0800000000000000" pitchFamily="34" charset="-122"/>
              </a:rPr>
              <a:t>减震措施有效</a:t>
            </a:r>
            <a:r>
              <a:rPr lang="zh-CN" altLang="en-US" sz="2200" dirty="0">
                <a:solidFill>
                  <a:srgbClr val="333333"/>
                </a:solidFill>
                <a:latin typeface="思源黑体 CN Bold" panose="020B0800000000000000" pitchFamily="34" charset="-122"/>
                <a:ea typeface="思源黑体 CN Bold" panose="020B0800000000000000" pitchFamily="34" charset="-122"/>
              </a:rPr>
              <a:t>，粘滞阻尼器在中震、大震工况下能</a:t>
            </a:r>
            <a:r>
              <a:rPr lang="zh-CN" altLang="en-US" sz="2200" dirty="0">
                <a:solidFill>
                  <a:srgbClr val="C00000"/>
                </a:solidFill>
                <a:latin typeface="思源黑体 CN Bold" panose="020B0800000000000000" pitchFamily="34" charset="-122"/>
                <a:ea typeface="思源黑体 CN Bold" panose="020B0800000000000000" pitchFamily="34" charset="-122"/>
              </a:rPr>
              <a:t>有效发挥耗能作用</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振动台试验与动力弹塑性分析结果总体上</a:t>
            </a:r>
            <a:r>
              <a:rPr lang="zh-CN" altLang="en-US" sz="2200" dirty="0">
                <a:solidFill>
                  <a:srgbClr val="C00000"/>
                </a:solidFill>
                <a:latin typeface="思源黑体 CN Bold" panose="020B0800000000000000" pitchFamily="34" charset="-122"/>
                <a:ea typeface="思源黑体 CN Bold" panose="020B0800000000000000" pitchFamily="34" charset="-122"/>
              </a:rPr>
              <a:t>吻合程度较好</a:t>
            </a:r>
            <a:r>
              <a:rPr lang="zh-CN" altLang="en-US" sz="2200" dirty="0">
                <a:solidFill>
                  <a:srgbClr val="333333"/>
                </a:solidFill>
                <a:latin typeface="思源黑体 CN Bold" panose="020B0800000000000000" pitchFamily="34" charset="-122"/>
                <a:ea typeface="思源黑体 CN Bold" panose="020B0800000000000000" pitchFamily="34" charset="-122"/>
              </a:rPr>
              <a:t>，可互为验证。</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大震下主体结构进入弹塑性阶段后，阻尼器产生的附加阻尼比相比弹性阶段</a:t>
            </a:r>
            <a:r>
              <a:rPr lang="zh-CN" altLang="en-US" sz="2200" dirty="0">
                <a:solidFill>
                  <a:srgbClr val="C00000"/>
                </a:solidFill>
                <a:latin typeface="思源黑体 CN Bold" panose="020B0800000000000000" pitchFamily="34" charset="-122"/>
                <a:ea typeface="思源黑体 CN Bold" panose="020B0800000000000000" pitchFamily="34" charset="-122"/>
              </a:rPr>
              <a:t>降低</a:t>
            </a:r>
            <a:r>
              <a:rPr lang="zh-CN" altLang="en-US" sz="2200" dirty="0">
                <a:solidFill>
                  <a:srgbClr val="333333"/>
                </a:solidFill>
                <a:latin typeface="思源黑体 CN Bold" panose="020B0800000000000000" pitchFamily="34" charset="-122"/>
                <a:ea typeface="思源黑体 CN Bold" panose="020B0800000000000000" pitchFamily="34" charset="-122"/>
              </a:rPr>
              <a:t>，结构设计中尤其是方案阶段预估附加阻尼比需考虑此不利影响。</a:t>
            </a:r>
          </a:p>
        </p:txBody>
      </p:sp>
      <p:sp>
        <p:nvSpPr>
          <p:cNvPr id="2" name="文本框 1">
            <a:extLst>
              <a:ext uri="{FF2B5EF4-FFF2-40B4-BE49-F238E27FC236}">
                <a16:creationId xmlns:a16="http://schemas.microsoft.com/office/drawing/2014/main" id="{C2551AFA-4043-049F-88C4-9A97F1B3F4CE}"/>
              </a:ext>
            </a:extLst>
          </p:cNvPr>
          <p:cNvSpPr txBox="1"/>
          <p:nvPr/>
        </p:nvSpPr>
        <p:spPr>
          <a:xfrm>
            <a:off x="219559" y="6399082"/>
            <a:ext cx="1150998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等</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采用粘滞阻尼伸臂桁架的超高层结构模型振动台试验研究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土木工程学报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:1-14 [2023-03-11].DOI:10.15951/j.tmgcxb.21121202.</a:t>
            </a:r>
          </a:p>
        </p:txBody>
      </p:sp>
    </p:spTree>
    <p:extLst>
      <p:ext uri="{BB962C8B-B14F-4D97-AF65-F5344CB8AC3E}">
        <p14:creationId xmlns:p14="http://schemas.microsoft.com/office/powerpoint/2010/main" val="1671597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a:extLst>
              <a:ext uri="{FF2B5EF4-FFF2-40B4-BE49-F238E27FC236}">
                <a16:creationId xmlns:a16="http://schemas.microsoft.com/office/drawing/2014/main" id="{9B9538EF-17D0-86A3-2CCB-106DDEF7D95A}"/>
              </a:ext>
            </a:extLst>
          </p:cNvPr>
          <p:cNvGrpSpPr/>
          <p:nvPr/>
        </p:nvGrpSpPr>
        <p:grpSpPr>
          <a:xfrm>
            <a:off x="10584597" y="836613"/>
            <a:ext cx="1561287" cy="1640878"/>
            <a:chOff x="-2001520" y="3369441"/>
            <a:chExt cx="1561287" cy="1640878"/>
          </a:xfrm>
        </p:grpSpPr>
        <p:pic>
          <p:nvPicPr>
            <p:cNvPr id="44" name="图形 43">
              <a:extLst>
                <a:ext uri="{FF2B5EF4-FFF2-40B4-BE49-F238E27FC236}">
                  <a16:creationId xmlns:a16="http://schemas.microsoft.com/office/drawing/2014/main" id="{CA10733C-5A2E-E1BD-46F2-95B7FB1231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4507" y="3369441"/>
              <a:ext cx="1281936" cy="1640878"/>
            </a:xfrm>
            <a:prstGeom prst="rect">
              <a:avLst/>
            </a:prstGeom>
          </p:spPr>
        </p:pic>
        <p:sp>
          <p:nvSpPr>
            <p:cNvPr id="45" name="矩形 44">
              <a:extLst>
                <a:ext uri="{FF2B5EF4-FFF2-40B4-BE49-F238E27FC236}">
                  <a16:creationId xmlns:a16="http://schemas.microsoft.com/office/drawing/2014/main" id="{7A160094-52C1-0C2C-E2F5-66F9E5C8A496}"/>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Picture 2">
            <a:extLst>
              <a:ext uri="{FF2B5EF4-FFF2-40B4-BE49-F238E27FC236}">
                <a16:creationId xmlns:a16="http://schemas.microsoft.com/office/drawing/2014/main" id="{30FB8EBD-F492-426D-2D9D-817922BBDDC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209"/>
          <a:stretch/>
        </p:blipFill>
        <p:spPr bwMode="auto">
          <a:xfrm>
            <a:off x="0" y="4038600"/>
            <a:ext cx="12192000" cy="234315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B1CC6CC4-1370-D66A-D352-D9487C6391AA}"/>
              </a:ext>
            </a:extLst>
          </p:cNvPr>
          <p:cNvGrpSpPr/>
          <p:nvPr/>
        </p:nvGrpSpPr>
        <p:grpSpPr>
          <a:xfrm>
            <a:off x="9845040" y="2342"/>
            <a:ext cx="2329316" cy="842668"/>
            <a:chOff x="-2438400" y="-2824395"/>
            <a:chExt cx="6299200" cy="2814484"/>
          </a:xfrm>
        </p:grpSpPr>
        <p:pic>
          <p:nvPicPr>
            <p:cNvPr id="6" name="图形 5">
              <a:extLst>
                <a:ext uri="{FF2B5EF4-FFF2-40B4-BE49-F238E27FC236}">
                  <a16:creationId xmlns:a16="http://schemas.microsoft.com/office/drawing/2014/main" id="{4D10C202-38AE-D590-F2BA-6095DB7479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97763" y="-2719913"/>
              <a:ext cx="6216002" cy="2688002"/>
            </a:xfrm>
            <a:prstGeom prst="rect">
              <a:avLst/>
            </a:prstGeom>
          </p:spPr>
        </p:pic>
        <p:sp>
          <p:nvSpPr>
            <p:cNvPr id="7" name="矩形 6">
              <a:extLst>
                <a:ext uri="{FF2B5EF4-FFF2-40B4-BE49-F238E27FC236}">
                  <a16:creationId xmlns:a16="http://schemas.microsoft.com/office/drawing/2014/main" id="{63610EDE-800F-DB2D-D24A-FB36C7D27A87}"/>
                </a:ext>
              </a:extLst>
            </p:cNvPr>
            <p:cNvSpPr/>
            <p:nvPr/>
          </p:nvSpPr>
          <p:spPr>
            <a:xfrm>
              <a:off x="-2438400" y="-2824395"/>
              <a:ext cx="6299200" cy="2814484"/>
            </a:xfrm>
            <a:prstGeom prst="rect">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a:extLst>
              <a:ext uri="{FF2B5EF4-FFF2-40B4-BE49-F238E27FC236}">
                <a16:creationId xmlns:a16="http://schemas.microsoft.com/office/drawing/2014/main" id="{501DF25F-2CB5-BB4F-F9BB-142144007980}"/>
              </a:ext>
            </a:extLst>
          </p:cNvPr>
          <p:cNvSpPr/>
          <p:nvPr/>
        </p:nvSpPr>
        <p:spPr>
          <a:xfrm>
            <a:off x="-3810" y="1421984"/>
            <a:ext cx="4784154" cy="3385581"/>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E33D95F0-6D8C-04D3-AE71-F1A4043ECD0C}"/>
              </a:ext>
            </a:extLst>
          </p:cNvPr>
          <p:cNvSpPr txBox="1"/>
          <p:nvPr/>
        </p:nvSpPr>
        <p:spPr>
          <a:xfrm>
            <a:off x="2388267" y="2583332"/>
            <a:ext cx="1891941" cy="1015663"/>
          </a:xfrm>
          <a:prstGeom prst="rect">
            <a:avLst/>
          </a:prstGeom>
          <a:noFill/>
        </p:spPr>
        <p:txBody>
          <a:bodyPr wrap="square" rtlCol="0">
            <a:spAutoFit/>
          </a:bodyPr>
          <a:lstStyle/>
          <a:p>
            <a:pPr algn="ctr"/>
            <a:r>
              <a:rPr lang="zh-CN" altLang="en-US" sz="6000" b="1" dirty="0">
                <a:solidFill>
                  <a:schemeClr val="bg1"/>
                </a:solidFill>
                <a:latin typeface="思源黑体 CN Bold" panose="020B0800000000000000" pitchFamily="34" charset="-122"/>
                <a:ea typeface="思源黑体 CN Bold" panose="020B0800000000000000" pitchFamily="34" charset="-122"/>
              </a:rPr>
              <a:t>目录</a:t>
            </a:r>
          </a:p>
        </p:txBody>
      </p:sp>
      <p:pic>
        <p:nvPicPr>
          <p:cNvPr id="11" name="图片 10" descr="图片包含 动物, 鱼&#10;&#10;已生成极高可信度的说明">
            <a:extLst>
              <a:ext uri="{FF2B5EF4-FFF2-40B4-BE49-F238E27FC236}">
                <a16:creationId xmlns:a16="http://schemas.microsoft.com/office/drawing/2014/main" id="{A9D4A4CA-55E3-FEC5-3A8D-6190B41CE5CF}"/>
              </a:ext>
            </a:extLst>
          </p:cNvPr>
          <p:cNvPicPr>
            <a:picLocks noChangeAspect="1"/>
          </p:cNvPicPr>
          <p:nvPr/>
        </p:nvPicPr>
        <p:blipFill>
          <a:blip r:embed="rId9">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E4E4E4"/>
          </a:solidFill>
        </p:spPr>
      </p:pic>
      <p:sp>
        <p:nvSpPr>
          <p:cNvPr id="12" name="文本框 11">
            <a:extLst>
              <a:ext uri="{FF2B5EF4-FFF2-40B4-BE49-F238E27FC236}">
                <a16:creationId xmlns:a16="http://schemas.microsoft.com/office/drawing/2014/main" id="{12B7F7E2-D6D7-9F24-2BE7-CF1A2DD3A7DB}"/>
              </a:ext>
            </a:extLst>
          </p:cNvPr>
          <p:cNvSpPr txBox="1"/>
          <p:nvPr/>
        </p:nvSpPr>
        <p:spPr>
          <a:xfrm>
            <a:off x="9189842" y="6413366"/>
            <a:ext cx="2877259" cy="338554"/>
          </a:xfrm>
          <a:prstGeom prst="rect">
            <a:avLst/>
          </a:prstGeom>
          <a:noFill/>
        </p:spPr>
        <p:txBody>
          <a:bodyPr wrap="square" rtlCol="0">
            <a:spAutoFit/>
          </a:bodyPr>
          <a:lstStyle/>
          <a:p>
            <a:pPr algn="ctr"/>
            <a:r>
              <a:rPr lang="zh-CN" altLang="en-US" sz="1600" b="1" spc="600" dirty="0">
                <a:solidFill>
                  <a:schemeClr val="bg1"/>
                </a:solidFill>
                <a:latin typeface="华文宋体" panose="02010600040101010101" pitchFamily="2" charset="-122"/>
                <a:ea typeface="华文宋体" panose="02010600040101010101" pitchFamily="2" charset="-122"/>
              </a:rPr>
              <a:t>竢实扬华  自强不息</a:t>
            </a:r>
          </a:p>
        </p:txBody>
      </p:sp>
      <p:pic>
        <p:nvPicPr>
          <p:cNvPr id="13" name="图形 12">
            <a:extLst>
              <a:ext uri="{FF2B5EF4-FFF2-40B4-BE49-F238E27FC236}">
                <a16:creationId xmlns:a16="http://schemas.microsoft.com/office/drawing/2014/main" id="{108F0374-FC0B-9EE4-C35B-08CF1FA354E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8164" y="6305278"/>
            <a:ext cx="696216" cy="552721"/>
          </a:xfrm>
          <a:prstGeom prst="rect">
            <a:avLst/>
          </a:prstGeom>
        </p:spPr>
      </p:pic>
      <p:sp>
        <p:nvSpPr>
          <p:cNvPr id="14" name="矩形 13">
            <a:extLst>
              <a:ext uri="{FF2B5EF4-FFF2-40B4-BE49-F238E27FC236}">
                <a16:creationId xmlns:a16="http://schemas.microsoft.com/office/drawing/2014/main" id="{42D8EC85-0BD4-C329-EDEE-C3744D9DADAE}"/>
              </a:ext>
            </a:extLst>
          </p:cNvPr>
          <p:cNvSpPr/>
          <p:nvPr/>
        </p:nvSpPr>
        <p:spPr>
          <a:xfrm flipV="1">
            <a:off x="4024" y="747060"/>
            <a:ext cx="12187975" cy="79396"/>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矩形 14">
            <a:extLst>
              <a:ext uri="{FF2B5EF4-FFF2-40B4-BE49-F238E27FC236}">
                <a16:creationId xmlns:a16="http://schemas.microsoft.com/office/drawing/2014/main" id="{2651C267-9A56-38EE-F450-0FC9C7CAE449}"/>
              </a:ext>
            </a:extLst>
          </p:cNvPr>
          <p:cNvSpPr/>
          <p:nvPr/>
        </p:nvSpPr>
        <p:spPr>
          <a:xfrm>
            <a:off x="0" y="763202"/>
            <a:ext cx="3947725" cy="158496"/>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985EADF9-2A74-5547-3252-90850877B97E}"/>
              </a:ext>
            </a:extLst>
          </p:cNvPr>
          <p:cNvGrpSpPr/>
          <p:nvPr/>
        </p:nvGrpSpPr>
        <p:grpSpPr>
          <a:xfrm>
            <a:off x="4879002" y="-640422"/>
            <a:ext cx="4240757" cy="523220"/>
            <a:chOff x="1689100" y="1188290"/>
            <a:chExt cx="4240757" cy="523220"/>
          </a:xfrm>
        </p:grpSpPr>
        <p:sp>
          <p:nvSpPr>
            <p:cNvPr id="17" name="矩形 16">
              <a:extLst>
                <a:ext uri="{FF2B5EF4-FFF2-40B4-BE49-F238E27FC236}">
                  <a16:creationId xmlns:a16="http://schemas.microsoft.com/office/drawing/2014/main" id="{52E9040A-05A4-4458-71D5-0E05C654ED52}"/>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18" name="矩形 17">
              <a:extLst>
                <a:ext uri="{FF2B5EF4-FFF2-40B4-BE49-F238E27FC236}">
                  <a16:creationId xmlns:a16="http://schemas.microsoft.com/office/drawing/2014/main" id="{FD8B36FA-7341-DE27-C030-556C8008552A}"/>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19" name="矩形 18">
              <a:extLst>
                <a:ext uri="{FF2B5EF4-FFF2-40B4-BE49-F238E27FC236}">
                  <a16:creationId xmlns:a16="http://schemas.microsoft.com/office/drawing/2014/main" id="{48B65171-D022-360D-CAFD-EC9C3BFABD73}"/>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0" name="矩形 19">
              <a:extLst>
                <a:ext uri="{FF2B5EF4-FFF2-40B4-BE49-F238E27FC236}">
                  <a16:creationId xmlns:a16="http://schemas.microsoft.com/office/drawing/2014/main" id="{3A2F78AE-93EC-3CAA-0639-EA00D49E216D}"/>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1" name="矩形 20">
              <a:extLst>
                <a:ext uri="{FF2B5EF4-FFF2-40B4-BE49-F238E27FC236}">
                  <a16:creationId xmlns:a16="http://schemas.microsoft.com/office/drawing/2014/main" id="{C5F2A656-9C3E-6651-B4A6-773A42598C7E}"/>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2" name="矩形 21">
              <a:extLst>
                <a:ext uri="{FF2B5EF4-FFF2-40B4-BE49-F238E27FC236}">
                  <a16:creationId xmlns:a16="http://schemas.microsoft.com/office/drawing/2014/main" id="{3A21D68C-72E2-C7FA-9DD5-8FED80B32953}"/>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3" name="矩形 22">
            <a:extLst>
              <a:ext uri="{FF2B5EF4-FFF2-40B4-BE49-F238E27FC236}">
                <a16:creationId xmlns:a16="http://schemas.microsoft.com/office/drawing/2014/main" id="{AB022F7E-8E2B-6BF6-5F9B-3620871B018F}"/>
              </a:ext>
            </a:extLst>
          </p:cNvPr>
          <p:cNvSpPr/>
          <p:nvPr/>
        </p:nvSpPr>
        <p:spPr>
          <a:xfrm flipH="1">
            <a:off x="5927433" y="2521640"/>
            <a:ext cx="5716745" cy="807085"/>
          </a:xfrm>
          <a:prstGeom prst="rect">
            <a:avLst/>
          </a:prstGeom>
          <a:solidFill>
            <a:schemeClr val="accent5">
              <a:lumMod val="20000"/>
              <a:lumOff val="80000"/>
            </a:schemeClr>
          </a:solidFill>
          <a:ln>
            <a:solidFill>
              <a:srgbClr val="1C48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descr="7b0a202020202262756c6c6574223a20227b5c2263617465676f727949645c223a31303030367d220a7d0a">
            <a:extLst>
              <a:ext uri="{FF2B5EF4-FFF2-40B4-BE49-F238E27FC236}">
                <a16:creationId xmlns:a16="http://schemas.microsoft.com/office/drawing/2014/main" id="{399C9047-5341-A150-44AA-AC89BC40CE56}"/>
              </a:ext>
            </a:extLst>
          </p:cNvPr>
          <p:cNvSpPr/>
          <p:nvPr>
            <p:custDataLst>
              <p:tags r:id="rId1"/>
            </p:custDataLst>
          </p:nvPr>
        </p:nvSpPr>
        <p:spPr>
          <a:xfrm flipH="1">
            <a:off x="6119872" y="2308524"/>
            <a:ext cx="5548326" cy="1913857"/>
          </a:xfrm>
          <a:prstGeom prst="rect">
            <a:avLst/>
          </a:prstGeom>
        </p:spPr>
        <p:txBody>
          <a:bodyPr wrap="square">
            <a:spAutoFit/>
          </a:bodyPr>
          <a:lstStyle/>
          <a:p>
            <a:pPr algn="just">
              <a:lnSpc>
                <a:spcPct val="200000"/>
              </a:lnSpc>
            </a:pPr>
            <a:r>
              <a:rPr lang="en-US" altLang="zh-CN"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rPr>
              <a:t>01</a:t>
            </a:r>
            <a:r>
              <a:rPr lang="zh-CN" altLang="en-US"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rPr>
              <a:t>、现状介绍</a:t>
            </a:r>
          </a:p>
          <a:p>
            <a:pPr algn="just" fontAlgn="auto">
              <a:lnSpc>
                <a:spcPct val="200000"/>
              </a:lnSpc>
              <a:spcAft>
                <a:spcPts val="0"/>
              </a:spcAft>
              <a:buClrTx/>
              <a:buSzTx/>
            </a:pPr>
            <a:r>
              <a:rPr lang="en-US" altLang="zh-CN"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sym typeface="微软雅黑" panose="020B0503020204020204" pitchFamily="34" charset="-122"/>
              </a:rPr>
              <a:t>02</a:t>
            </a:r>
            <a:r>
              <a:rPr lang="zh-CN" altLang="en-US"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sym typeface="微软雅黑" panose="020B0503020204020204" pitchFamily="34" charset="-122"/>
              </a:rPr>
              <a:t>、对比总结</a:t>
            </a:r>
            <a:endParaRPr lang="zh-CN" altLang="en-US"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endParaRPr>
          </a:p>
        </p:txBody>
      </p:sp>
      <p:sp>
        <p:nvSpPr>
          <p:cNvPr id="25" name="文本框 24">
            <a:extLst>
              <a:ext uri="{FF2B5EF4-FFF2-40B4-BE49-F238E27FC236}">
                <a16:creationId xmlns:a16="http://schemas.microsoft.com/office/drawing/2014/main" id="{EE6BB2A7-7A3E-9CB8-EA84-0049F1BB6280}"/>
              </a:ext>
            </a:extLst>
          </p:cNvPr>
          <p:cNvSpPr txBox="1"/>
          <p:nvPr/>
        </p:nvSpPr>
        <p:spPr>
          <a:xfrm>
            <a:off x="4296810" y="5755001"/>
            <a:ext cx="4171699" cy="460375"/>
          </a:xfrm>
          <a:prstGeom prst="rect">
            <a:avLst/>
          </a:prstGeom>
          <a:noFill/>
        </p:spPr>
        <p:txBody>
          <a:bodyPr wrap="square" rtlCol="0">
            <a:spAutoFit/>
          </a:bodyPr>
          <a:lstStyle/>
          <a:p>
            <a:pPr algn="ctr"/>
            <a:r>
              <a:rPr lang="zh-CN" altLang="en-US" sz="2400" dirty="0">
                <a:latin typeface="庞门正道粗书体" panose="02010600030101010101" pitchFamily="2" charset="-122"/>
                <a:ea typeface="庞门正道粗书体" panose="02010600030101010101" pitchFamily="2" charset="-122"/>
              </a:rPr>
              <a:t>西南交通大学</a:t>
            </a:r>
            <a:r>
              <a:rPr lang="en-US" altLang="zh-CN" sz="2400" dirty="0">
                <a:latin typeface="庞门正道粗书体" panose="02010600030101010101" pitchFamily="2" charset="-122"/>
                <a:ea typeface="庞门正道粗书体" panose="02010600030101010101" pitchFamily="2" charset="-122"/>
              </a:rPr>
              <a:t> </a:t>
            </a:r>
            <a:r>
              <a:rPr lang="zh-CN" altLang="en-US" sz="2400" dirty="0">
                <a:latin typeface="庞门正道粗书体" panose="02010600030101010101" pitchFamily="2" charset="-122"/>
                <a:ea typeface="庞门正道粗书体" panose="02010600030101010101" pitchFamily="2" charset="-122"/>
              </a:rPr>
              <a:t>土木工程学院</a:t>
            </a:r>
          </a:p>
        </p:txBody>
      </p:sp>
    </p:spTree>
    <p:extLst>
      <p:ext uri="{BB962C8B-B14F-4D97-AF65-F5344CB8AC3E}">
        <p14:creationId xmlns:p14="http://schemas.microsoft.com/office/powerpoint/2010/main" val="1012420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1" y="997865"/>
            <a:ext cx="7691693"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439426" y="980532"/>
            <a:ext cx="7190189" cy="461665"/>
          </a:xfrm>
          <a:prstGeom prst="rect">
            <a:avLst/>
          </a:prstGeom>
          <a:noFill/>
        </p:spPr>
        <p:txBody>
          <a:bodyPr wrap="square" rtlCol="0">
            <a:spAutoFit/>
          </a:bodyPr>
          <a:lstStyle/>
          <a:p>
            <a:pPr algn="l"/>
            <a:r>
              <a:rPr lang="en-US" altLang="zh-CN" sz="2400" kern="0" dirty="0">
                <a:solidFill>
                  <a:srgbClr val="000000"/>
                </a:solidFill>
                <a:effectLst/>
                <a:latin typeface="+mn-ea"/>
                <a:cs typeface="微软雅黑" panose="020B0503020204020204" pitchFamily="34" charset="-122"/>
              </a:rPr>
              <a:t>1.4 </a:t>
            </a:r>
            <a:r>
              <a:rPr lang="zh-CN" altLang="en-US" sz="2400" kern="0" dirty="0">
                <a:solidFill>
                  <a:srgbClr val="000000"/>
                </a:solidFill>
                <a:latin typeface="+mn-ea"/>
              </a:rPr>
              <a:t>添加粘弹性阻尼器的钢筋混凝土框架的抗震性能</a:t>
            </a:r>
          </a:p>
        </p:txBody>
      </p:sp>
      <p:sp>
        <p:nvSpPr>
          <p:cNvPr id="30" name="文本框 29">
            <a:extLst>
              <a:ext uri="{FF2B5EF4-FFF2-40B4-BE49-F238E27FC236}">
                <a16:creationId xmlns:a16="http://schemas.microsoft.com/office/drawing/2014/main" id="{B96FACF1-0862-6388-67F6-0D17F8ADCD65}"/>
              </a:ext>
            </a:extLst>
          </p:cNvPr>
          <p:cNvSpPr txBox="1"/>
          <p:nvPr/>
        </p:nvSpPr>
        <p:spPr>
          <a:xfrm>
            <a:off x="219559" y="6399082"/>
            <a:ext cx="1073747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【1】SHEN K L, SOONG T </a:t>
            </a:r>
            <a:r>
              <a:rPr lang="en-US" altLang="zh-CN" sz="1200" dirty="0" err="1">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CHANG K C, et al. SEISMIC BEHAVIOR OF REINFORCED-CONCRETE FRAME WITH ADDED VISCOELASTIC DAMPERS [J]. Engineering Struct, 1995, 17(5): 372-80.</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6498A2CA-ADB4-221A-A619-A2185DA3377A}"/>
              </a:ext>
            </a:extLst>
          </p:cNvPr>
          <p:cNvSpPr txBox="1"/>
          <p:nvPr/>
        </p:nvSpPr>
        <p:spPr>
          <a:xfrm>
            <a:off x="5489976" y="163080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grpSp>
        <p:nvGrpSpPr>
          <p:cNvPr id="14" name="组合 13">
            <a:extLst>
              <a:ext uri="{FF2B5EF4-FFF2-40B4-BE49-F238E27FC236}">
                <a16:creationId xmlns:a16="http://schemas.microsoft.com/office/drawing/2014/main" id="{0D990BE0-24D8-AD47-550A-9734F5A976FB}"/>
              </a:ext>
            </a:extLst>
          </p:cNvPr>
          <p:cNvGrpSpPr/>
          <p:nvPr/>
        </p:nvGrpSpPr>
        <p:grpSpPr>
          <a:xfrm>
            <a:off x="5677014" y="2304053"/>
            <a:ext cx="5934289" cy="1159871"/>
            <a:chOff x="449827" y="2354324"/>
            <a:chExt cx="5557883" cy="2472351"/>
          </a:xfrm>
        </p:grpSpPr>
        <p:grpSp>
          <p:nvGrpSpPr>
            <p:cNvPr id="15" name="组合 14">
              <a:extLst>
                <a:ext uri="{FF2B5EF4-FFF2-40B4-BE49-F238E27FC236}">
                  <a16:creationId xmlns:a16="http://schemas.microsoft.com/office/drawing/2014/main" id="{D4682CFE-4521-C103-6CD6-7B2A5B9A0EE2}"/>
                </a:ext>
              </a:extLst>
            </p:cNvPr>
            <p:cNvGrpSpPr/>
            <p:nvPr/>
          </p:nvGrpSpPr>
          <p:grpSpPr>
            <a:xfrm>
              <a:off x="492066" y="2354324"/>
              <a:ext cx="5515644" cy="2472351"/>
              <a:chOff x="493177" y="2373374"/>
              <a:chExt cx="5318794" cy="2472351"/>
            </a:xfrm>
          </p:grpSpPr>
          <p:sp>
            <p:nvSpPr>
              <p:cNvPr id="17" name="Rectangle 1">
                <a:extLst>
                  <a:ext uri="{FF2B5EF4-FFF2-40B4-BE49-F238E27FC236}">
                    <a16:creationId xmlns:a16="http://schemas.microsoft.com/office/drawing/2014/main" id="{EC514D55-2220-5F91-4D8F-D51D111CCEA7}"/>
                  </a:ext>
                </a:extLst>
              </p:cNvPr>
              <p:cNvSpPr/>
              <p:nvPr/>
            </p:nvSpPr>
            <p:spPr>
              <a:xfrm>
                <a:off x="493177" y="2373374"/>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28" name="直接连接符 27">
                <a:extLst>
                  <a:ext uri="{FF2B5EF4-FFF2-40B4-BE49-F238E27FC236}">
                    <a16:creationId xmlns:a16="http://schemas.microsoft.com/office/drawing/2014/main" id="{C3AB31BA-0329-8946-AAB9-76F1D0D8C89C}"/>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28BC39F2-166A-1CA3-C259-2534194D252E}"/>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16" name="文本框 15">
              <a:extLst>
                <a:ext uri="{FF2B5EF4-FFF2-40B4-BE49-F238E27FC236}">
                  <a16:creationId xmlns:a16="http://schemas.microsoft.com/office/drawing/2014/main" id="{76522D98-6190-EF66-5765-8BFED8B8778E}"/>
                </a:ext>
              </a:extLst>
            </p:cNvPr>
            <p:cNvSpPr txBox="1"/>
            <p:nvPr/>
          </p:nvSpPr>
          <p:spPr>
            <a:xfrm>
              <a:off x="449827" y="2418077"/>
              <a:ext cx="5521194" cy="2234666"/>
            </a:xfrm>
            <a:prstGeom prst="rect">
              <a:avLst/>
            </a:prstGeom>
            <a:noFill/>
          </p:spPr>
          <p:txBody>
            <a:bodyPr wrap="square">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使用</a:t>
              </a:r>
              <a:r>
                <a:rPr lang="zh-CN" altLang="en-US" sz="2200" dirty="0">
                  <a:solidFill>
                    <a:srgbClr val="2E71A5"/>
                  </a:solidFill>
                  <a:latin typeface="思源黑体 CN Bold" panose="020B0800000000000000" pitchFamily="34" charset="-122"/>
                  <a:ea typeface="思源黑体 CN Bold" panose="020B0800000000000000" pitchFamily="34" charset="-122"/>
                </a:rPr>
                <a:t>粘弹性阻尼器</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对</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1/3</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比例钢筋混凝土框架</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进行</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抗震加固</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的试验和分析研究。</a:t>
              </a:r>
            </a:p>
          </p:txBody>
        </p:sp>
      </p:grpSp>
      <p:pic>
        <p:nvPicPr>
          <p:cNvPr id="34" name="图片 33">
            <a:extLst>
              <a:ext uri="{FF2B5EF4-FFF2-40B4-BE49-F238E27FC236}">
                <a16:creationId xmlns:a16="http://schemas.microsoft.com/office/drawing/2014/main" id="{D9665358-26AB-3307-2064-86DB2D3AAFF7}"/>
              </a:ext>
            </a:extLst>
          </p:cNvPr>
          <p:cNvPicPr>
            <a:picLocks noChangeAspect="1"/>
          </p:cNvPicPr>
          <p:nvPr/>
        </p:nvPicPr>
        <p:blipFill>
          <a:blip r:embed="rId12"/>
          <a:stretch>
            <a:fillRect/>
          </a:stretch>
        </p:blipFill>
        <p:spPr>
          <a:xfrm>
            <a:off x="131671" y="1959239"/>
            <a:ext cx="5358305" cy="3583617"/>
          </a:xfrm>
          <a:prstGeom prst="rect">
            <a:avLst/>
          </a:prstGeom>
        </p:spPr>
      </p:pic>
      <p:sp>
        <p:nvSpPr>
          <p:cNvPr id="35" name="文本框 34">
            <a:extLst>
              <a:ext uri="{FF2B5EF4-FFF2-40B4-BE49-F238E27FC236}">
                <a16:creationId xmlns:a16="http://schemas.microsoft.com/office/drawing/2014/main" id="{A2E7670B-18EF-E1BE-A9F7-9E5DCF436268}"/>
              </a:ext>
            </a:extLst>
          </p:cNvPr>
          <p:cNvSpPr txBox="1"/>
          <p:nvPr/>
        </p:nvSpPr>
        <p:spPr>
          <a:xfrm>
            <a:off x="2139455" y="5629117"/>
            <a:ext cx="865524" cy="276999"/>
          </a:xfrm>
          <a:prstGeom prst="rect">
            <a:avLst/>
          </a:prstGeom>
          <a:noFill/>
        </p:spPr>
        <p:txBody>
          <a:bodyPr wrap="square">
            <a:spAutoFit/>
          </a:bodyPr>
          <a:lstStyle/>
          <a:p>
            <a:r>
              <a:rPr lang="zh-CN" altLang="en-US" sz="1200" dirty="0"/>
              <a:t>模型尺寸</a:t>
            </a:r>
          </a:p>
        </p:txBody>
      </p:sp>
      <p:sp>
        <p:nvSpPr>
          <p:cNvPr id="39" name="任意多边形: 形状 38">
            <a:extLst>
              <a:ext uri="{FF2B5EF4-FFF2-40B4-BE49-F238E27FC236}">
                <a16:creationId xmlns:a16="http://schemas.microsoft.com/office/drawing/2014/main" id="{A9215FB3-0CE2-E7C0-186E-817F0C4C4BDA}"/>
              </a:ext>
            </a:extLst>
          </p:cNvPr>
          <p:cNvSpPr/>
          <p:nvPr/>
        </p:nvSpPr>
        <p:spPr>
          <a:xfrm>
            <a:off x="6273154" y="4584801"/>
            <a:ext cx="1453134" cy="582393"/>
          </a:xfrm>
          <a:custGeom>
            <a:avLst/>
            <a:gdLst>
              <a:gd name="connsiteX0" fmla="*/ 89198 w 1453134"/>
              <a:gd name="connsiteY0" fmla="*/ 46873 h 582393"/>
              <a:gd name="connsiteX1" fmla="*/ 90035 w 1453134"/>
              <a:gd name="connsiteY1" fmla="*/ 47513 h 582393"/>
              <a:gd name="connsiteX2" fmla="*/ 90390 w 1453134"/>
              <a:gd name="connsiteY2" fmla="*/ 47785 h 582393"/>
              <a:gd name="connsiteX3" fmla="*/ 98314 w 1453134"/>
              <a:gd name="connsiteY3" fmla="*/ 51291 h 582393"/>
              <a:gd name="connsiteX4" fmla="*/ 0 w 1453134"/>
              <a:gd name="connsiteY4" fmla="*/ 0 h 582393"/>
              <a:gd name="connsiteX5" fmla="*/ 27924 w 1453134"/>
              <a:gd name="connsiteY5" fmla="*/ 0 h 582393"/>
              <a:gd name="connsiteX6" fmla="*/ 28078 w 1453134"/>
              <a:gd name="connsiteY6" fmla="*/ 118 h 582393"/>
              <a:gd name="connsiteX7" fmla="*/ 27979 w 1453134"/>
              <a:gd name="connsiteY7" fmla="*/ 0 h 582393"/>
              <a:gd name="connsiteX8" fmla="*/ 431238 w 1453134"/>
              <a:gd name="connsiteY8" fmla="*/ 0 h 582393"/>
              <a:gd name="connsiteX9" fmla="*/ 421012 w 1453134"/>
              <a:gd name="connsiteY9" fmla="*/ 2024 h 582393"/>
              <a:gd name="connsiteX10" fmla="*/ 377430 w 1453134"/>
              <a:gd name="connsiteY10" fmla="*/ 11104 h 582393"/>
              <a:gd name="connsiteX11" fmla="*/ 259019 w 1453134"/>
              <a:gd name="connsiteY11" fmla="*/ 42037 h 582393"/>
              <a:gd name="connsiteX12" fmla="*/ 259012 w 1453134"/>
              <a:gd name="connsiteY12" fmla="*/ 42039 h 582393"/>
              <a:gd name="connsiteX13" fmla="*/ 157916 w 1453134"/>
              <a:gd name="connsiteY13" fmla="*/ 77662 h 582393"/>
              <a:gd name="connsiteX14" fmla="*/ 197735 w 1453134"/>
              <a:gd name="connsiteY14" fmla="*/ 95280 h 582393"/>
              <a:gd name="connsiteX15" fmla="*/ 326101 w 1453134"/>
              <a:gd name="connsiteY15" fmla="*/ 133386 h 582393"/>
              <a:gd name="connsiteX16" fmla="*/ 356205 w 1453134"/>
              <a:gd name="connsiteY16" fmla="*/ 141035 h 582393"/>
              <a:gd name="connsiteX17" fmla="*/ 509825 w 1453134"/>
              <a:gd name="connsiteY17" fmla="*/ 173186 h 582393"/>
              <a:gd name="connsiteX18" fmla="*/ 538278 w 1453134"/>
              <a:gd name="connsiteY18" fmla="*/ 177878 h 582393"/>
              <a:gd name="connsiteX19" fmla="*/ 660943 w 1453134"/>
              <a:gd name="connsiteY19" fmla="*/ 195941 h 582393"/>
              <a:gd name="connsiteX20" fmla="*/ 837543 w 1453134"/>
              <a:gd name="connsiteY20" fmla="*/ 216328 h 582393"/>
              <a:gd name="connsiteX21" fmla="*/ 920071 w 1453134"/>
              <a:gd name="connsiteY21" fmla="*/ 224425 h 582393"/>
              <a:gd name="connsiteX22" fmla="*/ 1205479 w 1453134"/>
              <a:gd name="connsiteY22" fmla="*/ 241769 h 582393"/>
              <a:gd name="connsiteX23" fmla="*/ 1205479 w 1453134"/>
              <a:gd name="connsiteY23" fmla="*/ 174430 h 582393"/>
              <a:gd name="connsiteX24" fmla="*/ 1453134 w 1453134"/>
              <a:gd name="connsiteY24" fmla="*/ 382861 h 582393"/>
              <a:gd name="connsiteX25" fmla="*/ 1205479 w 1453134"/>
              <a:gd name="connsiteY25" fmla="*/ 582393 h 582393"/>
              <a:gd name="connsiteX26" fmla="*/ 1205479 w 1453134"/>
              <a:gd name="connsiteY26" fmla="*/ 515054 h 582393"/>
              <a:gd name="connsiteX27" fmla="*/ 341497 w 1453134"/>
              <a:gd name="connsiteY27" fmla="*/ 411241 h 582393"/>
              <a:gd name="connsiteX28" fmla="*/ 0 w 1453134"/>
              <a:gd name="connsiteY28" fmla="*/ 215363 h 582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53134" h="582393">
                <a:moveTo>
                  <a:pt x="89198" y="46873"/>
                </a:moveTo>
                <a:lnTo>
                  <a:pt x="90035" y="47513"/>
                </a:lnTo>
                <a:lnTo>
                  <a:pt x="90390" y="47785"/>
                </a:lnTo>
                <a:lnTo>
                  <a:pt x="98314" y="51291"/>
                </a:lnTo>
                <a:close/>
                <a:moveTo>
                  <a:pt x="0" y="0"/>
                </a:moveTo>
                <a:lnTo>
                  <a:pt x="27924" y="0"/>
                </a:lnTo>
                <a:lnTo>
                  <a:pt x="28078" y="118"/>
                </a:lnTo>
                <a:lnTo>
                  <a:pt x="27979" y="0"/>
                </a:lnTo>
                <a:lnTo>
                  <a:pt x="431238" y="0"/>
                </a:lnTo>
                <a:lnTo>
                  <a:pt x="421012" y="2024"/>
                </a:lnTo>
                <a:lnTo>
                  <a:pt x="377430" y="11104"/>
                </a:lnTo>
                <a:lnTo>
                  <a:pt x="259019" y="42037"/>
                </a:lnTo>
                <a:lnTo>
                  <a:pt x="259012" y="42039"/>
                </a:lnTo>
                <a:lnTo>
                  <a:pt x="157916" y="77662"/>
                </a:lnTo>
                <a:lnTo>
                  <a:pt x="197735" y="95280"/>
                </a:lnTo>
                <a:lnTo>
                  <a:pt x="326101" y="133386"/>
                </a:lnTo>
                <a:lnTo>
                  <a:pt x="356205" y="141035"/>
                </a:lnTo>
                <a:lnTo>
                  <a:pt x="509825" y="173186"/>
                </a:lnTo>
                <a:lnTo>
                  <a:pt x="538278" y="177878"/>
                </a:lnTo>
                <a:lnTo>
                  <a:pt x="660943" y="195941"/>
                </a:lnTo>
                <a:lnTo>
                  <a:pt x="837543" y="216328"/>
                </a:lnTo>
                <a:lnTo>
                  <a:pt x="920071" y="224425"/>
                </a:lnTo>
                <a:lnTo>
                  <a:pt x="1205479" y="241769"/>
                </a:lnTo>
                <a:lnTo>
                  <a:pt x="1205479" y="174430"/>
                </a:lnTo>
                <a:lnTo>
                  <a:pt x="1453134" y="382861"/>
                </a:lnTo>
                <a:lnTo>
                  <a:pt x="1205479" y="582393"/>
                </a:lnTo>
                <a:lnTo>
                  <a:pt x="1205479" y="515054"/>
                </a:lnTo>
                <a:cubicBezTo>
                  <a:pt x="857156" y="502445"/>
                  <a:pt x="555786" y="464515"/>
                  <a:pt x="341497" y="411241"/>
                </a:cubicBezTo>
                <a:cubicBezTo>
                  <a:pt x="127208" y="357968"/>
                  <a:pt x="0" y="289350"/>
                  <a:pt x="0" y="215363"/>
                </a:cubicBezTo>
                <a:close/>
              </a:path>
            </a:pathLst>
          </a:custGeom>
          <a:gradFill>
            <a:gsLst>
              <a:gs pos="0">
                <a:srgbClr val="C00000"/>
              </a:gs>
              <a:gs pos="100000">
                <a:srgbClr val="38572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40" name="矩形 39">
            <a:extLst>
              <a:ext uri="{FF2B5EF4-FFF2-40B4-BE49-F238E27FC236}">
                <a16:creationId xmlns:a16="http://schemas.microsoft.com/office/drawing/2014/main" id="{F91951C5-CCB1-9A9B-CA91-B9E404A71D6E}"/>
              </a:ext>
            </a:extLst>
          </p:cNvPr>
          <p:cNvSpPr/>
          <p:nvPr/>
        </p:nvSpPr>
        <p:spPr>
          <a:xfrm>
            <a:off x="7725695" y="4550556"/>
            <a:ext cx="1721605" cy="730848"/>
          </a:xfrm>
          <a:prstGeom prst="rect">
            <a:avLst/>
          </a:prstGeom>
          <a:solidFill>
            <a:schemeClr val="accent6">
              <a:lumMod val="50000"/>
            </a:schemeClr>
          </a:solidFill>
          <a:ln>
            <a:noFill/>
          </a:ln>
          <a:scene3d>
            <a:camera prst="isometricOffAxis1Right"/>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输入地震动</a:t>
            </a:r>
          </a:p>
        </p:txBody>
      </p:sp>
      <p:sp>
        <p:nvSpPr>
          <p:cNvPr id="41" name="任意多边形: 形状 40">
            <a:extLst>
              <a:ext uri="{FF2B5EF4-FFF2-40B4-BE49-F238E27FC236}">
                <a16:creationId xmlns:a16="http://schemas.microsoft.com/office/drawing/2014/main" id="{33442574-8FBD-6A90-DD9C-8018E72CD0C0}"/>
              </a:ext>
            </a:extLst>
          </p:cNvPr>
          <p:cNvSpPr/>
          <p:nvPr/>
        </p:nvSpPr>
        <p:spPr>
          <a:xfrm>
            <a:off x="8382513" y="5243465"/>
            <a:ext cx="1453134" cy="582393"/>
          </a:xfrm>
          <a:custGeom>
            <a:avLst/>
            <a:gdLst>
              <a:gd name="connsiteX0" fmla="*/ 89198 w 1453134"/>
              <a:gd name="connsiteY0" fmla="*/ 46873 h 582393"/>
              <a:gd name="connsiteX1" fmla="*/ 90035 w 1453134"/>
              <a:gd name="connsiteY1" fmla="*/ 47513 h 582393"/>
              <a:gd name="connsiteX2" fmla="*/ 90390 w 1453134"/>
              <a:gd name="connsiteY2" fmla="*/ 47785 h 582393"/>
              <a:gd name="connsiteX3" fmla="*/ 98314 w 1453134"/>
              <a:gd name="connsiteY3" fmla="*/ 51291 h 582393"/>
              <a:gd name="connsiteX4" fmla="*/ 0 w 1453134"/>
              <a:gd name="connsiteY4" fmla="*/ 0 h 582393"/>
              <a:gd name="connsiteX5" fmla="*/ 27924 w 1453134"/>
              <a:gd name="connsiteY5" fmla="*/ 0 h 582393"/>
              <a:gd name="connsiteX6" fmla="*/ 28078 w 1453134"/>
              <a:gd name="connsiteY6" fmla="*/ 118 h 582393"/>
              <a:gd name="connsiteX7" fmla="*/ 27979 w 1453134"/>
              <a:gd name="connsiteY7" fmla="*/ 0 h 582393"/>
              <a:gd name="connsiteX8" fmla="*/ 431238 w 1453134"/>
              <a:gd name="connsiteY8" fmla="*/ 0 h 582393"/>
              <a:gd name="connsiteX9" fmla="*/ 421012 w 1453134"/>
              <a:gd name="connsiteY9" fmla="*/ 2024 h 582393"/>
              <a:gd name="connsiteX10" fmla="*/ 377430 w 1453134"/>
              <a:gd name="connsiteY10" fmla="*/ 11104 h 582393"/>
              <a:gd name="connsiteX11" fmla="*/ 259019 w 1453134"/>
              <a:gd name="connsiteY11" fmla="*/ 42037 h 582393"/>
              <a:gd name="connsiteX12" fmla="*/ 259012 w 1453134"/>
              <a:gd name="connsiteY12" fmla="*/ 42039 h 582393"/>
              <a:gd name="connsiteX13" fmla="*/ 157916 w 1453134"/>
              <a:gd name="connsiteY13" fmla="*/ 77662 h 582393"/>
              <a:gd name="connsiteX14" fmla="*/ 197735 w 1453134"/>
              <a:gd name="connsiteY14" fmla="*/ 95280 h 582393"/>
              <a:gd name="connsiteX15" fmla="*/ 326101 w 1453134"/>
              <a:gd name="connsiteY15" fmla="*/ 133386 h 582393"/>
              <a:gd name="connsiteX16" fmla="*/ 356205 w 1453134"/>
              <a:gd name="connsiteY16" fmla="*/ 141035 h 582393"/>
              <a:gd name="connsiteX17" fmla="*/ 509825 w 1453134"/>
              <a:gd name="connsiteY17" fmla="*/ 173186 h 582393"/>
              <a:gd name="connsiteX18" fmla="*/ 538278 w 1453134"/>
              <a:gd name="connsiteY18" fmla="*/ 177878 h 582393"/>
              <a:gd name="connsiteX19" fmla="*/ 660943 w 1453134"/>
              <a:gd name="connsiteY19" fmla="*/ 195941 h 582393"/>
              <a:gd name="connsiteX20" fmla="*/ 837543 w 1453134"/>
              <a:gd name="connsiteY20" fmla="*/ 216328 h 582393"/>
              <a:gd name="connsiteX21" fmla="*/ 920071 w 1453134"/>
              <a:gd name="connsiteY21" fmla="*/ 224425 h 582393"/>
              <a:gd name="connsiteX22" fmla="*/ 1205479 w 1453134"/>
              <a:gd name="connsiteY22" fmla="*/ 241769 h 582393"/>
              <a:gd name="connsiteX23" fmla="*/ 1205479 w 1453134"/>
              <a:gd name="connsiteY23" fmla="*/ 174430 h 582393"/>
              <a:gd name="connsiteX24" fmla="*/ 1453134 w 1453134"/>
              <a:gd name="connsiteY24" fmla="*/ 382861 h 582393"/>
              <a:gd name="connsiteX25" fmla="*/ 1205479 w 1453134"/>
              <a:gd name="connsiteY25" fmla="*/ 582393 h 582393"/>
              <a:gd name="connsiteX26" fmla="*/ 1205479 w 1453134"/>
              <a:gd name="connsiteY26" fmla="*/ 515054 h 582393"/>
              <a:gd name="connsiteX27" fmla="*/ 341497 w 1453134"/>
              <a:gd name="connsiteY27" fmla="*/ 411241 h 582393"/>
              <a:gd name="connsiteX28" fmla="*/ 0 w 1453134"/>
              <a:gd name="connsiteY28" fmla="*/ 215363 h 582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53134" h="582393">
                <a:moveTo>
                  <a:pt x="89198" y="46873"/>
                </a:moveTo>
                <a:lnTo>
                  <a:pt x="90035" y="47513"/>
                </a:lnTo>
                <a:lnTo>
                  <a:pt x="90390" y="47785"/>
                </a:lnTo>
                <a:lnTo>
                  <a:pt x="98314" y="51291"/>
                </a:lnTo>
                <a:close/>
                <a:moveTo>
                  <a:pt x="0" y="0"/>
                </a:moveTo>
                <a:lnTo>
                  <a:pt x="27924" y="0"/>
                </a:lnTo>
                <a:lnTo>
                  <a:pt x="28078" y="118"/>
                </a:lnTo>
                <a:lnTo>
                  <a:pt x="27979" y="0"/>
                </a:lnTo>
                <a:lnTo>
                  <a:pt x="431238" y="0"/>
                </a:lnTo>
                <a:lnTo>
                  <a:pt x="421012" y="2024"/>
                </a:lnTo>
                <a:lnTo>
                  <a:pt x="377430" y="11104"/>
                </a:lnTo>
                <a:lnTo>
                  <a:pt x="259019" y="42037"/>
                </a:lnTo>
                <a:lnTo>
                  <a:pt x="259012" y="42039"/>
                </a:lnTo>
                <a:lnTo>
                  <a:pt x="157916" y="77662"/>
                </a:lnTo>
                <a:lnTo>
                  <a:pt x="197735" y="95280"/>
                </a:lnTo>
                <a:lnTo>
                  <a:pt x="326101" y="133386"/>
                </a:lnTo>
                <a:lnTo>
                  <a:pt x="356205" y="141035"/>
                </a:lnTo>
                <a:lnTo>
                  <a:pt x="509825" y="173186"/>
                </a:lnTo>
                <a:lnTo>
                  <a:pt x="538278" y="177878"/>
                </a:lnTo>
                <a:lnTo>
                  <a:pt x="660943" y="195941"/>
                </a:lnTo>
                <a:lnTo>
                  <a:pt x="837543" y="216328"/>
                </a:lnTo>
                <a:lnTo>
                  <a:pt x="920071" y="224425"/>
                </a:lnTo>
                <a:lnTo>
                  <a:pt x="1205479" y="241769"/>
                </a:lnTo>
                <a:lnTo>
                  <a:pt x="1205479" y="174430"/>
                </a:lnTo>
                <a:lnTo>
                  <a:pt x="1453134" y="382861"/>
                </a:lnTo>
                <a:lnTo>
                  <a:pt x="1205479" y="582393"/>
                </a:lnTo>
                <a:lnTo>
                  <a:pt x="1205479" y="515054"/>
                </a:lnTo>
                <a:cubicBezTo>
                  <a:pt x="857156" y="502445"/>
                  <a:pt x="555786" y="464515"/>
                  <a:pt x="341497" y="411241"/>
                </a:cubicBezTo>
                <a:cubicBezTo>
                  <a:pt x="127208" y="357968"/>
                  <a:pt x="0" y="289350"/>
                  <a:pt x="0" y="215363"/>
                </a:cubicBezTo>
                <a:close/>
              </a:path>
            </a:pathLst>
          </a:custGeom>
          <a:gradFill>
            <a:gsLst>
              <a:gs pos="0">
                <a:srgbClr val="3E5E28"/>
              </a:gs>
              <a:gs pos="100000">
                <a:srgbClr val="345CA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45" name="矩形 44">
            <a:extLst>
              <a:ext uri="{FF2B5EF4-FFF2-40B4-BE49-F238E27FC236}">
                <a16:creationId xmlns:a16="http://schemas.microsoft.com/office/drawing/2014/main" id="{B92A1D0A-4C74-D3B3-7EA9-2E6E46D6F7C6}"/>
              </a:ext>
            </a:extLst>
          </p:cNvPr>
          <p:cNvSpPr/>
          <p:nvPr/>
        </p:nvSpPr>
        <p:spPr>
          <a:xfrm>
            <a:off x="9810128" y="5216324"/>
            <a:ext cx="1721605" cy="730848"/>
          </a:xfrm>
          <a:prstGeom prst="rect">
            <a:avLst/>
          </a:prstGeom>
          <a:solidFill>
            <a:schemeClr val="accent1">
              <a:lumMod val="75000"/>
            </a:schemeClr>
          </a:solidFill>
          <a:ln>
            <a:noFill/>
          </a:ln>
          <a:scene3d>
            <a:camera prst="isometricOffAxis1Right"/>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试验结果对比</a:t>
            </a:r>
          </a:p>
        </p:txBody>
      </p:sp>
      <p:sp>
        <p:nvSpPr>
          <p:cNvPr id="46" name="圆角矩形 8">
            <a:extLst>
              <a:ext uri="{FF2B5EF4-FFF2-40B4-BE49-F238E27FC236}">
                <a16:creationId xmlns:a16="http://schemas.microsoft.com/office/drawing/2014/main" id="{595A3CE4-57FC-D73A-0E82-BCC20F101F14}"/>
              </a:ext>
            </a:extLst>
          </p:cNvPr>
          <p:cNvSpPr/>
          <p:nvPr/>
        </p:nvSpPr>
        <p:spPr>
          <a:xfrm>
            <a:off x="5563279" y="3552174"/>
            <a:ext cx="6400267" cy="2658344"/>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grpSp>
        <p:nvGrpSpPr>
          <p:cNvPr id="32" name="组合 31">
            <a:extLst>
              <a:ext uri="{FF2B5EF4-FFF2-40B4-BE49-F238E27FC236}">
                <a16:creationId xmlns:a16="http://schemas.microsoft.com/office/drawing/2014/main" id="{317375C8-8E98-84A7-A11C-69BD17B80958}"/>
              </a:ext>
            </a:extLst>
          </p:cNvPr>
          <p:cNvGrpSpPr/>
          <p:nvPr/>
        </p:nvGrpSpPr>
        <p:grpSpPr>
          <a:xfrm>
            <a:off x="5755363" y="3853953"/>
            <a:ext cx="1721605" cy="775396"/>
            <a:chOff x="5755363" y="3853953"/>
            <a:chExt cx="1721605" cy="775396"/>
          </a:xfrm>
        </p:grpSpPr>
        <p:sp>
          <p:nvSpPr>
            <p:cNvPr id="36" name="矩形 35">
              <a:extLst>
                <a:ext uri="{FF2B5EF4-FFF2-40B4-BE49-F238E27FC236}">
                  <a16:creationId xmlns:a16="http://schemas.microsoft.com/office/drawing/2014/main" id="{28474349-5090-75A3-CECB-1A8CD3A6F623}"/>
                </a:ext>
              </a:extLst>
            </p:cNvPr>
            <p:cNvSpPr/>
            <p:nvPr/>
          </p:nvSpPr>
          <p:spPr>
            <a:xfrm>
              <a:off x="5755363" y="3898501"/>
              <a:ext cx="1721605" cy="730848"/>
            </a:xfrm>
            <a:prstGeom prst="rect">
              <a:avLst/>
            </a:prstGeom>
            <a:solidFill>
              <a:srgbClr val="C00000"/>
            </a:solidFill>
            <a:ln>
              <a:noFill/>
            </a:ln>
            <a:scene3d>
              <a:camera prst="isometricOffAxis1Right"/>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受损加固后的框架结构</a:t>
              </a:r>
            </a:p>
          </p:txBody>
        </p:sp>
        <p:sp>
          <p:nvSpPr>
            <p:cNvPr id="13" name="矩形 12">
              <a:extLst>
                <a:ext uri="{FF2B5EF4-FFF2-40B4-BE49-F238E27FC236}">
                  <a16:creationId xmlns:a16="http://schemas.microsoft.com/office/drawing/2014/main" id="{B97C92E6-D823-A8A3-B2C7-41857AED61C7}"/>
                </a:ext>
              </a:extLst>
            </p:cNvPr>
            <p:cNvSpPr/>
            <p:nvPr/>
          </p:nvSpPr>
          <p:spPr>
            <a:xfrm>
              <a:off x="5755363" y="3853953"/>
              <a:ext cx="1721605" cy="730848"/>
            </a:xfrm>
            <a:prstGeom prst="rect">
              <a:avLst/>
            </a:prstGeom>
            <a:solidFill>
              <a:srgbClr val="C00000"/>
            </a:solidFill>
            <a:ln>
              <a:noFill/>
            </a:ln>
            <a:scene3d>
              <a:camera prst="isometricOffAxis1Right"/>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受损加固后的框架结构</a:t>
              </a:r>
            </a:p>
          </p:txBody>
        </p:sp>
      </p:grpSp>
    </p:spTree>
    <p:extLst>
      <p:ext uri="{BB962C8B-B14F-4D97-AF65-F5344CB8AC3E}">
        <p14:creationId xmlns:p14="http://schemas.microsoft.com/office/powerpoint/2010/main" val="7972709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46"/>
                                        </p:tgtEl>
                                        <p:attrNameLst>
                                          <p:attrName>style.visibility</p:attrName>
                                        </p:attrNameLst>
                                      </p:cBhvr>
                                      <p:to>
                                        <p:strVal val="visible"/>
                                      </p:to>
                                    </p:set>
                                    <p:animEffect transition="in" filter="wipe(left)">
                                      <p:cBhvr>
                                        <p:cTn id="4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2" grpId="0" animBg="1"/>
      <p:bldP spid="35" grpId="0"/>
      <p:bldP spid="39" grpId="0" animBg="1"/>
      <p:bldP spid="40" grpId="0" animBg="1"/>
      <p:bldP spid="41" grpId="0" animBg="1"/>
      <p:bldP spid="45" grpId="0" animBg="1"/>
      <p:bldP spid="4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8252BBEF-D2D7-079D-CA44-06634EED3598}"/>
              </a:ext>
            </a:extLst>
          </p:cNvPr>
          <p:cNvSpPr txBox="1"/>
          <p:nvPr/>
        </p:nvSpPr>
        <p:spPr>
          <a:xfrm>
            <a:off x="219559" y="985137"/>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14" name="文本框 13">
            <a:extLst>
              <a:ext uri="{FF2B5EF4-FFF2-40B4-BE49-F238E27FC236}">
                <a16:creationId xmlns:a16="http://schemas.microsoft.com/office/drawing/2014/main" id="{B5A5924F-CE11-B5E7-0236-9CBF476896F5}"/>
              </a:ext>
            </a:extLst>
          </p:cNvPr>
          <p:cNvSpPr txBox="1"/>
          <p:nvPr/>
        </p:nvSpPr>
        <p:spPr>
          <a:xfrm>
            <a:off x="784903" y="1592587"/>
            <a:ext cx="9949794" cy="1369990"/>
          </a:xfrm>
          <a:prstGeom prst="rect">
            <a:avLst/>
          </a:prstGeom>
          <a:noFill/>
        </p:spPr>
        <p:txBody>
          <a:bodyPr wrap="square" rtlCol="0">
            <a:spAutoFit/>
          </a:bodyPr>
          <a:lstStyle/>
          <a:p>
            <a:pPr marL="342900" indent="-342900" algn="just">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验证使用粘弹性阻尼器降低钢筋混凝士结构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地震响应</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的有效性</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just">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验证</a:t>
            </a:r>
            <a:r>
              <a:rPr lang="zh-CN" altLang="en-US" sz="2200" dirty="0">
                <a:solidFill>
                  <a:srgbClr val="2E71A5"/>
                </a:solidFill>
                <a:latin typeface="思源黑体 CN Bold" panose="020B0800000000000000" pitchFamily="34" charset="-122"/>
                <a:ea typeface="思源黑体 CN Bold" panose="020B0800000000000000" pitchFamily="34" charset="-122"/>
              </a:rPr>
              <a:t>模态应变能法</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在</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估算</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具有相对较高固有阻尼的结构 </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如钢筋混凝士结构</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阻尼比</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方面的准确性</a:t>
            </a:r>
          </a:p>
        </p:txBody>
      </p:sp>
      <p:sp>
        <p:nvSpPr>
          <p:cNvPr id="15" name="文本框 14">
            <a:extLst>
              <a:ext uri="{FF2B5EF4-FFF2-40B4-BE49-F238E27FC236}">
                <a16:creationId xmlns:a16="http://schemas.microsoft.com/office/drawing/2014/main" id="{76EFEFFD-4587-9034-2E5B-280BA8D837FF}"/>
              </a:ext>
            </a:extLst>
          </p:cNvPr>
          <p:cNvSpPr txBox="1"/>
          <p:nvPr/>
        </p:nvSpPr>
        <p:spPr>
          <a:xfrm>
            <a:off x="279484" y="333732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sp>
        <p:nvSpPr>
          <p:cNvPr id="16" name="圆角矩形 8">
            <a:extLst>
              <a:ext uri="{FF2B5EF4-FFF2-40B4-BE49-F238E27FC236}">
                <a16:creationId xmlns:a16="http://schemas.microsoft.com/office/drawing/2014/main" id="{4B639DE6-AAFE-2FBD-C847-1CBA309C5E86}"/>
              </a:ext>
            </a:extLst>
          </p:cNvPr>
          <p:cNvSpPr/>
          <p:nvPr/>
        </p:nvSpPr>
        <p:spPr>
          <a:xfrm>
            <a:off x="5548362" y="2858643"/>
            <a:ext cx="6299424" cy="3297689"/>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grpSp>
        <p:nvGrpSpPr>
          <p:cNvPr id="17" name="组合 16">
            <a:extLst>
              <a:ext uri="{FF2B5EF4-FFF2-40B4-BE49-F238E27FC236}">
                <a16:creationId xmlns:a16="http://schemas.microsoft.com/office/drawing/2014/main" id="{9C4CE15B-B5C3-ED45-A727-87366BC5D34B}"/>
              </a:ext>
            </a:extLst>
          </p:cNvPr>
          <p:cNvGrpSpPr/>
          <p:nvPr/>
        </p:nvGrpSpPr>
        <p:grpSpPr>
          <a:xfrm>
            <a:off x="577808" y="3927958"/>
            <a:ext cx="4883096" cy="1222239"/>
            <a:chOff x="523206" y="2402319"/>
            <a:chExt cx="5515644" cy="632943"/>
          </a:xfrm>
        </p:grpSpPr>
        <p:grpSp>
          <p:nvGrpSpPr>
            <p:cNvPr id="28" name="组合 27">
              <a:extLst>
                <a:ext uri="{FF2B5EF4-FFF2-40B4-BE49-F238E27FC236}">
                  <a16:creationId xmlns:a16="http://schemas.microsoft.com/office/drawing/2014/main" id="{C8978D9A-289C-7B27-B350-7F870FE98DAF}"/>
                </a:ext>
              </a:extLst>
            </p:cNvPr>
            <p:cNvGrpSpPr/>
            <p:nvPr/>
          </p:nvGrpSpPr>
          <p:grpSpPr>
            <a:xfrm>
              <a:off x="523206" y="2402319"/>
              <a:ext cx="5515644" cy="632943"/>
              <a:chOff x="523206" y="2421369"/>
              <a:chExt cx="5318794" cy="632943"/>
            </a:xfrm>
          </p:grpSpPr>
          <p:sp>
            <p:nvSpPr>
              <p:cNvPr id="31" name="Rectangle 1">
                <a:extLst>
                  <a:ext uri="{FF2B5EF4-FFF2-40B4-BE49-F238E27FC236}">
                    <a16:creationId xmlns:a16="http://schemas.microsoft.com/office/drawing/2014/main" id="{B6E3FBA2-C915-2EC0-FFA4-9A06D58D72A7}"/>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2" name="直接连接符 31">
                <a:extLst>
                  <a:ext uri="{FF2B5EF4-FFF2-40B4-BE49-F238E27FC236}">
                    <a16:creationId xmlns:a16="http://schemas.microsoft.com/office/drawing/2014/main" id="{FE0A32A5-6E8C-6DE9-5312-C9CFFE6E593B}"/>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7C3E721D-FA7C-4694-0BE9-7195CF93C43C}"/>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29" name="文本框 28">
              <a:extLst>
                <a:ext uri="{FF2B5EF4-FFF2-40B4-BE49-F238E27FC236}">
                  <a16:creationId xmlns:a16="http://schemas.microsoft.com/office/drawing/2014/main" id="{ADA1FAC0-EC4D-62C9-6C31-BCA1EB1290E7}"/>
                </a:ext>
              </a:extLst>
            </p:cNvPr>
            <p:cNvSpPr txBox="1"/>
            <p:nvPr/>
          </p:nvSpPr>
          <p:spPr>
            <a:xfrm>
              <a:off x="621993" y="2450889"/>
              <a:ext cx="5201725" cy="542901"/>
            </a:xfrm>
            <a:prstGeom prst="rect">
              <a:avLst/>
            </a:prstGeom>
            <a:noFill/>
          </p:spPr>
          <p:txBody>
            <a:bodyPr wrap="square">
              <a:spAutoFit/>
            </a:bodyPr>
            <a:lstStyle/>
            <a:p>
              <a:pPr>
                <a:lnSpc>
                  <a:spcPct val="150000"/>
                </a:lnSpc>
              </a:pPr>
              <a:r>
                <a:rPr lang="zh-CN" altLang="en-US" sz="2200" dirty="0">
                  <a:latin typeface="思源黑体 CN Bold" panose="020B0800000000000000" pitchFamily="34" charset="-122"/>
                  <a:ea typeface="思源黑体 CN Bold" panose="020B0800000000000000" pitchFamily="34" charset="-122"/>
                </a:rPr>
                <a:t>激励类型：</a:t>
              </a:r>
              <a:r>
                <a:rPr lang="en-US" altLang="zh-CN" sz="2200" dirty="0">
                  <a:solidFill>
                    <a:srgbClr val="2E71A5"/>
                  </a:solidFill>
                  <a:latin typeface="思源黑体 CN Bold" panose="020B0800000000000000" pitchFamily="34" charset="-122"/>
                  <a:ea typeface="思源黑体 CN Bold" panose="020B0800000000000000" pitchFamily="34" charset="-122"/>
                </a:rPr>
                <a:t>Taft</a:t>
              </a:r>
              <a:r>
                <a:rPr lang="zh-CN" altLang="en-US" sz="2200" dirty="0">
                  <a:solidFill>
                    <a:srgbClr val="2E71A5"/>
                  </a:solidFill>
                  <a:latin typeface="思源黑体 CN Bold" panose="020B0800000000000000" pitchFamily="34" charset="-122"/>
                  <a:ea typeface="思源黑体 CN Bold" panose="020B0800000000000000" pitchFamily="34" charset="-122"/>
                </a:rPr>
                <a:t>波</a:t>
              </a:r>
              <a:r>
                <a:rPr lang="en-US" altLang="zh-CN" sz="2200" dirty="0">
                  <a:solidFill>
                    <a:srgbClr val="2E71A5"/>
                  </a:solidFill>
                  <a:latin typeface="思源黑体 CN Bold" panose="020B0800000000000000" pitchFamily="34" charset="-122"/>
                  <a:ea typeface="思源黑体 CN Bold" panose="020B0800000000000000" pitchFamily="34" charset="-122"/>
                </a:rPr>
                <a:t>(0.05g</a:t>
              </a:r>
              <a:r>
                <a:rPr lang="zh-CN" altLang="en-US" sz="2200" dirty="0">
                  <a:solidFill>
                    <a:srgbClr val="2E71A5"/>
                  </a:solidFill>
                  <a:latin typeface="思源黑体 CN Bold" panose="020B0800000000000000" pitchFamily="34" charset="-122"/>
                  <a:ea typeface="思源黑体 CN Bold" panose="020B0800000000000000" pitchFamily="34" charset="-122"/>
                </a:rPr>
                <a:t>，</a:t>
              </a:r>
              <a:r>
                <a:rPr lang="en-US" altLang="zh-CN" sz="2200" dirty="0">
                  <a:solidFill>
                    <a:srgbClr val="2E71A5"/>
                  </a:solidFill>
                  <a:latin typeface="思源黑体 CN Bold" panose="020B0800000000000000" pitchFamily="34" charset="-122"/>
                  <a:ea typeface="思源黑体 CN Bold" panose="020B0800000000000000" pitchFamily="34" charset="-122"/>
                </a:rPr>
                <a:t>0.02g)</a:t>
              </a:r>
              <a:r>
                <a:rPr lang="zh-CN" altLang="en-US" sz="2200" dirty="0">
                  <a:latin typeface="思源黑体 CN Bold" panose="020B0800000000000000" pitchFamily="34" charset="-122"/>
                  <a:ea typeface="思源黑体 CN Bold" panose="020B0800000000000000" pitchFamily="34" charset="-122"/>
                </a:rPr>
                <a:t>、</a:t>
              </a:r>
              <a:r>
                <a:rPr lang="zh-CN" altLang="en-US" sz="2200" dirty="0">
                  <a:solidFill>
                    <a:srgbClr val="2E71A5"/>
                  </a:solidFill>
                  <a:latin typeface="思源黑体 CN Bold" panose="020B0800000000000000" pitchFamily="34" charset="-122"/>
                  <a:ea typeface="思源黑体 CN Bold" panose="020B0800000000000000" pitchFamily="34" charset="-122"/>
                </a:rPr>
                <a:t>白噪声</a:t>
              </a:r>
              <a:endParaRPr lang="en-US" altLang="zh-CN" sz="2200" dirty="0">
                <a:solidFill>
                  <a:srgbClr val="2E71A5"/>
                </a:solidFill>
                <a:latin typeface="思源黑体 CN Bold" panose="020B0800000000000000" pitchFamily="34" charset="-122"/>
                <a:ea typeface="思源黑体 CN Bold" panose="020B0800000000000000" pitchFamily="34" charset="-122"/>
              </a:endParaRPr>
            </a:p>
          </p:txBody>
        </p:sp>
      </p:grpSp>
      <p:sp>
        <p:nvSpPr>
          <p:cNvPr id="34" name="任意多边形: 形状 33">
            <a:extLst>
              <a:ext uri="{FF2B5EF4-FFF2-40B4-BE49-F238E27FC236}">
                <a16:creationId xmlns:a16="http://schemas.microsoft.com/office/drawing/2014/main" id="{0F5291CA-C611-F9A8-B84E-BEE23456A7F7}"/>
              </a:ext>
            </a:extLst>
          </p:cNvPr>
          <p:cNvSpPr/>
          <p:nvPr/>
        </p:nvSpPr>
        <p:spPr>
          <a:xfrm rot="10076646">
            <a:off x="1903538" y="4620696"/>
            <a:ext cx="1209040" cy="477520"/>
          </a:xfrm>
          <a:custGeom>
            <a:avLst/>
            <a:gdLst>
              <a:gd name="connsiteX0" fmla="*/ 0 w 1209040"/>
              <a:gd name="connsiteY0" fmla="*/ 477520 h 477520"/>
              <a:gd name="connsiteX1" fmla="*/ 447040 w 1209040"/>
              <a:gd name="connsiteY1" fmla="*/ 101600 h 477520"/>
              <a:gd name="connsiteX2" fmla="*/ 751840 w 1209040"/>
              <a:gd name="connsiteY2" fmla="*/ 314960 h 477520"/>
              <a:gd name="connsiteX3" fmla="*/ 1209040 w 1209040"/>
              <a:gd name="connsiteY3" fmla="*/ 0 h 477520"/>
            </a:gdLst>
            <a:ahLst/>
            <a:cxnLst>
              <a:cxn ang="0">
                <a:pos x="connsiteX0" y="connsiteY0"/>
              </a:cxn>
              <a:cxn ang="0">
                <a:pos x="connsiteX1" y="connsiteY1"/>
              </a:cxn>
              <a:cxn ang="0">
                <a:pos x="connsiteX2" y="connsiteY2"/>
              </a:cxn>
              <a:cxn ang="0">
                <a:pos x="connsiteX3" y="connsiteY3"/>
              </a:cxn>
            </a:cxnLst>
            <a:rect l="l" t="t" r="r" b="b"/>
            <a:pathLst>
              <a:path w="1209040" h="477520">
                <a:moveTo>
                  <a:pt x="0" y="477520"/>
                </a:moveTo>
                <a:cubicBezTo>
                  <a:pt x="160866" y="303106"/>
                  <a:pt x="321733" y="128693"/>
                  <a:pt x="447040" y="101600"/>
                </a:cubicBezTo>
                <a:cubicBezTo>
                  <a:pt x="572347" y="74507"/>
                  <a:pt x="624840" y="331893"/>
                  <a:pt x="751840" y="314960"/>
                </a:cubicBezTo>
                <a:cubicBezTo>
                  <a:pt x="878840" y="298027"/>
                  <a:pt x="1088813" y="94827"/>
                  <a:pt x="1209040" y="0"/>
                </a:cubicBezTo>
              </a:path>
            </a:pathLst>
          </a:cu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0B2CBC3F-9C3B-CAA4-4A6C-3D5448311E82}"/>
              </a:ext>
            </a:extLst>
          </p:cNvPr>
          <p:cNvSpPr/>
          <p:nvPr/>
        </p:nvSpPr>
        <p:spPr>
          <a:xfrm>
            <a:off x="793367" y="5308375"/>
            <a:ext cx="2355747" cy="257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bg1"/>
                </a:solidFill>
                <a:latin typeface="思源黑体 CN Bold" panose="020B0800000000000000" pitchFamily="34" charset="-122"/>
                <a:ea typeface="思源黑体 CN Bold" panose="020B0800000000000000" pitchFamily="34" charset="-122"/>
              </a:rPr>
              <a:t>1952, Kern County, U.S.A</a:t>
            </a:r>
          </a:p>
        </p:txBody>
      </p:sp>
      <p:sp>
        <p:nvSpPr>
          <p:cNvPr id="39" name="文本框 38">
            <a:extLst>
              <a:ext uri="{FF2B5EF4-FFF2-40B4-BE49-F238E27FC236}">
                <a16:creationId xmlns:a16="http://schemas.microsoft.com/office/drawing/2014/main" id="{0912B495-C0F6-F14D-D3C5-563735EFF2F7}"/>
              </a:ext>
            </a:extLst>
          </p:cNvPr>
          <p:cNvSpPr txBox="1"/>
          <p:nvPr/>
        </p:nvSpPr>
        <p:spPr>
          <a:xfrm>
            <a:off x="219559" y="6399082"/>
            <a:ext cx="1073747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【1】SHEN K L, SOONG T </a:t>
            </a:r>
            <a:r>
              <a:rPr lang="en-US" altLang="zh-CN" sz="1200" dirty="0" err="1">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CHANG K C, et al. SEISMIC BEHAVIOR OF REINFORCED-CONCRETE FRAME WITH ADDED VISCOELASTIC DAMPERS [J]. Engineering Struct, 1995, 17(5): 372-80.</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41" name="图片 40" descr="图示&#10;&#10;描述已自动生成">
            <a:extLst>
              <a:ext uri="{FF2B5EF4-FFF2-40B4-BE49-F238E27FC236}">
                <a16:creationId xmlns:a16="http://schemas.microsoft.com/office/drawing/2014/main" id="{2617E7B8-A331-3F2D-5ECE-2B82C60FB97B}"/>
              </a:ext>
            </a:extLst>
          </p:cNvPr>
          <p:cNvPicPr>
            <a:picLocks noChangeAspect="1"/>
          </p:cNvPicPr>
          <p:nvPr/>
        </p:nvPicPr>
        <p:blipFill>
          <a:blip r:embed="rId12"/>
          <a:stretch>
            <a:fillRect/>
          </a:stretch>
        </p:blipFill>
        <p:spPr>
          <a:xfrm>
            <a:off x="5721202" y="2864797"/>
            <a:ext cx="2623253" cy="3269801"/>
          </a:xfrm>
          <a:prstGeom prst="rect">
            <a:avLst/>
          </a:prstGeom>
        </p:spPr>
      </p:pic>
      <p:pic>
        <p:nvPicPr>
          <p:cNvPr id="42" name="图片 41">
            <a:extLst>
              <a:ext uri="{FF2B5EF4-FFF2-40B4-BE49-F238E27FC236}">
                <a16:creationId xmlns:a16="http://schemas.microsoft.com/office/drawing/2014/main" id="{6EB2ED53-97FC-8FE1-FA7E-828302AB3AA3}"/>
              </a:ext>
            </a:extLst>
          </p:cNvPr>
          <p:cNvPicPr>
            <a:picLocks noChangeAspect="1"/>
          </p:cNvPicPr>
          <p:nvPr/>
        </p:nvPicPr>
        <p:blipFill>
          <a:blip r:embed="rId13"/>
          <a:stretch>
            <a:fillRect/>
          </a:stretch>
        </p:blipFill>
        <p:spPr>
          <a:xfrm>
            <a:off x="8135333" y="3061885"/>
            <a:ext cx="3216137" cy="1399805"/>
          </a:xfrm>
          <a:prstGeom prst="rect">
            <a:avLst/>
          </a:prstGeom>
        </p:spPr>
      </p:pic>
      <p:pic>
        <p:nvPicPr>
          <p:cNvPr id="43" name="图片 42">
            <a:extLst>
              <a:ext uri="{FF2B5EF4-FFF2-40B4-BE49-F238E27FC236}">
                <a16:creationId xmlns:a16="http://schemas.microsoft.com/office/drawing/2014/main" id="{D46328C5-8B55-BCF0-0D20-48129B0CCF44}"/>
              </a:ext>
            </a:extLst>
          </p:cNvPr>
          <p:cNvPicPr>
            <a:picLocks noChangeAspect="1"/>
          </p:cNvPicPr>
          <p:nvPr/>
        </p:nvPicPr>
        <p:blipFill>
          <a:blip r:embed="rId14"/>
          <a:stretch>
            <a:fillRect/>
          </a:stretch>
        </p:blipFill>
        <p:spPr>
          <a:xfrm>
            <a:off x="8116990" y="5127425"/>
            <a:ext cx="3642676" cy="891617"/>
          </a:xfrm>
          <a:prstGeom prst="rect">
            <a:avLst/>
          </a:prstGeom>
        </p:spPr>
      </p:pic>
      <p:sp>
        <p:nvSpPr>
          <p:cNvPr id="44" name="文本框 43">
            <a:extLst>
              <a:ext uri="{FF2B5EF4-FFF2-40B4-BE49-F238E27FC236}">
                <a16:creationId xmlns:a16="http://schemas.microsoft.com/office/drawing/2014/main" id="{89700840-B789-35F8-F0A2-9AA8E668F0C6}"/>
              </a:ext>
            </a:extLst>
          </p:cNvPr>
          <p:cNvSpPr txBox="1"/>
          <p:nvPr/>
        </p:nvSpPr>
        <p:spPr>
          <a:xfrm>
            <a:off x="9505565" y="4896510"/>
            <a:ext cx="994267" cy="276999"/>
          </a:xfrm>
          <a:prstGeom prst="rect">
            <a:avLst/>
          </a:prstGeom>
          <a:noFill/>
        </p:spPr>
        <p:txBody>
          <a:bodyPr wrap="square">
            <a:spAutoFit/>
          </a:bodyPr>
          <a:lstStyle/>
          <a:p>
            <a:r>
              <a:rPr lang="zh-CN" altLang="en-US" sz="1200" dirty="0"/>
              <a:t>材料层尺寸</a:t>
            </a:r>
          </a:p>
        </p:txBody>
      </p:sp>
    </p:spTree>
    <p:extLst>
      <p:ext uri="{BB962C8B-B14F-4D97-AF65-F5344CB8AC3E}">
        <p14:creationId xmlns:p14="http://schemas.microsoft.com/office/powerpoint/2010/main" val="1123231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par>
                                <p:cTn id="25" presetID="10"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par>
                                <p:cTn id="28" presetID="10" presetClass="entr" presetSubtype="0" fill="hold"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500"/>
                                        <p:tgtEl>
                                          <p:spTgt spid="42"/>
                                        </p:tgtEl>
                                      </p:cBhvr>
                                    </p:animEffect>
                                  </p:childTnLst>
                                </p:cTn>
                              </p:par>
                              <p:par>
                                <p:cTn id="31" presetID="10"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500"/>
                                        <p:tgtEl>
                                          <p:spTgt spid="4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P spid="16" grpId="0" animBg="1"/>
      <p:bldP spid="34" grpId="0" animBg="1"/>
      <p:bldP spid="35" grpId="0" animBg="1"/>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36" name="文本框 35">
            <a:extLst>
              <a:ext uri="{FF2B5EF4-FFF2-40B4-BE49-F238E27FC236}">
                <a16:creationId xmlns:a16="http://schemas.microsoft.com/office/drawing/2014/main" id="{7DCD92EF-C6DA-C6F1-0E88-1E807838842D}"/>
              </a:ext>
            </a:extLst>
          </p:cNvPr>
          <p:cNvSpPr txBox="1"/>
          <p:nvPr/>
        </p:nvSpPr>
        <p:spPr>
          <a:xfrm>
            <a:off x="296946" y="1074817"/>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38" name="文本框 37">
            <a:extLst>
              <a:ext uri="{FF2B5EF4-FFF2-40B4-BE49-F238E27FC236}">
                <a16:creationId xmlns:a16="http://schemas.microsoft.com/office/drawing/2014/main" id="{346D5B62-EE78-1E79-B725-D92336B12C50}"/>
              </a:ext>
            </a:extLst>
          </p:cNvPr>
          <p:cNvSpPr txBox="1"/>
          <p:nvPr/>
        </p:nvSpPr>
        <p:spPr>
          <a:xfrm>
            <a:off x="651973" y="1590417"/>
            <a:ext cx="5672773" cy="1556195"/>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200" dirty="0"/>
              <a:t>结构</a:t>
            </a:r>
            <a:r>
              <a:rPr lang="zh-CN" altLang="en-US" sz="2200" dirty="0">
                <a:solidFill>
                  <a:srgbClr val="C00000"/>
                </a:solidFill>
              </a:rPr>
              <a:t>动力特性：</a:t>
            </a:r>
            <a:r>
              <a:rPr lang="zh-CN" altLang="en-US" sz="2200" dirty="0">
                <a:solidFill>
                  <a:srgbClr val="2E71A5"/>
                </a:solidFill>
                <a:latin typeface="思源黑体 CN Bold" panose="020B0800000000000000" pitchFamily="34" charset="-122"/>
                <a:ea typeface="思源黑体 CN Bold" panose="020B0800000000000000" pitchFamily="34" charset="-122"/>
              </a:rPr>
              <a:t>固有频率</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振型</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阻尼比</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刚度矩阵</a:t>
            </a:r>
          </a:p>
          <a:p>
            <a:pPr marL="342900" indent="-342900">
              <a:lnSpc>
                <a:spcPct val="150000"/>
              </a:lnSpc>
              <a:buFont typeface="Wingdings" panose="05000000000000000000" pitchFamily="2" charset="2"/>
              <a:buChar char="Ø"/>
            </a:pPr>
            <a:r>
              <a:rPr lang="zh-CN" altLang="en-US" sz="2200" dirty="0"/>
              <a:t>结构</a:t>
            </a:r>
            <a:r>
              <a:rPr lang="zh-CN" altLang="en-US" sz="2200" dirty="0">
                <a:solidFill>
                  <a:srgbClr val="C00000"/>
                </a:solidFill>
              </a:rPr>
              <a:t>地震响应：</a:t>
            </a:r>
            <a:r>
              <a:rPr lang="zh-CN" altLang="en-US" sz="2200" dirty="0">
                <a:solidFill>
                  <a:srgbClr val="2E71A5"/>
                </a:solidFill>
                <a:latin typeface="思源黑体 CN Bold" panose="020B0800000000000000" pitchFamily="34" charset="-122"/>
                <a:ea typeface="思源黑体 CN Bold" panose="020B0800000000000000" pitchFamily="34" charset="-122"/>
              </a:rPr>
              <a:t>层间位移和最大相对位移</a:t>
            </a:r>
            <a:endParaRPr lang="en-US" altLang="zh-CN" sz="2200" dirty="0">
              <a:solidFill>
                <a:srgbClr val="2E71A5"/>
              </a:solidFill>
              <a:latin typeface="思源黑体 CN Bold" panose="020B0800000000000000" pitchFamily="34" charset="-122"/>
              <a:ea typeface="思源黑体 CN Bold" panose="020B0800000000000000" pitchFamily="34" charset="-122"/>
            </a:endParaRPr>
          </a:p>
        </p:txBody>
      </p:sp>
      <p:sp>
        <p:nvSpPr>
          <p:cNvPr id="2" name="文本框 1">
            <a:extLst>
              <a:ext uri="{FF2B5EF4-FFF2-40B4-BE49-F238E27FC236}">
                <a16:creationId xmlns:a16="http://schemas.microsoft.com/office/drawing/2014/main" id="{E7CC3849-4741-D677-FB08-20B28C8FDB56}"/>
              </a:ext>
            </a:extLst>
          </p:cNvPr>
          <p:cNvSpPr txBox="1"/>
          <p:nvPr/>
        </p:nvSpPr>
        <p:spPr>
          <a:xfrm>
            <a:off x="219559" y="6399082"/>
            <a:ext cx="1073747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【1】SHEN K L, SOONG T </a:t>
            </a:r>
            <a:r>
              <a:rPr lang="en-US" altLang="zh-CN" sz="1200" dirty="0" err="1">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CHANG K C, et al. SEISMIC BEHAVIOR OF REINFORCED-CONCRETE FRAME WITH ADDED VISCOELASTIC DAMPERS [J]. Engineering Struct, 1995, 17(5): 372-80.</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nvGrpSpPr>
          <p:cNvPr id="40" name="组合 39">
            <a:extLst>
              <a:ext uri="{FF2B5EF4-FFF2-40B4-BE49-F238E27FC236}">
                <a16:creationId xmlns:a16="http://schemas.microsoft.com/office/drawing/2014/main" id="{29FC91CF-E4AC-D0EA-FC2A-61DE63DE92E1}"/>
              </a:ext>
            </a:extLst>
          </p:cNvPr>
          <p:cNvGrpSpPr/>
          <p:nvPr/>
        </p:nvGrpSpPr>
        <p:grpSpPr>
          <a:xfrm>
            <a:off x="7140748" y="2121969"/>
            <a:ext cx="3703641" cy="1339900"/>
            <a:chOff x="7193049" y="1972518"/>
            <a:chExt cx="3703641" cy="1339900"/>
          </a:xfrm>
        </p:grpSpPr>
        <p:pic>
          <p:nvPicPr>
            <p:cNvPr id="30" name="图片 29">
              <a:extLst>
                <a:ext uri="{FF2B5EF4-FFF2-40B4-BE49-F238E27FC236}">
                  <a16:creationId xmlns:a16="http://schemas.microsoft.com/office/drawing/2014/main" id="{798CB842-EF64-D720-FCDB-CB057D047C54}"/>
                </a:ext>
              </a:extLst>
            </p:cNvPr>
            <p:cNvPicPr>
              <a:picLocks noChangeAspect="1"/>
            </p:cNvPicPr>
            <p:nvPr/>
          </p:nvPicPr>
          <p:blipFill>
            <a:blip r:embed="rId12"/>
            <a:stretch>
              <a:fillRect/>
            </a:stretch>
          </p:blipFill>
          <p:spPr>
            <a:xfrm>
              <a:off x="7193049" y="2283629"/>
              <a:ext cx="3703641" cy="1028789"/>
            </a:xfrm>
            <a:prstGeom prst="rect">
              <a:avLst/>
            </a:prstGeom>
          </p:spPr>
        </p:pic>
        <p:sp>
          <p:nvSpPr>
            <p:cNvPr id="39" name="文本框 38">
              <a:extLst>
                <a:ext uri="{FF2B5EF4-FFF2-40B4-BE49-F238E27FC236}">
                  <a16:creationId xmlns:a16="http://schemas.microsoft.com/office/drawing/2014/main" id="{5A492E7E-54CD-CCD3-B6E0-6DEC0596F7B4}"/>
                </a:ext>
              </a:extLst>
            </p:cNvPr>
            <p:cNvSpPr txBox="1"/>
            <p:nvPr/>
          </p:nvSpPr>
          <p:spPr>
            <a:xfrm>
              <a:off x="7592522" y="1972518"/>
              <a:ext cx="2597338" cy="276999"/>
            </a:xfrm>
            <a:prstGeom prst="rect">
              <a:avLst/>
            </a:prstGeom>
            <a:noFill/>
          </p:spPr>
          <p:txBody>
            <a:bodyPr wrap="square">
              <a:spAutoFit/>
            </a:bodyPr>
            <a:lstStyle/>
            <a:p>
              <a:r>
                <a:rPr lang="zh-CN" altLang="en-US" sz="1200" dirty="0"/>
                <a:t>阻尼和无阻尼框架的频率和阻尼比</a:t>
              </a:r>
            </a:p>
          </p:txBody>
        </p:sp>
      </p:grpSp>
      <p:grpSp>
        <p:nvGrpSpPr>
          <p:cNvPr id="44" name="组合 43">
            <a:extLst>
              <a:ext uri="{FF2B5EF4-FFF2-40B4-BE49-F238E27FC236}">
                <a16:creationId xmlns:a16="http://schemas.microsoft.com/office/drawing/2014/main" id="{4C4AE251-4929-CBCB-C9EC-C48078911E56}"/>
              </a:ext>
            </a:extLst>
          </p:cNvPr>
          <p:cNvGrpSpPr/>
          <p:nvPr/>
        </p:nvGrpSpPr>
        <p:grpSpPr>
          <a:xfrm>
            <a:off x="6626845" y="1544654"/>
            <a:ext cx="1334331" cy="400110"/>
            <a:chOff x="406824" y="999044"/>
            <a:chExt cx="1833456" cy="400110"/>
          </a:xfrm>
        </p:grpSpPr>
        <p:sp>
          <p:nvSpPr>
            <p:cNvPr id="45" name="文本框 44">
              <a:extLst>
                <a:ext uri="{FF2B5EF4-FFF2-40B4-BE49-F238E27FC236}">
                  <a16:creationId xmlns:a16="http://schemas.microsoft.com/office/drawing/2014/main" id="{B054A9DD-FA0E-BCF4-2F40-55D0CDEB420F}"/>
                </a:ext>
              </a:extLst>
            </p:cNvPr>
            <p:cNvSpPr txBox="1"/>
            <p:nvPr/>
          </p:nvSpPr>
          <p:spPr>
            <a:xfrm>
              <a:off x="406824" y="999044"/>
              <a:ext cx="1833456" cy="400110"/>
            </a:xfrm>
            <a:prstGeom prst="rect">
              <a:avLst/>
            </a:prstGeom>
            <a:noFill/>
          </p:spPr>
          <p:txBody>
            <a:bodyPr wrap="square">
              <a:spAutoFit/>
            </a:bodyPr>
            <a:lstStyle/>
            <a:p>
              <a:r>
                <a:rPr lang="zh-CN" altLang="en-US" sz="2000" dirty="0">
                  <a:solidFill>
                    <a:srgbClr val="C00000"/>
                  </a:solidFill>
                </a:rPr>
                <a:t>动力特性</a:t>
              </a:r>
              <a:endParaRPr lang="en-US" altLang="zh-CN" sz="2000" dirty="0">
                <a:solidFill>
                  <a:srgbClr val="C00000"/>
                </a:solidFill>
              </a:endParaRPr>
            </a:p>
          </p:txBody>
        </p:sp>
        <p:cxnSp>
          <p:nvCxnSpPr>
            <p:cNvPr id="46" name="直接连接符 45">
              <a:extLst>
                <a:ext uri="{FF2B5EF4-FFF2-40B4-BE49-F238E27FC236}">
                  <a16:creationId xmlns:a16="http://schemas.microsoft.com/office/drawing/2014/main" id="{85C35A08-C4AB-1001-F9D6-36307088D9AD}"/>
                </a:ext>
              </a:extLst>
            </p:cNvPr>
            <p:cNvCxnSpPr>
              <a:cxnSpLocks/>
            </p:cNvCxnSpPr>
            <p:nvPr/>
          </p:nvCxnSpPr>
          <p:spPr>
            <a:xfrm>
              <a:off x="517195" y="1349539"/>
              <a:ext cx="156832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47" name="圆角矩形 8">
            <a:extLst>
              <a:ext uri="{FF2B5EF4-FFF2-40B4-BE49-F238E27FC236}">
                <a16:creationId xmlns:a16="http://schemas.microsoft.com/office/drawing/2014/main" id="{27C9CF7C-17BE-9210-D96F-4A64374D5787}"/>
              </a:ext>
            </a:extLst>
          </p:cNvPr>
          <p:cNvSpPr/>
          <p:nvPr/>
        </p:nvSpPr>
        <p:spPr>
          <a:xfrm>
            <a:off x="585118" y="1618643"/>
            <a:ext cx="5784030" cy="1648121"/>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grpSp>
        <p:nvGrpSpPr>
          <p:cNvPr id="48" name="组合 47">
            <a:extLst>
              <a:ext uri="{FF2B5EF4-FFF2-40B4-BE49-F238E27FC236}">
                <a16:creationId xmlns:a16="http://schemas.microsoft.com/office/drawing/2014/main" id="{824D258D-8F08-1276-B3E8-3E50F3DB3744}"/>
              </a:ext>
            </a:extLst>
          </p:cNvPr>
          <p:cNvGrpSpPr/>
          <p:nvPr/>
        </p:nvGrpSpPr>
        <p:grpSpPr>
          <a:xfrm>
            <a:off x="5550211" y="3452302"/>
            <a:ext cx="1334331" cy="400110"/>
            <a:chOff x="406824" y="999044"/>
            <a:chExt cx="1833456" cy="400110"/>
          </a:xfrm>
        </p:grpSpPr>
        <p:sp>
          <p:nvSpPr>
            <p:cNvPr id="49" name="文本框 48">
              <a:extLst>
                <a:ext uri="{FF2B5EF4-FFF2-40B4-BE49-F238E27FC236}">
                  <a16:creationId xmlns:a16="http://schemas.microsoft.com/office/drawing/2014/main" id="{9F062DBC-D35B-E8AF-C256-DBBB11615246}"/>
                </a:ext>
              </a:extLst>
            </p:cNvPr>
            <p:cNvSpPr txBox="1"/>
            <p:nvPr/>
          </p:nvSpPr>
          <p:spPr>
            <a:xfrm>
              <a:off x="406824" y="999044"/>
              <a:ext cx="1833456" cy="400110"/>
            </a:xfrm>
            <a:prstGeom prst="rect">
              <a:avLst/>
            </a:prstGeom>
            <a:noFill/>
          </p:spPr>
          <p:txBody>
            <a:bodyPr wrap="square">
              <a:spAutoFit/>
            </a:bodyPr>
            <a:lstStyle/>
            <a:p>
              <a:r>
                <a:rPr lang="zh-CN" altLang="en-US" sz="2000" dirty="0">
                  <a:solidFill>
                    <a:srgbClr val="C00000"/>
                  </a:solidFill>
                </a:rPr>
                <a:t>地震响应</a:t>
              </a:r>
              <a:endParaRPr lang="en-US" altLang="zh-CN" sz="2000" dirty="0">
                <a:solidFill>
                  <a:srgbClr val="C00000"/>
                </a:solidFill>
              </a:endParaRPr>
            </a:p>
          </p:txBody>
        </p:sp>
        <p:cxnSp>
          <p:nvCxnSpPr>
            <p:cNvPr id="50" name="直接连接符 49">
              <a:extLst>
                <a:ext uri="{FF2B5EF4-FFF2-40B4-BE49-F238E27FC236}">
                  <a16:creationId xmlns:a16="http://schemas.microsoft.com/office/drawing/2014/main" id="{C457C45B-A92B-7644-E73A-7D3224044B30}"/>
                </a:ext>
              </a:extLst>
            </p:cNvPr>
            <p:cNvCxnSpPr>
              <a:cxnSpLocks/>
            </p:cNvCxnSpPr>
            <p:nvPr/>
          </p:nvCxnSpPr>
          <p:spPr>
            <a:xfrm>
              <a:off x="517195" y="1349539"/>
              <a:ext cx="156832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grpSp>
        <p:nvGrpSpPr>
          <p:cNvPr id="67" name="组合 66">
            <a:extLst>
              <a:ext uri="{FF2B5EF4-FFF2-40B4-BE49-F238E27FC236}">
                <a16:creationId xmlns:a16="http://schemas.microsoft.com/office/drawing/2014/main" id="{1DB661BF-EACA-81BF-38D0-CFC4184031E3}"/>
              </a:ext>
            </a:extLst>
          </p:cNvPr>
          <p:cNvGrpSpPr/>
          <p:nvPr/>
        </p:nvGrpSpPr>
        <p:grpSpPr>
          <a:xfrm>
            <a:off x="566884" y="3992387"/>
            <a:ext cx="4827512" cy="1673041"/>
            <a:chOff x="772915" y="4285274"/>
            <a:chExt cx="4827512" cy="1673041"/>
          </a:xfrm>
        </p:grpSpPr>
        <p:sp>
          <p:nvSpPr>
            <p:cNvPr id="51" name="矩形: 圆角 50">
              <a:extLst>
                <a:ext uri="{FF2B5EF4-FFF2-40B4-BE49-F238E27FC236}">
                  <a16:creationId xmlns:a16="http://schemas.microsoft.com/office/drawing/2014/main" id="{0F7D376F-E781-C171-0A93-4A4E13E99159}"/>
                </a:ext>
              </a:extLst>
            </p:cNvPr>
            <p:cNvSpPr/>
            <p:nvPr/>
          </p:nvSpPr>
          <p:spPr>
            <a:xfrm>
              <a:off x="772915" y="5383602"/>
              <a:ext cx="1434663" cy="574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加入阻尼器之前</a:t>
              </a:r>
            </a:p>
          </p:txBody>
        </p:sp>
        <p:sp>
          <p:nvSpPr>
            <p:cNvPr id="52" name="矩形: 圆角 51">
              <a:extLst>
                <a:ext uri="{FF2B5EF4-FFF2-40B4-BE49-F238E27FC236}">
                  <a16:creationId xmlns:a16="http://schemas.microsoft.com/office/drawing/2014/main" id="{DE613FFD-B332-B162-1179-AFCDD79171E8}"/>
                </a:ext>
              </a:extLst>
            </p:cNvPr>
            <p:cNvSpPr/>
            <p:nvPr/>
          </p:nvSpPr>
          <p:spPr>
            <a:xfrm>
              <a:off x="2465275" y="5371362"/>
              <a:ext cx="1434663" cy="574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添加阻尼器之后</a:t>
              </a:r>
            </a:p>
          </p:txBody>
        </p:sp>
        <p:sp>
          <p:nvSpPr>
            <p:cNvPr id="53" name="矩形: 圆角 52">
              <a:extLst>
                <a:ext uri="{FF2B5EF4-FFF2-40B4-BE49-F238E27FC236}">
                  <a16:creationId xmlns:a16="http://schemas.microsoft.com/office/drawing/2014/main" id="{69CD9515-FFB2-D43C-1807-D2059A8FDAB9}"/>
                </a:ext>
              </a:extLst>
            </p:cNvPr>
            <p:cNvSpPr/>
            <p:nvPr/>
          </p:nvSpPr>
          <p:spPr>
            <a:xfrm>
              <a:off x="4165764" y="5371362"/>
              <a:ext cx="1434663" cy="574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移除阻尼器</a:t>
              </a:r>
            </a:p>
          </p:txBody>
        </p:sp>
        <p:sp>
          <p:nvSpPr>
            <p:cNvPr id="54" name="文本框 53">
              <a:extLst>
                <a:ext uri="{FF2B5EF4-FFF2-40B4-BE49-F238E27FC236}">
                  <a16:creationId xmlns:a16="http://schemas.microsoft.com/office/drawing/2014/main" id="{90E96E35-0A2D-454B-8F01-9EE95A0064B9}"/>
                </a:ext>
              </a:extLst>
            </p:cNvPr>
            <p:cNvSpPr txBox="1"/>
            <p:nvPr/>
          </p:nvSpPr>
          <p:spPr>
            <a:xfrm>
              <a:off x="1820164" y="4285274"/>
              <a:ext cx="3058838" cy="461665"/>
            </a:xfrm>
            <a:prstGeom prst="rect">
              <a:avLst/>
            </a:prstGeom>
            <a:noFill/>
          </p:spPr>
          <p:txBody>
            <a:bodyPr wrap="square" rtlCol="0">
              <a:spAutoFit/>
            </a:bodyPr>
            <a:lstStyle/>
            <a:p>
              <a:r>
                <a:rPr lang="zh-CN" altLang="en-US" sz="2400" u="sng" dirty="0">
                  <a:effectLst>
                    <a:glow rad="139700">
                      <a:schemeClr val="accent2">
                        <a:satMod val="175000"/>
                        <a:alpha val="40000"/>
                      </a:schemeClr>
                    </a:glow>
                  </a:effectLst>
                </a:rPr>
                <a:t>三个阶段的结构识别</a:t>
              </a:r>
            </a:p>
          </p:txBody>
        </p:sp>
        <p:pic>
          <p:nvPicPr>
            <p:cNvPr id="59" name="图形 58" descr="徽章 1 纯色填充">
              <a:extLst>
                <a:ext uri="{FF2B5EF4-FFF2-40B4-BE49-F238E27FC236}">
                  <a16:creationId xmlns:a16="http://schemas.microsoft.com/office/drawing/2014/main" id="{831833EA-4B8F-0709-42CD-EB113188890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34178" y="4850513"/>
              <a:ext cx="429252" cy="429252"/>
            </a:xfrm>
            <a:prstGeom prst="rect">
              <a:avLst/>
            </a:prstGeom>
            <a:effectLst>
              <a:reflection blurRad="6350" stA="52000" endA="300" endPos="35000" dir="5400000" sy="-100000" algn="bl" rotWithShape="0"/>
            </a:effectLst>
          </p:spPr>
        </p:pic>
        <p:pic>
          <p:nvPicPr>
            <p:cNvPr id="61" name="图形 60" descr="徽章 3 纯色填充">
              <a:extLst>
                <a:ext uri="{FF2B5EF4-FFF2-40B4-BE49-F238E27FC236}">
                  <a16:creationId xmlns:a16="http://schemas.microsoft.com/office/drawing/2014/main" id="{CF890E7A-32F4-0CBC-949E-7489E1EB25D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651865" y="4766376"/>
              <a:ext cx="484834" cy="484834"/>
            </a:xfrm>
            <a:prstGeom prst="rect">
              <a:avLst/>
            </a:prstGeom>
            <a:effectLst>
              <a:reflection blurRad="6350" stA="52000" endA="300" endPos="35000" dir="5400000" sy="-100000" algn="bl" rotWithShape="0"/>
            </a:effectLst>
          </p:spPr>
        </p:pic>
        <p:pic>
          <p:nvPicPr>
            <p:cNvPr id="63" name="图形 62" descr="徽章 纯色填充">
              <a:extLst>
                <a:ext uri="{FF2B5EF4-FFF2-40B4-BE49-F238E27FC236}">
                  <a16:creationId xmlns:a16="http://schemas.microsoft.com/office/drawing/2014/main" id="{A231A20F-156D-0505-184B-B073D14D892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953059" y="4825596"/>
              <a:ext cx="459094" cy="459094"/>
            </a:xfrm>
            <a:prstGeom prst="rect">
              <a:avLst/>
            </a:prstGeom>
            <a:effectLst>
              <a:reflection blurRad="6350" stA="52000" endA="300" endPos="35000" dir="5400000" sy="-100000" algn="bl" rotWithShape="0"/>
            </a:effectLst>
          </p:spPr>
        </p:pic>
      </p:grpSp>
      <p:pic>
        <p:nvPicPr>
          <p:cNvPr id="65" name="图片 64">
            <a:extLst>
              <a:ext uri="{FF2B5EF4-FFF2-40B4-BE49-F238E27FC236}">
                <a16:creationId xmlns:a16="http://schemas.microsoft.com/office/drawing/2014/main" id="{BD9DFCBB-E118-71E1-1488-048B682DB5EE}"/>
              </a:ext>
            </a:extLst>
          </p:cNvPr>
          <p:cNvPicPr>
            <a:picLocks noChangeAspect="1"/>
          </p:cNvPicPr>
          <p:nvPr/>
        </p:nvPicPr>
        <p:blipFill>
          <a:blip r:embed="rId19"/>
          <a:stretch>
            <a:fillRect/>
          </a:stretch>
        </p:blipFill>
        <p:spPr>
          <a:xfrm>
            <a:off x="5687600" y="3869426"/>
            <a:ext cx="2632410" cy="2109453"/>
          </a:xfrm>
          <a:prstGeom prst="rect">
            <a:avLst/>
          </a:prstGeom>
        </p:spPr>
      </p:pic>
      <p:pic>
        <p:nvPicPr>
          <p:cNvPr id="66" name="图片 65">
            <a:extLst>
              <a:ext uri="{FF2B5EF4-FFF2-40B4-BE49-F238E27FC236}">
                <a16:creationId xmlns:a16="http://schemas.microsoft.com/office/drawing/2014/main" id="{4EA7C6F8-DA36-AEB8-A820-9FDE55EF72A1}"/>
              </a:ext>
            </a:extLst>
          </p:cNvPr>
          <p:cNvPicPr>
            <a:picLocks noChangeAspect="1"/>
          </p:cNvPicPr>
          <p:nvPr/>
        </p:nvPicPr>
        <p:blipFill>
          <a:blip r:embed="rId20"/>
          <a:stretch>
            <a:fillRect/>
          </a:stretch>
        </p:blipFill>
        <p:spPr>
          <a:xfrm>
            <a:off x="8745028" y="3877728"/>
            <a:ext cx="2750212" cy="2142463"/>
          </a:xfrm>
          <a:prstGeom prst="rect">
            <a:avLst/>
          </a:prstGeom>
        </p:spPr>
      </p:pic>
      <p:sp>
        <p:nvSpPr>
          <p:cNvPr id="68" name="文本框 67">
            <a:extLst>
              <a:ext uri="{FF2B5EF4-FFF2-40B4-BE49-F238E27FC236}">
                <a16:creationId xmlns:a16="http://schemas.microsoft.com/office/drawing/2014/main" id="{AB9068EF-78EB-ECF3-720E-9E03B51C69EC}"/>
              </a:ext>
            </a:extLst>
          </p:cNvPr>
          <p:cNvSpPr txBox="1"/>
          <p:nvPr/>
        </p:nvSpPr>
        <p:spPr>
          <a:xfrm>
            <a:off x="6398402" y="6017753"/>
            <a:ext cx="1107194" cy="276999"/>
          </a:xfrm>
          <a:prstGeom prst="rect">
            <a:avLst/>
          </a:prstGeom>
          <a:noFill/>
        </p:spPr>
        <p:txBody>
          <a:bodyPr wrap="square">
            <a:spAutoFit/>
          </a:bodyPr>
          <a:lstStyle/>
          <a:p>
            <a:r>
              <a:rPr lang="zh-CN" altLang="en-US" sz="1200" dirty="0"/>
              <a:t>最大相对位移</a:t>
            </a:r>
          </a:p>
        </p:txBody>
      </p:sp>
      <p:sp>
        <p:nvSpPr>
          <p:cNvPr id="69" name="文本框 68">
            <a:extLst>
              <a:ext uri="{FF2B5EF4-FFF2-40B4-BE49-F238E27FC236}">
                <a16:creationId xmlns:a16="http://schemas.microsoft.com/office/drawing/2014/main" id="{06E478AA-F86F-92C8-38D5-40780245EFF0}"/>
              </a:ext>
            </a:extLst>
          </p:cNvPr>
          <p:cNvSpPr txBox="1"/>
          <p:nvPr/>
        </p:nvSpPr>
        <p:spPr>
          <a:xfrm>
            <a:off x="9749785" y="6025453"/>
            <a:ext cx="931825" cy="276999"/>
          </a:xfrm>
          <a:prstGeom prst="rect">
            <a:avLst/>
          </a:prstGeom>
          <a:noFill/>
        </p:spPr>
        <p:txBody>
          <a:bodyPr wrap="square">
            <a:spAutoFit/>
          </a:bodyPr>
          <a:lstStyle/>
          <a:p>
            <a:r>
              <a:rPr lang="zh-CN" altLang="en-US" sz="1200" dirty="0"/>
              <a:t>层间位移</a:t>
            </a:r>
          </a:p>
        </p:txBody>
      </p:sp>
    </p:spTree>
    <p:extLst>
      <p:ext uri="{BB962C8B-B14F-4D97-AF65-F5344CB8AC3E}">
        <p14:creationId xmlns:p14="http://schemas.microsoft.com/office/powerpoint/2010/main" val="21108109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par>
                                <p:cTn id="18" presetID="10" presetClass="entr" presetSubtype="0"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500"/>
                                        <p:tgtEl>
                                          <p:spTgt spid="67"/>
                                        </p:tgtEl>
                                      </p:cBhvr>
                                    </p:animEffect>
                                  </p:childTnLst>
                                </p:cTn>
                              </p:par>
                              <p:par>
                                <p:cTn id="26" presetID="10" presetClass="entr" presetSubtype="0" fill="hold" nodeType="with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fade">
                                      <p:cBhvr>
                                        <p:cTn id="28" dur="500"/>
                                        <p:tgtEl>
                                          <p:spTgt spid="65"/>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fade">
                                      <p:cBhvr>
                                        <p:cTn id="34" dur="500"/>
                                        <p:tgtEl>
                                          <p:spTgt spid="68"/>
                                        </p:tgtEl>
                                      </p:cBhvr>
                                    </p:animEffect>
                                  </p:childTnLst>
                                </p:cTn>
                              </p:par>
                              <p:par>
                                <p:cTn id="35" presetID="10"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animEffect transition="in" filter="fade">
                                      <p:cBhvr>
                                        <p:cTn id="37" dur="500"/>
                                        <p:tgtEl>
                                          <p:spTgt spid="6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P spid="47" grpId="0" animBg="1"/>
      <p:bldP spid="68" grpId="0"/>
      <p:bldP spid="6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2" name="文本框 1">
            <a:extLst>
              <a:ext uri="{FF2B5EF4-FFF2-40B4-BE49-F238E27FC236}">
                <a16:creationId xmlns:a16="http://schemas.microsoft.com/office/drawing/2014/main" id="{E7CC3849-4741-D677-FB08-20B28C8FDB56}"/>
              </a:ext>
            </a:extLst>
          </p:cNvPr>
          <p:cNvSpPr txBox="1"/>
          <p:nvPr/>
        </p:nvSpPr>
        <p:spPr>
          <a:xfrm>
            <a:off x="219559" y="6399082"/>
            <a:ext cx="1073747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【1】SHEN K L, SOONG T </a:t>
            </a:r>
            <a:r>
              <a:rPr lang="en-US" altLang="zh-CN" sz="1200" dirty="0" err="1">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CHANG K C, et al. SEISMIC BEHAVIOR OF REINFORCED-CONCRETE FRAME WITH ADDED VISCOELASTIC DAMPERS [J]. Engineering Struct, 1995, 17(5): 372-80.</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2" name="文本框 11">
            <a:extLst>
              <a:ext uri="{FF2B5EF4-FFF2-40B4-BE49-F238E27FC236}">
                <a16:creationId xmlns:a16="http://schemas.microsoft.com/office/drawing/2014/main" id="{D35B72A2-108A-AD87-A6E1-C1F59F50E704}"/>
              </a:ext>
            </a:extLst>
          </p:cNvPr>
          <p:cNvSpPr txBox="1"/>
          <p:nvPr/>
        </p:nvSpPr>
        <p:spPr>
          <a:xfrm>
            <a:off x="248056" y="1289820"/>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13" name="文本框 12">
            <a:extLst>
              <a:ext uri="{FF2B5EF4-FFF2-40B4-BE49-F238E27FC236}">
                <a16:creationId xmlns:a16="http://schemas.microsoft.com/office/drawing/2014/main" id="{EC22363D-DC8A-D37F-092D-1D270B097FBD}"/>
              </a:ext>
            </a:extLst>
          </p:cNvPr>
          <p:cNvSpPr txBox="1"/>
          <p:nvPr/>
        </p:nvSpPr>
        <p:spPr>
          <a:xfrm>
            <a:off x="521816" y="1760539"/>
            <a:ext cx="11441730" cy="4053033"/>
          </a:xfrm>
          <a:prstGeom prst="rect">
            <a:avLst/>
          </a:prstGeom>
          <a:noFill/>
        </p:spPr>
        <p:txBody>
          <a:bodyPr wrap="square" rtlCol="0">
            <a:spAutoFit/>
          </a:bodyPr>
          <a:lstStyle/>
          <a:p>
            <a:pPr marL="285750" indent="-28575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研究表明，尽管结构的固有阻尼很高，但</a:t>
            </a:r>
            <a:r>
              <a:rPr lang="zh-CN" altLang="en-US" sz="2200" dirty="0">
                <a:solidFill>
                  <a:srgbClr val="C00000"/>
                </a:solidFill>
                <a:latin typeface="思源黑体 CN Bold" panose="020B0800000000000000" pitchFamily="34" charset="-122"/>
                <a:ea typeface="思源黑体 CN Bold" panose="020B0800000000000000" pitchFamily="34" charset="-122"/>
              </a:rPr>
              <a:t>粘弹性阻尼器在降低钢筋混凝土框架的地震响应方面非常有效</a:t>
            </a:r>
            <a:r>
              <a:rPr lang="zh-CN" altLang="en-US" sz="2200" dirty="0">
                <a:solidFill>
                  <a:srgbClr val="333333"/>
                </a:solidFill>
                <a:latin typeface="思源黑体 CN Bold" panose="020B0800000000000000" pitchFamily="34" charset="-122"/>
                <a:ea typeface="思源黑体 CN Bold" panose="020B0800000000000000" pitchFamily="34" charset="-122"/>
              </a:rPr>
              <a:t>，还可以清楚地观察到框架上非弹性变形需求的减少。</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285750" indent="-28575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从能量耗散的概念出发，这项实验研究证明了粘弹性阻尼器可以作为</a:t>
            </a:r>
            <a:r>
              <a:rPr lang="zh-CN" altLang="en-US" sz="2200" dirty="0">
                <a:solidFill>
                  <a:srgbClr val="C00000"/>
                </a:solidFill>
                <a:latin typeface="思源黑体 CN Bold" panose="020B0800000000000000" pitchFamily="34" charset="-122"/>
                <a:ea typeface="思源黑体 CN Bold" panose="020B0800000000000000" pitchFamily="34" charset="-122"/>
              </a:rPr>
              <a:t>钢筋混凝土建筑改造</a:t>
            </a:r>
            <a:r>
              <a:rPr lang="zh-CN" altLang="en-US" sz="2200" dirty="0">
                <a:solidFill>
                  <a:srgbClr val="333333"/>
                </a:solidFill>
                <a:latin typeface="思源黑体 CN Bold" panose="020B0800000000000000" pitchFamily="34" charset="-122"/>
                <a:ea typeface="思源黑体 CN Bold" panose="020B0800000000000000" pitchFamily="34" charset="-122"/>
              </a:rPr>
              <a:t>的替代方案。</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285750" indent="-285750" algn="l">
              <a:lnSpc>
                <a:spcPct val="200000"/>
              </a:lnSpc>
              <a:buFont typeface="Wingdings" panose="05000000000000000000" pitchFamily="2" charset="2"/>
              <a:buChar char="Ø"/>
            </a:pPr>
            <a:r>
              <a:rPr lang="zh-CN" altLang="en-US" sz="2200" dirty="0">
                <a:solidFill>
                  <a:srgbClr val="2E71A5"/>
                </a:solidFill>
                <a:latin typeface="思源黑体 CN Bold" panose="020B0800000000000000" pitchFamily="34" charset="-122"/>
                <a:ea typeface="思源黑体 CN Bold" panose="020B0800000000000000" pitchFamily="34" charset="-122"/>
              </a:rPr>
              <a:t>模态应变能法</a:t>
            </a:r>
            <a:r>
              <a:rPr lang="zh-CN" altLang="en-US" sz="2200" dirty="0">
                <a:solidFill>
                  <a:srgbClr val="333333"/>
                </a:solidFill>
                <a:latin typeface="思源黑体 CN Bold" panose="020B0800000000000000" pitchFamily="34" charset="-122"/>
                <a:ea typeface="思源黑体 CN Bold" panose="020B0800000000000000" pitchFamily="34" charset="-122"/>
              </a:rPr>
              <a:t>适用于钢结构，</a:t>
            </a:r>
            <a:r>
              <a:rPr lang="zh-CN" altLang="en-US" sz="2200" dirty="0">
                <a:solidFill>
                  <a:srgbClr val="C00000"/>
                </a:solidFill>
                <a:latin typeface="思源黑体 CN Bold" panose="020B0800000000000000" pitchFamily="34" charset="-122"/>
                <a:ea typeface="思源黑体 CN Bold" panose="020B0800000000000000" pitchFamily="34" charset="-122"/>
              </a:rPr>
              <a:t>也适用于钢筋混凝士结构</a:t>
            </a:r>
            <a:r>
              <a:rPr lang="zh-CN" altLang="en-US" sz="2200" dirty="0">
                <a:solidFill>
                  <a:srgbClr val="333333"/>
                </a:solidFill>
                <a:latin typeface="思源黑体 CN Bold" panose="020B0800000000000000" pitchFamily="34" charset="-122"/>
                <a:ea typeface="思源黑体 CN Bold" panose="020B0800000000000000" pitchFamily="34" charset="-122"/>
              </a:rPr>
              <a:t>，但应进行修改，本文提出了粘弹性阻尼器在钢筋混凝士框架上的</a:t>
            </a:r>
            <a:r>
              <a:rPr lang="zh-CN" altLang="en-US" sz="2200" dirty="0">
                <a:solidFill>
                  <a:srgbClr val="C00000"/>
                </a:solidFill>
                <a:latin typeface="思源黑体 CN Bold" panose="020B0800000000000000" pitchFamily="34" charset="-122"/>
                <a:ea typeface="思源黑体 CN Bold" panose="020B0800000000000000" pitchFamily="34" charset="-122"/>
              </a:rPr>
              <a:t>阻尼比预测公式</a:t>
            </a:r>
            <a:r>
              <a:rPr lang="zh-CN" altLang="en-US" sz="2200" dirty="0">
                <a:solidFill>
                  <a:srgbClr val="333333"/>
                </a:solidFill>
                <a:latin typeface="思源黑体 CN Bold" panose="020B0800000000000000" pitchFamily="34" charset="-122"/>
                <a:ea typeface="思源黑体 CN Bold" panose="020B0800000000000000" pitchFamily="34" charset="-122"/>
              </a:rPr>
              <a:t>。结果与实验结果吻合良好。</a:t>
            </a:r>
          </a:p>
        </p:txBody>
      </p:sp>
    </p:spTree>
    <p:extLst>
      <p:ext uri="{BB962C8B-B14F-4D97-AF65-F5344CB8AC3E}">
        <p14:creationId xmlns:p14="http://schemas.microsoft.com/office/powerpoint/2010/main" val="1866369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1" y="997865"/>
            <a:ext cx="8207085"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439426" y="980532"/>
            <a:ext cx="7935261" cy="461665"/>
          </a:xfrm>
          <a:prstGeom prst="rect">
            <a:avLst/>
          </a:prstGeom>
          <a:noFill/>
        </p:spPr>
        <p:txBody>
          <a:bodyPr wrap="square" rtlCol="0">
            <a:spAutoFit/>
          </a:bodyPr>
          <a:lstStyle/>
          <a:p>
            <a:pPr algn="l"/>
            <a:r>
              <a:rPr lang="en-US" altLang="zh-CN" sz="2400" kern="0" dirty="0">
                <a:solidFill>
                  <a:srgbClr val="000000"/>
                </a:solidFill>
                <a:effectLst/>
                <a:latin typeface="+mn-ea"/>
                <a:cs typeface="微软雅黑" panose="020B0503020204020204" pitchFamily="34" charset="-122"/>
              </a:rPr>
              <a:t>1.5 </a:t>
            </a:r>
            <a:r>
              <a:rPr lang="zh-CN" altLang="en-US" sz="2400" kern="0" dirty="0">
                <a:solidFill>
                  <a:srgbClr val="000000"/>
                </a:solidFill>
                <a:latin typeface="+mn-ea"/>
              </a:rPr>
              <a:t>相邻结构连接粘滞阻尼器减震效果的振动台试验研究</a:t>
            </a:r>
          </a:p>
        </p:txBody>
      </p:sp>
      <p:sp>
        <p:nvSpPr>
          <p:cNvPr id="30" name="文本框 29">
            <a:extLst>
              <a:ext uri="{FF2B5EF4-FFF2-40B4-BE49-F238E27FC236}">
                <a16:creationId xmlns:a16="http://schemas.microsoft.com/office/drawing/2014/main" id="{B96FACF1-0862-6388-67F6-0D17F8ADCD65}"/>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刘绍峰</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施卫星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相邻结构连接粘滞阻尼器减震效果的振动台试验研究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结构工程师</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,2017,33(3):156-165.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8C2B5B72-7BC5-1DA3-334F-F38175CE3204}"/>
              </a:ext>
            </a:extLst>
          </p:cNvPr>
          <p:cNvSpPr txBox="1"/>
          <p:nvPr/>
        </p:nvSpPr>
        <p:spPr>
          <a:xfrm>
            <a:off x="467741" y="1586116"/>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pic>
        <p:nvPicPr>
          <p:cNvPr id="14" name="图片 13">
            <a:extLst>
              <a:ext uri="{FF2B5EF4-FFF2-40B4-BE49-F238E27FC236}">
                <a16:creationId xmlns:a16="http://schemas.microsoft.com/office/drawing/2014/main" id="{B8E3B0B7-AA7E-411E-D086-059DB81F15C0}"/>
              </a:ext>
            </a:extLst>
          </p:cNvPr>
          <p:cNvPicPr>
            <a:picLocks noChangeAspect="1"/>
          </p:cNvPicPr>
          <p:nvPr/>
        </p:nvPicPr>
        <p:blipFill>
          <a:blip r:embed="rId12"/>
          <a:stretch>
            <a:fillRect/>
          </a:stretch>
        </p:blipFill>
        <p:spPr>
          <a:xfrm>
            <a:off x="518077" y="2458927"/>
            <a:ext cx="2826339" cy="3381690"/>
          </a:xfrm>
          <a:prstGeom prst="rect">
            <a:avLst/>
          </a:prstGeom>
        </p:spPr>
      </p:pic>
      <p:grpSp>
        <p:nvGrpSpPr>
          <p:cNvPr id="15" name="组合 14">
            <a:extLst>
              <a:ext uri="{FF2B5EF4-FFF2-40B4-BE49-F238E27FC236}">
                <a16:creationId xmlns:a16="http://schemas.microsoft.com/office/drawing/2014/main" id="{3C4B907B-52BF-E31D-ECFE-54809D307A16}"/>
              </a:ext>
            </a:extLst>
          </p:cNvPr>
          <p:cNvGrpSpPr/>
          <p:nvPr/>
        </p:nvGrpSpPr>
        <p:grpSpPr>
          <a:xfrm>
            <a:off x="3764939" y="1926544"/>
            <a:ext cx="7935260" cy="1711398"/>
            <a:chOff x="449827" y="2354324"/>
            <a:chExt cx="5557883" cy="2472351"/>
          </a:xfrm>
        </p:grpSpPr>
        <p:grpSp>
          <p:nvGrpSpPr>
            <p:cNvPr id="16" name="组合 15">
              <a:extLst>
                <a:ext uri="{FF2B5EF4-FFF2-40B4-BE49-F238E27FC236}">
                  <a16:creationId xmlns:a16="http://schemas.microsoft.com/office/drawing/2014/main" id="{4E7CF943-F33E-78C9-3F97-A83537C77DED}"/>
                </a:ext>
              </a:extLst>
            </p:cNvPr>
            <p:cNvGrpSpPr/>
            <p:nvPr/>
          </p:nvGrpSpPr>
          <p:grpSpPr>
            <a:xfrm>
              <a:off x="492066" y="2354324"/>
              <a:ext cx="5515644" cy="2472351"/>
              <a:chOff x="493177" y="2373374"/>
              <a:chExt cx="5318794" cy="2472351"/>
            </a:xfrm>
          </p:grpSpPr>
          <p:sp>
            <p:nvSpPr>
              <p:cNvPr id="28" name="Rectangle 1">
                <a:extLst>
                  <a:ext uri="{FF2B5EF4-FFF2-40B4-BE49-F238E27FC236}">
                    <a16:creationId xmlns:a16="http://schemas.microsoft.com/office/drawing/2014/main" id="{E0E35DC1-ACE4-EB02-2974-DDC1EBDA3C6E}"/>
                  </a:ext>
                </a:extLst>
              </p:cNvPr>
              <p:cNvSpPr/>
              <p:nvPr/>
            </p:nvSpPr>
            <p:spPr>
              <a:xfrm>
                <a:off x="493177" y="2373374"/>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29" name="直接连接符 28">
                <a:extLst>
                  <a:ext uri="{FF2B5EF4-FFF2-40B4-BE49-F238E27FC236}">
                    <a16:creationId xmlns:a16="http://schemas.microsoft.com/office/drawing/2014/main" id="{21DB0839-4E24-F01E-AB71-ADABDE937FC7}"/>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DC200616-70AF-3F9F-6D5B-7C0FC572A980}"/>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17" name="文本框 16">
              <a:extLst>
                <a:ext uri="{FF2B5EF4-FFF2-40B4-BE49-F238E27FC236}">
                  <a16:creationId xmlns:a16="http://schemas.microsoft.com/office/drawing/2014/main" id="{C17AD514-2A5E-C17D-E2C7-8709D78F8D42}"/>
                </a:ext>
              </a:extLst>
            </p:cNvPr>
            <p:cNvSpPr txBox="1"/>
            <p:nvPr/>
          </p:nvSpPr>
          <p:spPr>
            <a:xfrm>
              <a:off x="449827" y="2418077"/>
              <a:ext cx="5521194" cy="1681597"/>
            </a:xfrm>
            <a:prstGeom prst="rect">
              <a:avLst/>
            </a:prstGeom>
            <a:noFill/>
          </p:spPr>
          <p:txBody>
            <a:bodyPr wrap="square">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通过</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1 /20 </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比例的</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15 </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层和</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7 </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层</a:t>
              </a:r>
              <a:r>
                <a:rPr lang="zh-CN" altLang="en-US" sz="2200" dirty="0">
                  <a:solidFill>
                    <a:srgbClr val="2E71A5"/>
                  </a:solidFill>
                  <a:latin typeface="思源黑体 CN Bold" panose="020B0800000000000000" pitchFamily="34" charset="-122"/>
                  <a:ea typeface="思源黑体 CN Bold" panose="020B0800000000000000" pitchFamily="34" charset="-122"/>
                </a:rPr>
                <a:t>两相邻框架剪力墙模型</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结构连接粘滞阻尼器的振动台试验。</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比较分析了三种</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不同位置连接阻尼器的结构减震效</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pic>
        <p:nvPicPr>
          <p:cNvPr id="34" name="图片 33">
            <a:extLst>
              <a:ext uri="{FF2B5EF4-FFF2-40B4-BE49-F238E27FC236}">
                <a16:creationId xmlns:a16="http://schemas.microsoft.com/office/drawing/2014/main" id="{1ABEE3BB-07A5-7EC0-C8DF-E88CE91E464C}"/>
              </a:ext>
            </a:extLst>
          </p:cNvPr>
          <p:cNvPicPr>
            <a:picLocks noChangeAspect="1"/>
          </p:cNvPicPr>
          <p:nvPr/>
        </p:nvPicPr>
        <p:blipFill>
          <a:blip r:embed="rId13"/>
          <a:stretch>
            <a:fillRect/>
          </a:stretch>
        </p:blipFill>
        <p:spPr>
          <a:xfrm>
            <a:off x="3753497" y="4250470"/>
            <a:ext cx="3510154" cy="1400262"/>
          </a:xfrm>
          <a:prstGeom prst="rect">
            <a:avLst/>
          </a:prstGeom>
        </p:spPr>
      </p:pic>
      <p:sp>
        <p:nvSpPr>
          <p:cNvPr id="35" name="文本框 34">
            <a:extLst>
              <a:ext uri="{FF2B5EF4-FFF2-40B4-BE49-F238E27FC236}">
                <a16:creationId xmlns:a16="http://schemas.microsoft.com/office/drawing/2014/main" id="{ADDAEABE-44D1-C106-881A-346D6DC685A5}"/>
              </a:ext>
            </a:extLst>
          </p:cNvPr>
          <p:cNvSpPr txBox="1"/>
          <p:nvPr/>
        </p:nvSpPr>
        <p:spPr>
          <a:xfrm>
            <a:off x="1135121" y="5847164"/>
            <a:ext cx="1615157" cy="276999"/>
          </a:xfrm>
          <a:prstGeom prst="rect">
            <a:avLst/>
          </a:prstGeom>
          <a:noFill/>
        </p:spPr>
        <p:txBody>
          <a:bodyPr wrap="square">
            <a:spAutoFit/>
          </a:bodyPr>
          <a:lstStyle/>
          <a:p>
            <a:r>
              <a:rPr lang="zh-CN" altLang="en-US" sz="1200" dirty="0"/>
              <a:t>振动台相邻结构模型</a:t>
            </a:r>
          </a:p>
        </p:txBody>
      </p:sp>
      <p:sp>
        <p:nvSpPr>
          <p:cNvPr id="36" name="文本框 35">
            <a:extLst>
              <a:ext uri="{FF2B5EF4-FFF2-40B4-BE49-F238E27FC236}">
                <a16:creationId xmlns:a16="http://schemas.microsoft.com/office/drawing/2014/main" id="{4D977158-0712-958A-7E3D-B77666EA8D99}"/>
              </a:ext>
            </a:extLst>
          </p:cNvPr>
          <p:cNvSpPr txBox="1"/>
          <p:nvPr/>
        </p:nvSpPr>
        <p:spPr>
          <a:xfrm>
            <a:off x="4878480" y="5951744"/>
            <a:ext cx="1260188" cy="276999"/>
          </a:xfrm>
          <a:prstGeom prst="rect">
            <a:avLst/>
          </a:prstGeom>
          <a:noFill/>
        </p:spPr>
        <p:txBody>
          <a:bodyPr wrap="square">
            <a:spAutoFit/>
          </a:bodyPr>
          <a:lstStyle/>
          <a:p>
            <a:r>
              <a:rPr lang="zh-CN" altLang="en-US" sz="1200" dirty="0"/>
              <a:t>阻尼器连接节点</a:t>
            </a:r>
          </a:p>
        </p:txBody>
      </p:sp>
      <p:pic>
        <p:nvPicPr>
          <p:cNvPr id="37" name="图片 36">
            <a:extLst>
              <a:ext uri="{FF2B5EF4-FFF2-40B4-BE49-F238E27FC236}">
                <a16:creationId xmlns:a16="http://schemas.microsoft.com/office/drawing/2014/main" id="{BCCC1386-1CFF-FEAD-7A7A-8AB81B56F240}"/>
              </a:ext>
            </a:extLst>
          </p:cNvPr>
          <p:cNvPicPr>
            <a:picLocks noChangeAspect="1"/>
          </p:cNvPicPr>
          <p:nvPr/>
        </p:nvPicPr>
        <p:blipFill rotWithShape="1">
          <a:blip r:embed="rId14"/>
          <a:srcRect t="3068"/>
          <a:stretch/>
        </p:blipFill>
        <p:spPr>
          <a:xfrm>
            <a:off x="7629615" y="3868551"/>
            <a:ext cx="3800359" cy="2002377"/>
          </a:xfrm>
          <a:prstGeom prst="rect">
            <a:avLst/>
          </a:prstGeom>
        </p:spPr>
      </p:pic>
      <p:sp>
        <p:nvSpPr>
          <p:cNvPr id="38" name="文本框 37">
            <a:extLst>
              <a:ext uri="{FF2B5EF4-FFF2-40B4-BE49-F238E27FC236}">
                <a16:creationId xmlns:a16="http://schemas.microsoft.com/office/drawing/2014/main" id="{9D312569-4845-285F-5FEC-3B7B14A4CFBB}"/>
              </a:ext>
            </a:extLst>
          </p:cNvPr>
          <p:cNvSpPr txBox="1"/>
          <p:nvPr/>
        </p:nvSpPr>
        <p:spPr>
          <a:xfrm>
            <a:off x="9634193" y="5963037"/>
            <a:ext cx="802580" cy="276999"/>
          </a:xfrm>
          <a:prstGeom prst="rect">
            <a:avLst/>
          </a:prstGeom>
          <a:noFill/>
        </p:spPr>
        <p:txBody>
          <a:bodyPr wrap="square">
            <a:spAutoFit/>
          </a:bodyPr>
          <a:lstStyle/>
          <a:p>
            <a:r>
              <a:rPr lang="zh-CN" altLang="en-US" sz="1200" dirty="0"/>
              <a:t>模型平面</a:t>
            </a:r>
          </a:p>
        </p:txBody>
      </p:sp>
    </p:spTree>
    <p:extLst>
      <p:ext uri="{BB962C8B-B14F-4D97-AF65-F5344CB8AC3E}">
        <p14:creationId xmlns:p14="http://schemas.microsoft.com/office/powerpoint/2010/main" val="2696829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10" presetClass="entr" presetSubtype="0"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par>
                                <p:cTn id="28" presetID="10" presetClass="entr" presetSubtype="0" fill="hold"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2" grpId="0" animBg="1"/>
      <p:bldP spid="35" grpId="0"/>
      <p:bldP spid="36" grpId="0"/>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6">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9058D71D-07CA-0632-B40B-2F16F5724FF6}"/>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刘绍峰</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施卫星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相邻结构连接粘滞阻尼器减震效果的振动台试验研究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结构工程师</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,2017,33(3):156-165.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2" name="文本框 11">
            <a:extLst>
              <a:ext uri="{FF2B5EF4-FFF2-40B4-BE49-F238E27FC236}">
                <a16:creationId xmlns:a16="http://schemas.microsoft.com/office/drawing/2014/main" id="{92A7CD75-CED4-EB06-4781-C6C084AAC383}"/>
              </a:ext>
            </a:extLst>
          </p:cNvPr>
          <p:cNvSpPr txBox="1"/>
          <p:nvPr/>
        </p:nvSpPr>
        <p:spPr>
          <a:xfrm>
            <a:off x="405055" y="3056155"/>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sp>
        <p:nvSpPr>
          <p:cNvPr id="13" name="文本框 12">
            <a:extLst>
              <a:ext uri="{FF2B5EF4-FFF2-40B4-BE49-F238E27FC236}">
                <a16:creationId xmlns:a16="http://schemas.microsoft.com/office/drawing/2014/main" id="{938950DD-D874-4AED-F27F-30823A0965BB}"/>
              </a:ext>
            </a:extLst>
          </p:cNvPr>
          <p:cNvSpPr txBox="1"/>
          <p:nvPr/>
        </p:nvSpPr>
        <p:spPr>
          <a:xfrm>
            <a:off x="405055" y="99959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14" name="文本框 13">
            <a:extLst>
              <a:ext uri="{FF2B5EF4-FFF2-40B4-BE49-F238E27FC236}">
                <a16:creationId xmlns:a16="http://schemas.microsoft.com/office/drawing/2014/main" id="{618B6C59-0BAF-80D9-BB4D-BE8DA76E3FD1}"/>
              </a:ext>
            </a:extLst>
          </p:cNvPr>
          <p:cNvSpPr txBox="1"/>
          <p:nvPr/>
        </p:nvSpPr>
        <p:spPr>
          <a:xfrm>
            <a:off x="888999" y="1570685"/>
            <a:ext cx="9011745" cy="1369990"/>
          </a:xfrm>
          <a:prstGeom prst="rect">
            <a:avLst/>
          </a:prstGeom>
          <a:noFill/>
        </p:spPr>
        <p:txBody>
          <a:bodyPr wrap="square" rtlCol="0">
            <a:spAutoFit/>
          </a:bodyPr>
          <a:lstStyle/>
          <a:p>
            <a:pPr marL="342900" indent="-342900" algn="l">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分析</a:t>
            </a:r>
            <a:r>
              <a:rPr lang="zh-CN" altLang="en-US" sz="2200" dirty="0">
                <a:solidFill>
                  <a:srgbClr val="C00000"/>
                </a:solidFill>
                <a:latin typeface="思源黑体 CN Bold" panose="020B0800000000000000" pitchFamily="34" charset="-122"/>
                <a:ea typeface="思源黑体 CN Bold" panose="020B0800000000000000" pitchFamily="34" charset="-122"/>
              </a:rPr>
              <a:t>阻尼器连接位置</a:t>
            </a:r>
            <a:r>
              <a:rPr lang="zh-CN" altLang="en-US" sz="2200" dirty="0">
                <a:solidFill>
                  <a:srgbClr val="333333"/>
                </a:solidFill>
                <a:latin typeface="思源黑体 CN Bold" panose="020B0800000000000000" pitchFamily="34" charset="-122"/>
                <a:ea typeface="思源黑体 CN Bold" panose="020B0800000000000000" pitchFamily="34" charset="-122"/>
              </a:rPr>
              <a:t>对结构的减震影响。</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研究结构进入弹塑性状态后</a:t>
            </a:r>
            <a:r>
              <a:rPr lang="zh-CN" altLang="en-US" sz="2200" dirty="0">
                <a:solidFill>
                  <a:srgbClr val="C00000"/>
                </a:solidFill>
                <a:latin typeface="思源黑体 CN Bold" panose="020B0800000000000000" pitchFamily="34" charset="-122"/>
                <a:ea typeface="思源黑体 CN Bold" panose="020B0800000000000000" pitchFamily="34" charset="-122"/>
              </a:rPr>
              <a:t>阻尼器对结构地震反应的控制效果</a:t>
            </a:r>
            <a:r>
              <a:rPr lang="zh-CN" altLang="en-US" sz="2200" dirty="0">
                <a:solidFill>
                  <a:srgbClr val="333333"/>
                </a:solidFill>
                <a:latin typeface="思源黑体 CN Bold" panose="020B0800000000000000" pitchFamily="34" charset="-122"/>
                <a:ea typeface="思源黑体 CN Bold" panose="020B0800000000000000" pitchFamily="34" charset="-122"/>
              </a:rPr>
              <a:t>。</a:t>
            </a:r>
          </a:p>
          <a:p>
            <a:pPr marL="342900" indent="-342900" algn="l">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探讨</a:t>
            </a:r>
            <a:r>
              <a:rPr lang="zh-CN" altLang="en-US" sz="2200" dirty="0">
                <a:solidFill>
                  <a:srgbClr val="2E71A5"/>
                </a:solidFill>
                <a:latin typeface="思源黑体 CN Bold" panose="020B0800000000000000" pitchFamily="34" charset="-122"/>
                <a:ea typeface="思源黑体 CN Bold" panose="020B0800000000000000" pitchFamily="34" charset="-122"/>
              </a:rPr>
              <a:t>高层框架剪力墙结构</a:t>
            </a:r>
            <a:r>
              <a:rPr lang="zh-CN" altLang="en-US" sz="2200" dirty="0">
                <a:solidFill>
                  <a:srgbClr val="333333"/>
                </a:solidFill>
                <a:latin typeface="思源黑体 CN Bold" panose="020B0800000000000000" pitchFamily="34" charset="-122"/>
                <a:ea typeface="思源黑体 CN Bold" panose="020B0800000000000000" pitchFamily="34" charset="-122"/>
              </a:rPr>
              <a:t>在大震作用下模型结构的</a:t>
            </a:r>
            <a:r>
              <a:rPr lang="zh-CN" altLang="en-US" sz="2200" dirty="0">
                <a:solidFill>
                  <a:srgbClr val="C00000"/>
                </a:solidFill>
                <a:latin typeface="思源黑体 CN Bold" panose="020B0800000000000000" pitchFamily="34" charset="-122"/>
                <a:ea typeface="思源黑体 CN Bold" panose="020B0800000000000000" pitchFamily="34" charset="-122"/>
              </a:rPr>
              <a:t>薄弱环节</a:t>
            </a:r>
            <a:r>
              <a:rPr lang="zh-CN" altLang="en-US" sz="2200" dirty="0">
                <a:solidFill>
                  <a:srgbClr val="333333"/>
                </a:solidFill>
                <a:latin typeface="思源黑体 CN Bold" panose="020B0800000000000000" pitchFamily="34" charset="-122"/>
                <a:ea typeface="思源黑体 CN Bold" panose="020B0800000000000000" pitchFamily="34" charset="-122"/>
              </a:rPr>
              <a:t>。</a:t>
            </a:r>
          </a:p>
        </p:txBody>
      </p:sp>
      <p:sp>
        <p:nvSpPr>
          <p:cNvPr id="15" name="矩形: 圆角 14">
            <a:extLst>
              <a:ext uri="{FF2B5EF4-FFF2-40B4-BE49-F238E27FC236}">
                <a16:creationId xmlns:a16="http://schemas.microsoft.com/office/drawing/2014/main" id="{D16E7AD6-7FAF-324C-8659-5E48FDFF29E6}"/>
              </a:ext>
            </a:extLst>
          </p:cNvPr>
          <p:cNvSpPr/>
          <p:nvPr/>
        </p:nvSpPr>
        <p:spPr>
          <a:xfrm>
            <a:off x="859116" y="3641582"/>
            <a:ext cx="2702486" cy="475200"/>
          </a:xfrm>
          <a:prstGeom prst="roundRect">
            <a:avLst>
              <a:gd name="adj" fmla="val 563"/>
            </a:avLst>
          </a:prstGeom>
          <a:solidFill>
            <a:sysClr val="window" lastClr="FFFFFF"/>
          </a:solidFill>
          <a:ln w="6350" cap="flat" cmpd="sng" algn="ctr">
            <a:solidFill>
              <a:srgbClr val="007ABB">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主结构高度：</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3.05</a:t>
            </a:r>
            <a:r>
              <a:rPr lang="en-US" altLang="zh-CN" sz="2000" b="1" dirty="0">
                <a:solidFill>
                  <a:srgbClr val="C00000"/>
                </a:solidFill>
                <a:effectLst/>
                <a:latin typeface="思源黑体 CN Bold" panose="020B0800000000000000" pitchFamily="34" charset="-122"/>
                <a:ea typeface="思源黑体 CN Bold" panose="020B0800000000000000" pitchFamily="34" charset="-122"/>
                <a:cs typeface="Times New Roman" panose="02020603050405020304" pitchFamily="18" charset="0"/>
              </a:rPr>
              <a:t>m</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16" name="矩形: 圆角 15">
            <a:extLst>
              <a:ext uri="{FF2B5EF4-FFF2-40B4-BE49-F238E27FC236}">
                <a16:creationId xmlns:a16="http://schemas.microsoft.com/office/drawing/2014/main" id="{57A23762-BA5B-CB58-0975-244E22BD4F7B}"/>
              </a:ext>
            </a:extLst>
          </p:cNvPr>
          <p:cNvSpPr/>
          <p:nvPr/>
        </p:nvSpPr>
        <p:spPr>
          <a:xfrm>
            <a:off x="3868758" y="3655413"/>
            <a:ext cx="2918297" cy="462962"/>
          </a:xfrm>
          <a:prstGeom prst="roundRect">
            <a:avLst>
              <a:gd name="adj" fmla="val 563"/>
            </a:avLst>
          </a:prstGeom>
          <a:solidFill>
            <a:sysClr val="window" lastClr="FFFFFF"/>
          </a:solidFill>
          <a:ln w="6350" cap="flat" cmpd="sng" algn="ctr">
            <a:solidFill>
              <a:srgbClr val="007ABB">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次结构高度：</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1.45m</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pic>
        <p:nvPicPr>
          <p:cNvPr id="17" name="图片 16">
            <a:extLst>
              <a:ext uri="{FF2B5EF4-FFF2-40B4-BE49-F238E27FC236}">
                <a16:creationId xmlns:a16="http://schemas.microsoft.com/office/drawing/2014/main" id="{AE799E7A-1FED-5DD7-6DCA-BD727C1D3E55}"/>
              </a:ext>
            </a:extLst>
          </p:cNvPr>
          <p:cNvPicPr>
            <a:picLocks noChangeAspect="1"/>
          </p:cNvPicPr>
          <p:nvPr/>
        </p:nvPicPr>
        <p:blipFill>
          <a:blip r:embed="rId11"/>
          <a:stretch>
            <a:fillRect/>
          </a:stretch>
        </p:blipFill>
        <p:spPr>
          <a:xfrm>
            <a:off x="1157013" y="4428828"/>
            <a:ext cx="4645836" cy="1463211"/>
          </a:xfrm>
          <a:prstGeom prst="rect">
            <a:avLst/>
          </a:prstGeom>
        </p:spPr>
      </p:pic>
      <p:sp>
        <p:nvSpPr>
          <p:cNvPr id="28" name="文本框 27">
            <a:extLst>
              <a:ext uri="{FF2B5EF4-FFF2-40B4-BE49-F238E27FC236}">
                <a16:creationId xmlns:a16="http://schemas.microsoft.com/office/drawing/2014/main" id="{167A9C0D-197D-C1BE-05D2-E312CE40A994}"/>
              </a:ext>
            </a:extLst>
          </p:cNvPr>
          <p:cNvSpPr txBox="1"/>
          <p:nvPr/>
        </p:nvSpPr>
        <p:spPr>
          <a:xfrm>
            <a:off x="3167196" y="4233465"/>
            <a:ext cx="969576" cy="276999"/>
          </a:xfrm>
          <a:prstGeom prst="rect">
            <a:avLst/>
          </a:prstGeom>
          <a:noFill/>
        </p:spPr>
        <p:txBody>
          <a:bodyPr wrap="square">
            <a:spAutoFit/>
          </a:bodyPr>
          <a:lstStyle/>
          <a:p>
            <a:pPr algn="ctr"/>
            <a:r>
              <a:rPr lang="zh-CN" altLang="en-US" sz="1200" dirty="0"/>
              <a:t>相似关系</a:t>
            </a:r>
          </a:p>
        </p:txBody>
      </p:sp>
      <p:grpSp>
        <p:nvGrpSpPr>
          <p:cNvPr id="33" name="组合 32">
            <a:extLst>
              <a:ext uri="{FF2B5EF4-FFF2-40B4-BE49-F238E27FC236}">
                <a16:creationId xmlns:a16="http://schemas.microsoft.com/office/drawing/2014/main" id="{E5877B52-4599-3B79-4BAB-35359738E9CA}"/>
              </a:ext>
            </a:extLst>
          </p:cNvPr>
          <p:cNvGrpSpPr/>
          <p:nvPr/>
        </p:nvGrpSpPr>
        <p:grpSpPr>
          <a:xfrm>
            <a:off x="7241775" y="3312358"/>
            <a:ext cx="1587265" cy="400110"/>
            <a:chOff x="406824" y="999044"/>
            <a:chExt cx="1833456" cy="400110"/>
          </a:xfrm>
        </p:grpSpPr>
        <p:sp>
          <p:nvSpPr>
            <p:cNvPr id="34" name="文本框 33">
              <a:extLst>
                <a:ext uri="{FF2B5EF4-FFF2-40B4-BE49-F238E27FC236}">
                  <a16:creationId xmlns:a16="http://schemas.microsoft.com/office/drawing/2014/main" id="{FE6CF125-70C0-E8E5-601E-8C400A741D39}"/>
                </a:ext>
              </a:extLst>
            </p:cNvPr>
            <p:cNvSpPr txBox="1"/>
            <p:nvPr/>
          </p:nvSpPr>
          <p:spPr>
            <a:xfrm>
              <a:off x="406824" y="999044"/>
              <a:ext cx="1833456" cy="400110"/>
            </a:xfrm>
            <a:prstGeom prst="rect">
              <a:avLst/>
            </a:prstGeom>
            <a:noFill/>
          </p:spPr>
          <p:txBody>
            <a:bodyPr wrap="square">
              <a:spAutoFit/>
            </a:bodyPr>
            <a:lstStyle/>
            <a:p>
              <a:r>
                <a:rPr lang="zh-CN" altLang="en-US" sz="2000" dirty="0">
                  <a:solidFill>
                    <a:srgbClr val="3585B8"/>
                  </a:solidFill>
                </a:rPr>
                <a:t>阻尼器布置</a:t>
              </a:r>
              <a:endParaRPr lang="en-US" altLang="zh-CN" sz="2000" dirty="0">
                <a:solidFill>
                  <a:srgbClr val="3585B8"/>
                </a:solidFill>
              </a:endParaRPr>
            </a:p>
          </p:txBody>
        </p:sp>
        <p:cxnSp>
          <p:nvCxnSpPr>
            <p:cNvPr id="35" name="直接连接符 34">
              <a:extLst>
                <a:ext uri="{FF2B5EF4-FFF2-40B4-BE49-F238E27FC236}">
                  <a16:creationId xmlns:a16="http://schemas.microsoft.com/office/drawing/2014/main" id="{0141709D-C20E-1F94-CAEA-809C9925A393}"/>
                </a:ext>
              </a:extLst>
            </p:cNvPr>
            <p:cNvCxnSpPr>
              <a:cxnSpLocks/>
            </p:cNvCxnSpPr>
            <p:nvPr/>
          </p:nvCxnSpPr>
          <p:spPr>
            <a:xfrm>
              <a:off x="517195" y="1349539"/>
              <a:ext cx="1568324"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36" name="文本框 35">
            <a:extLst>
              <a:ext uri="{FF2B5EF4-FFF2-40B4-BE49-F238E27FC236}">
                <a16:creationId xmlns:a16="http://schemas.microsoft.com/office/drawing/2014/main" id="{B9CEEFA6-FAC9-680F-0674-CB5C3DAA8505}"/>
              </a:ext>
            </a:extLst>
          </p:cNvPr>
          <p:cNvSpPr txBox="1"/>
          <p:nvPr/>
        </p:nvSpPr>
        <p:spPr>
          <a:xfrm>
            <a:off x="7878388" y="3797391"/>
            <a:ext cx="3587399" cy="1846339"/>
          </a:xfrm>
          <a:prstGeom prst="rect">
            <a:avLst/>
          </a:prstGeom>
          <a:noFill/>
        </p:spPr>
        <p:txBody>
          <a:bodyPr wrap="square" rtlCol="0">
            <a:spAutoFit/>
          </a:bodyPr>
          <a:lstStyle/>
          <a:p>
            <a:pPr>
              <a:lnSpc>
                <a:spcPct val="200000"/>
              </a:lnSpc>
            </a:pPr>
            <a:r>
              <a:rPr lang="en-US" altLang="zh-CN" sz="2000" dirty="0">
                <a:solidFill>
                  <a:srgbClr val="C00000"/>
                </a:solidFill>
              </a:rPr>
              <a:t>7</a:t>
            </a:r>
            <a:r>
              <a:rPr lang="zh-CN" altLang="en-US" sz="2000" dirty="0">
                <a:solidFill>
                  <a:srgbClr val="C00000"/>
                </a:solidFill>
              </a:rPr>
              <a:t>层</a:t>
            </a:r>
            <a:r>
              <a:rPr lang="zh-CN" altLang="en-US" sz="2000" dirty="0"/>
              <a:t>连接阻尼器</a:t>
            </a:r>
            <a:endParaRPr lang="en-US" altLang="zh-CN" sz="2000" dirty="0"/>
          </a:p>
          <a:p>
            <a:pPr>
              <a:lnSpc>
                <a:spcPct val="200000"/>
              </a:lnSpc>
            </a:pPr>
            <a:r>
              <a:rPr lang="en-US" altLang="zh-CN" sz="2000" dirty="0">
                <a:solidFill>
                  <a:srgbClr val="C00000"/>
                </a:solidFill>
              </a:rPr>
              <a:t>7</a:t>
            </a:r>
            <a:r>
              <a:rPr lang="zh-CN" altLang="en-US" sz="2000" dirty="0">
                <a:solidFill>
                  <a:srgbClr val="C00000"/>
                </a:solidFill>
              </a:rPr>
              <a:t>层和</a:t>
            </a:r>
            <a:r>
              <a:rPr lang="en-US" altLang="zh-CN" sz="2000" dirty="0">
                <a:solidFill>
                  <a:srgbClr val="C00000"/>
                </a:solidFill>
              </a:rPr>
              <a:t>1</a:t>
            </a:r>
            <a:r>
              <a:rPr lang="zh-CN" altLang="en-US" sz="2000" dirty="0">
                <a:solidFill>
                  <a:srgbClr val="C00000"/>
                </a:solidFill>
              </a:rPr>
              <a:t>层</a:t>
            </a:r>
            <a:r>
              <a:rPr lang="zh-CN" altLang="en-US" sz="2000" dirty="0"/>
              <a:t>连接阻尼器</a:t>
            </a:r>
            <a:endParaRPr lang="en-US" altLang="zh-CN" sz="2000" dirty="0"/>
          </a:p>
          <a:p>
            <a:pPr>
              <a:lnSpc>
                <a:spcPct val="200000"/>
              </a:lnSpc>
            </a:pPr>
            <a:r>
              <a:rPr lang="en-US" altLang="zh-CN" sz="2000" dirty="0">
                <a:solidFill>
                  <a:srgbClr val="C00000"/>
                </a:solidFill>
              </a:rPr>
              <a:t>7</a:t>
            </a:r>
            <a:r>
              <a:rPr lang="zh-CN" altLang="en-US" sz="2000" dirty="0">
                <a:solidFill>
                  <a:srgbClr val="C00000"/>
                </a:solidFill>
              </a:rPr>
              <a:t>、</a:t>
            </a:r>
            <a:r>
              <a:rPr lang="en-US" altLang="zh-CN" sz="2000" dirty="0">
                <a:solidFill>
                  <a:srgbClr val="C00000"/>
                </a:solidFill>
              </a:rPr>
              <a:t>5</a:t>
            </a:r>
            <a:r>
              <a:rPr lang="zh-CN" altLang="en-US" sz="2000" dirty="0">
                <a:solidFill>
                  <a:srgbClr val="C00000"/>
                </a:solidFill>
              </a:rPr>
              <a:t>、</a:t>
            </a:r>
            <a:r>
              <a:rPr lang="en-US" altLang="zh-CN" sz="2000" dirty="0">
                <a:solidFill>
                  <a:srgbClr val="C00000"/>
                </a:solidFill>
              </a:rPr>
              <a:t>3</a:t>
            </a:r>
            <a:r>
              <a:rPr lang="zh-CN" altLang="en-US" sz="2000" dirty="0">
                <a:solidFill>
                  <a:srgbClr val="C00000"/>
                </a:solidFill>
              </a:rPr>
              <a:t>、</a:t>
            </a:r>
            <a:r>
              <a:rPr lang="en-US" altLang="zh-CN" sz="2000" dirty="0">
                <a:solidFill>
                  <a:srgbClr val="C00000"/>
                </a:solidFill>
              </a:rPr>
              <a:t>1</a:t>
            </a:r>
            <a:r>
              <a:rPr lang="zh-CN" altLang="en-US" sz="2000" dirty="0">
                <a:solidFill>
                  <a:srgbClr val="C00000"/>
                </a:solidFill>
              </a:rPr>
              <a:t>层</a:t>
            </a:r>
            <a:r>
              <a:rPr lang="zh-CN" altLang="en-US" sz="2000" dirty="0"/>
              <a:t>连接阻尼器</a:t>
            </a:r>
          </a:p>
        </p:txBody>
      </p:sp>
      <p:sp>
        <p:nvSpPr>
          <p:cNvPr id="37" name="圆角矩形 8">
            <a:extLst>
              <a:ext uri="{FF2B5EF4-FFF2-40B4-BE49-F238E27FC236}">
                <a16:creationId xmlns:a16="http://schemas.microsoft.com/office/drawing/2014/main" id="{75B85DEF-37D3-B2CB-DE0D-A844CA9662C2}"/>
              </a:ext>
            </a:extLst>
          </p:cNvPr>
          <p:cNvSpPr/>
          <p:nvPr/>
        </p:nvSpPr>
        <p:spPr>
          <a:xfrm>
            <a:off x="7201949" y="3211564"/>
            <a:ext cx="4017080" cy="256580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39" name="curved-up-arrow_20901">
            <a:extLst>
              <a:ext uri="{FF2B5EF4-FFF2-40B4-BE49-F238E27FC236}">
                <a16:creationId xmlns:a16="http://schemas.microsoft.com/office/drawing/2014/main" id="{1E651CFB-42CD-DB8F-EA66-99C2319FE162}"/>
              </a:ext>
            </a:extLst>
          </p:cNvPr>
          <p:cNvSpPr/>
          <p:nvPr/>
        </p:nvSpPr>
        <p:spPr>
          <a:xfrm rot="9504504">
            <a:off x="7373185" y="4418665"/>
            <a:ext cx="512861" cy="769232"/>
          </a:xfrm>
          <a:custGeom>
            <a:avLst/>
            <a:gdLst>
              <a:gd name="T0" fmla="*/ 1363 w 1738"/>
              <a:gd name="T1" fmla="*/ 606 h 2069"/>
              <a:gd name="T2" fmla="*/ 1738 w 1738"/>
              <a:gd name="T3" fmla="*/ 606 h 2069"/>
              <a:gd name="T4" fmla="*/ 1133 w 1738"/>
              <a:gd name="T5" fmla="*/ 0 h 2069"/>
              <a:gd name="T6" fmla="*/ 527 w 1738"/>
              <a:gd name="T7" fmla="*/ 606 h 2069"/>
              <a:gd name="T8" fmla="*/ 907 w 1738"/>
              <a:gd name="T9" fmla="*/ 606 h 2069"/>
              <a:gd name="T10" fmla="*/ 0 w 1738"/>
              <a:gd name="T11" fmla="*/ 2036 h 2069"/>
              <a:gd name="T12" fmla="*/ 228 w 1738"/>
              <a:gd name="T13" fmla="*/ 2069 h 2069"/>
              <a:gd name="T14" fmla="*/ 1363 w 1738"/>
              <a:gd name="T15" fmla="*/ 606 h 20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8" h="2069">
                <a:moveTo>
                  <a:pt x="1363" y="606"/>
                </a:moveTo>
                <a:lnTo>
                  <a:pt x="1738" y="606"/>
                </a:lnTo>
                <a:lnTo>
                  <a:pt x="1133" y="0"/>
                </a:lnTo>
                <a:lnTo>
                  <a:pt x="527" y="606"/>
                </a:lnTo>
                <a:lnTo>
                  <a:pt x="907" y="606"/>
                </a:lnTo>
                <a:cubicBezTo>
                  <a:pt x="854" y="1319"/>
                  <a:pt x="482" y="1896"/>
                  <a:pt x="0" y="2036"/>
                </a:cubicBezTo>
                <a:cubicBezTo>
                  <a:pt x="74" y="2057"/>
                  <a:pt x="150" y="2069"/>
                  <a:pt x="228" y="2069"/>
                </a:cubicBezTo>
                <a:cubicBezTo>
                  <a:pt x="816" y="2069"/>
                  <a:pt x="1301" y="1428"/>
                  <a:pt x="1363" y="606"/>
                </a:cubicBezTo>
                <a:close/>
              </a:path>
            </a:pathLst>
          </a:custGeom>
          <a:gradFill flip="none" rotWithShape="1">
            <a:gsLst>
              <a:gs pos="0">
                <a:schemeClr val="accent6">
                  <a:lumMod val="75000"/>
                </a:schemeClr>
              </a:gs>
              <a:gs pos="100000">
                <a:srgbClr val="345CA1"/>
              </a:gs>
            </a:gsLst>
            <a:lin ang="10200000" scaled="0"/>
            <a:tileRect/>
          </a:gradFill>
          <a:ln>
            <a:noFill/>
          </a:ln>
          <a:scene3d>
            <a:camera prst="isometricRightUp"/>
            <a:lightRig rig="threePt" dir="t"/>
          </a:scene3d>
          <a:sp3d extrusionH="69850" prstMaterial="softEdg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167590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animBg="1"/>
      <p:bldP spid="16" grpId="0" animBg="1"/>
      <p:bldP spid="28" grpId="0"/>
      <p:bldP spid="36" grpId="0"/>
      <p:bldP spid="37" grpId="0" animBg="1"/>
      <p:bldP spid="3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9058D71D-07CA-0632-B40B-2F16F5724FF6}"/>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刘绍峰</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施卫星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相邻结构连接粘滞阻尼器减震效果的振动台试验研究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结构工程师</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,2017,33(3):156-165.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9" name="文本框 28">
            <a:extLst>
              <a:ext uri="{FF2B5EF4-FFF2-40B4-BE49-F238E27FC236}">
                <a16:creationId xmlns:a16="http://schemas.microsoft.com/office/drawing/2014/main" id="{5A835DDE-9ED5-7A0C-FA71-737FBDCF7DFF}"/>
              </a:ext>
            </a:extLst>
          </p:cNvPr>
          <p:cNvSpPr txBox="1"/>
          <p:nvPr/>
        </p:nvSpPr>
        <p:spPr>
          <a:xfrm>
            <a:off x="442655" y="105311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grpSp>
        <p:nvGrpSpPr>
          <p:cNvPr id="30" name="组合 29">
            <a:extLst>
              <a:ext uri="{FF2B5EF4-FFF2-40B4-BE49-F238E27FC236}">
                <a16:creationId xmlns:a16="http://schemas.microsoft.com/office/drawing/2014/main" id="{FC2B2BAB-5EFE-7E0A-26B3-679E97CB940A}"/>
              </a:ext>
            </a:extLst>
          </p:cNvPr>
          <p:cNvGrpSpPr/>
          <p:nvPr/>
        </p:nvGrpSpPr>
        <p:grpSpPr>
          <a:xfrm>
            <a:off x="740979" y="1643747"/>
            <a:ext cx="3957146" cy="1864082"/>
            <a:chOff x="523206" y="2402319"/>
            <a:chExt cx="5515644" cy="632943"/>
          </a:xfrm>
        </p:grpSpPr>
        <p:grpSp>
          <p:nvGrpSpPr>
            <p:cNvPr id="32" name="组合 31">
              <a:extLst>
                <a:ext uri="{FF2B5EF4-FFF2-40B4-BE49-F238E27FC236}">
                  <a16:creationId xmlns:a16="http://schemas.microsoft.com/office/drawing/2014/main" id="{76BB3F8A-D487-F46F-2E41-D57936C509DE}"/>
                </a:ext>
              </a:extLst>
            </p:cNvPr>
            <p:cNvGrpSpPr/>
            <p:nvPr/>
          </p:nvGrpSpPr>
          <p:grpSpPr>
            <a:xfrm>
              <a:off x="523206" y="2402319"/>
              <a:ext cx="5515644" cy="632943"/>
              <a:chOff x="523206" y="2421369"/>
              <a:chExt cx="5318794" cy="632943"/>
            </a:xfrm>
          </p:grpSpPr>
          <p:sp>
            <p:nvSpPr>
              <p:cNvPr id="34" name="Rectangle 1">
                <a:extLst>
                  <a:ext uri="{FF2B5EF4-FFF2-40B4-BE49-F238E27FC236}">
                    <a16:creationId xmlns:a16="http://schemas.microsoft.com/office/drawing/2014/main" id="{4F8E1D67-7A68-FDA1-2FD7-B9815E93F01C}"/>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5" name="直接连接符 34">
                <a:extLst>
                  <a:ext uri="{FF2B5EF4-FFF2-40B4-BE49-F238E27FC236}">
                    <a16:creationId xmlns:a16="http://schemas.microsoft.com/office/drawing/2014/main" id="{F5E82F0D-988D-66C3-010F-6E1A822C06BC}"/>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788987C0-FFF5-F0F9-5EBD-BA5E1C3FF3EB}"/>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33" name="文本框 32">
              <a:extLst>
                <a:ext uri="{FF2B5EF4-FFF2-40B4-BE49-F238E27FC236}">
                  <a16:creationId xmlns:a16="http://schemas.microsoft.com/office/drawing/2014/main" id="{DC0389F6-284D-2905-0D6C-F0734F4A5FA5}"/>
                </a:ext>
              </a:extLst>
            </p:cNvPr>
            <p:cNvSpPr txBox="1"/>
            <p:nvPr/>
          </p:nvSpPr>
          <p:spPr>
            <a:xfrm>
              <a:off x="621993" y="2450889"/>
              <a:ext cx="5201725" cy="542901"/>
            </a:xfrm>
            <a:prstGeom prst="rect">
              <a:avLst/>
            </a:prstGeom>
            <a:noFill/>
          </p:spPr>
          <p:txBody>
            <a:bodyPr wrap="square">
              <a:spAutoFit/>
            </a:bodyPr>
            <a:lstStyle/>
            <a:p>
              <a:pPr>
                <a:lnSpc>
                  <a:spcPct val="150000"/>
                </a:lnSpc>
              </a:pPr>
              <a:r>
                <a:rPr lang="zh-CN" altLang="en-US" sz="2200" dirty="0">
                  <a:latin typeface="思源黑体 CN Bold" panose="020B0800000000000000" pitchFamily="34" charset="-122"/>
                  <a:ea typeface="思源黑体 CN Bold" panose="020B0800000000000000" pitchFamily="34" charset="-122"/>
                </a:rPr>
                <a:t>激励类型：</a:t>
              </a:r>
              <a:r>
                <a:rPr lang="en-US" altLang="zh-CN" sz="2200" dirty="0">
                  <a:solidFill>
                    <a:srgbClr val="2E71A5"/>
                  </a:solidFill>
                  <a:latin typeface="思源黑体 CN Bold" panose="020B0800000000000000" pitchFamily="34" charset="-122"/>
                  <a:ea typeface="思源黑体 CN Bold" panose="020B0800000000000000" pitchFamily="34" charset="-122"/>
                </a:rPr>
                <a:t>El Centro</a:t>
              </a:r>
              <a:r>
                <a:rPr lang="zh-CN" altLang="en-US" sz="2200" dirty="0">
                  <a:solidFill>
                    <a:srgbClr val="2E71A5"/>
                  </a:solidFill>
                  <a:latin typeface="思源黑体 CN Bold" panose="020B0800000000000000" pitchFamily="34" charset="-122"/>
                  <a:ea typeface="思源黑体 CN Bold" panose="020B0800000000000000" pitchFamily="34" charset="-122"/>
                </a:rPr>
                <a:t>波</a:t>
              </a:r>
              <a:r>
                <a:rPr lang="zh-CN" altLang="en-US" sz="2200" dirty="0">
                  <a:latin typeface="思源黑体 CN Bold" panose="020B0800000000000000" pitchFamily="34" charset="-122"/>
                  <a:ea typeface="思源黑体 CN Bold" panose="020B0800000000000000" pitchFamily="34" charset="-122"/>
                </a:rPr>
                <a:t>、</a:t>
              </a:r>
              <a:r>
                <a:rPr lang="en-US" altLang="zh-CN" sz="2200" dirty="0">
                  <a:solidFill>
                    <a:srgbClr val="2E71A5"/>
                  </a:solidFill>
                  <a:latin typeface="思源黑体 CN Bold" panose="020B0800000000000000" pitchFamily="34" charset="-122"/>
                  <a:ea typeface="思源黑体 CN Bold" panose="020B0800000000000000" pitchFamily="34" charset="-122"/>
                </a:rPr>
                <a:t>San Fernando</a:t>
              </a:r>
              <a:r>
                <a:rPr lang="zh-CN" altLang="en-US" sz="2200" dirty="0">
                  <a:solidFill>
                    <a:srgbClr val="2E71A5"/>
                  </a:solidFill>
                  <a:latin typeface="思源黑体 CN Bold" panose="020B0800000000000000" pitchFamily="34" charset="-122"/>
                  <a:ea typeface="思源黑体 CN Bold" panose="020B0800000000000000" pitchFamily="34" charset="-122"/>
                </a:rPr>
                <a:t>波</a:t>
              </a:r>
              <a:r>
                <a:rPr lang="zh-CN" altLang="en-US" sz="1800" b="0" i="0" u="none" strike="noStrike" baseline="0" dirty="0">
                  <a:latin typeface="E-BZ+ZHYGTD-2"/>
                </a:rPr>
                <a:t>、</a:t>
              </a:r>
              <a:r>
                <a:rPr lang="zh-CN" altLang="en-US" sz="2200" dirty="0">
                  <a:solidFill>
                    <a:srgbClr val="2E71A5"/>
                  </a:solidFill>
                  <a:latin typeface="思源黑体 CN Bold" panose="020B0800000000000000" pitchFamily="34" charset="-122"/>
                  <a:ea typeface="思源黑体 CN Bold" panose="020B0800000000000000" pitchFamily="34" charset="-122"/>
                </a:rPr>
                <a:t>人工波</a:t>
              </a:r>
              <a:r>
                <a:rPr lang="zh-CN" altLang="en-US" sz="1800" b="0" i="0" u="none" strike="noStrike" baseline="0" dirty="0">
                  <a:latin typeface="E-BZ+ZHYGTD-2"/>
                </a:rPr>
                <a:t>、</a:t>
              </a:r>
              <a:r>
                <a:rPr lang="zh-CN" altLang="en-US" sz="2200" dirty="0">
                  <a:solidFill>
                    <a:srgbClr val="2E71A5"/>
                  </a:solidFill>
                  <a:latin typeface="思源黑体 CN Bold" panose="020B0800000000000000" pitchFamily="34" charset="-122"/>
                  <a:ea typeface="思源黑体 CN Bold" panose="020B0800000000000000" pitchFamily="34" charset="-122"/>
                </a:rPr>
                <a:t>白噪声</a:t>
              </a:r>
              <a:endParaRPr lang="en-US" altLang="zh-CN" sz="2200" dirty="0">
                <a:solidFill>
                  <a:srgbClr val="2E71A5"/>
                </a:solidFill>
                <a:latin typeface="思源黑体 CN Bold" panose="020B0800000000000000" pitchFamily="34" charset="-122"/>
                <a:ea typeface="思源黑体 CN Bold" panose="020B0800000000000000" pitchFamily="34" charset="-122"/>
              </a:endParaRPr>
            </a:p>
          </p:txBody>
        </p:sp>
      </p:grpSp>
      <p:pic>
        <p:nvPicPr>
          <p:cNvPr id="37" name="图片 36">
            <a:extLst>
              <a:ext uri="{FF2B5EF4-FFF2-40B4-BE49-F238E27FC236}">
                <a16:creationId xmlns:a16="http://schemas.microsoft.com/office/drawing/2014/main" id="{7DC4CB88-18F7-BFAA-67CF-829817B2AB89}"/>
              </a:ext>
            </a:extLst>
          </p:cNvPr>
          <p:cNvPicPr>
            <a:picLocks noChangeAspect="1"/>
          </p:cNvPicPr>
          <p:nvPr/>
        </p:nvPicPr>
        <p:blipFill>
          <a:blip r:embed="rId10"/>
          <a:stretch>
            <a:fillRect/>
          </a:stretch>
        </p:blipFill>
        <p:spPr>
          <a:xfrm>
            <a:off x="4879002" y="1291475"/>
            <a:ext cx="6423890" cy="2351603"/>
          </a:xfrm>
          <a:prstGeom prst="rect">
            <a:avLst/>
          </a:prstGeom>
        </p:spPr>
      </p:pic>
      <p:sp>
        <p:nvSpPr>
          <p:cNvPr id="38" name="文本框 37">
            <a:extLst>
              <a:ext uri="{FF2B5EF4-FFF2-40B4-BE49-F238E27FC236}">
                <a16:creationId xmlns:a16="http://schemas.microsoft.com/office/drawing/2014/main" id="{020CF7BD-B96E-D294-7D3A-C0F70CBD84E4}"/>
              </a:ext>
            </a:extLst>
          </p:cNvPr>
          <p:cNvSpPr txBox="1"/>
          <p:nvPr/>
        </p:nvSpPr>
        <p:spPr>
          <a:xfrm>
            <a:off x="7629615" y="1055310"/>
            <a:ext cx="1635054" cy="276999"/>
          </a:xfrm>
          <a:prstGeom prst="rect">
            <a:avLst/>
          </a:prstGeom>
          <a:noFill/>
        </p:spPr>
        <p:txBody>
          <a:bodyPr wrap="square">
            <a:spAutoFit/>
          </a:bodyPr>
          <a:lstStyle/>
          <a:p>
            <a:pPr algn="ctr"/>
            <a:r>
              <a:rPr lang="zh-CN" altLang="en-US" sz="1200" dirty="0"/>
              <a:t>试验工况和加载顺序</a:t>
            </a:r>
          </a:p>
        </p:txBody>
      </p:sp>
      <p:sp>
        <p:nvSpPr>
          <p:cNvPr id="39" name="文本框 38">
            <a:extLst>
              <a:ext uri="{FF2B5EF4-FFF2-40B4-BE49-F238E27FC236}">
                <a16:creationId xmlns:a16="http://schemas.microsoft.com/office/drawing/2014/main" id="{A2893181-3F1B-E95A-DA59-71CAA8B6F2C5}"/>
              </a:ext>
            </a:extLst>
          </p:cNvPr>
          <p:cNvSpPr txBox="1"/>
          <p:nvPr/>
        </p:nvSpPr>
        <p:spPr>
          <a:xfrm>
            <a:off x="447654" y="3735637"/>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40" name="文本框 39">
            <a:extLst>
              <a:ext uri="{FF2B5EF4-FFF2-40B4-BE49-F238E27FC236}">
                <a16:creationId xmlns:a16="http://schemas.microsoft.com/office/drawing/2014/main" id="{D14995EE-0A4A-2B2C-6455-ED2332B714D9}"/>
              </a:ext>
            </a:extLst>
          </p:cNvPr>
          <p:cNvSpPr txBox="1"/>
          <p:nvPr/>
        </p:nvSpPr>
        <p:spPr>
          <a:xfrm>
            <a:off x="1174409" y="4229696"/>
            <a:ext cx="2786851" cy="2064027"/>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固有频率</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加速度响应</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最大层间位移角</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层间剪力响应</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pic>
        <p:nvPicPr>
          <p:cNvPr id="43" name="图片 42">
            <a:extLst>
              <a:ext uri="{FF2B5EF4-FFF2-40B4-BE49-F238E27FC236}">
                <a16:creationId xmlns:a16="http://schemas.microsoft.com/office/drawing/2014/main" id="{27D65C28-5175-3A9C-33C0-216E8DB685B0}"/>
              </a:ext>
            </a:extLst>
          </p:cNvPr>
          <p:cNvPicPr>
            <a:picLocks noChangeAspect="1"/>
          </p:cNvPicPr>
          <p:nvPr/>
        </p:nvPicPr>
        <p:blipFill>
          <a:blip r:embed="rId11"/>
          <a:stretch>
            <a:fillRect/>
          </a:stretch>
        </p:blipFill>
        <p:spPr>
          <a:xfrm>
            <a:off x="4800816" y="4229696"/>
            <a:ext cx="5409559" cy="1853455"/>
          </a:xfrm>
          <a:prstGeom prst="rect">
            <a:avLst/>
          </a:prstGeom>
        </p:spPr>
      </p:pic>
      <p:sp>
        <p:nvSpPr>
          <p:cNvPr id="44" name="文本框 43">
            <a:extLst>
              <a:ext uri="{FF2B5EF4-FFF2-40B4-BE49-F238E27FC236}">
                <a16:creationId xmlns:a16="http://schemas.microsoft.com/office/drawing/2014/main" id="{18211AA0-CAA8-063E-58C5-206A695B9A04}"/>
              </a:ext>
            </a:extLst>
          </p:cNvPr>
          <p:cNvSpPr txBox="1"/>
          <p:nvPr/>
        </p:nvSpPr>
        <p:spPr>
          <a:xfrm>
            <a:off x="6417081" y="3981938"/>
            <a:ext cx="2283178" cy="276999"/>
          </a:xfrm>
          <a:prstGeom prst="rect">
            <a:avLst/>
          </a:prstGeom>
          <a:noFill/>
        </p:spPr>
        <p:txBody>
          <a:bodyPr wrap="square">
            <a:spAutoFit/>
          </a:bodyPr>
          <a:lstStyle/>
          <a:p>
            <a:pPr algn="ctr"/>
            <a:r>
              <a:rPr lang="zh-CN" altLang="en-US" sz="1200" dirty="0"/>
              <a:t>主结构各工况</a:t>
            </a:r>
            <a:r>
              <a:rPr lang="en-US" altLang="zh-CN" sz="1200" dirty="0"/>
              <a:t>X </a:t>
            </a:r>
            <a:r>
              <a:rPr lang="zh-CN" altLang="en-US" sz="1200" dirty="0"/>
              <a:t>方向固有频率</a:t>
            </a:r>
          </a:p>
        </p:txBody>
      </p:sp>
    </p:spTree>
    <p:extLst>
      <p:ext uri="{BB962C8B-B14F-4D97-AF65-F5344CB8AC3E}">
        <p14:creationId xmlns:p14="http://schemas.microsoft.com/office/powerpoint/2010/main" val="329263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p:bldP spid="39" grpId="0" animBg="1"/>
      <p:bldP spid="40" grpId="0"/>
      <p:bldP spid="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D35B72A2-108A-AD87-A6E1-C1F59F50E704}"/>
              </a:ext>
            </a:extLst>
          </p:cNvPr>
          <p:cNvSpPr txBox="1"/>
          <p:nvPr/>
        </p:nvSpPr>
        <p:spPr>
          <a:xfrm>
            <a:off x="248056" y="1289820"/>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13" name="文本框 12">
            <a:extLst>
              <a:ext uri="{FF2B5EF4-FFF2-40B4-BE49-F238E27FC236}">
                <a16:creationId xmlns:a16="http://schemas.microsoft.com/office/drawing/2014/main" id="{EC22363D-DC8A-D37F-092D-1D270B097FBD}"/>
              </a:ext>
            </a:extLst>
          </p:cNvPr>
          <p:cNvSpPr txBox="1"/>
          <p:nvPr/>
        </p:nvSpPr>
        <p:spPr>
          <a:xfrm>
            <a:off x="618829" y="1760539"/>
            <a:ext cx="10843424" cy="4053033"/>
          </a:xfrm>
          <a:prstGeom prst="rect">
            <a:avLst/>
          </a:prstGeom>
          <a:noFill/>
        </p:spPr>
        <p:txBody>
          <a:bodyPr wrap="square" rtlCol="0">
            <a:spAutoFit/>
          </a:bodyPr>
          <a:lstStyle/>
          <a:p>
            <a:pPr marL="342900" indent="-34290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随着地震激励的增加，结构频率逐渐降低，结构出现一定破坏后</a:t>
            </a:r>
            <a:r>
              <a:rPr lang="zh-CN" altLang="en-US" sz="2200" dirty="0">
                <a:solidFill>
                  <a:srgbClr val="C00000"/>
                </a:solidFill>
                <a:latin typeface="思源黑体 CN Bold" panose="020B0800000000000000" pitchFamily="34" charset="-122"/>
                <a:ea typeface="思源黑体 CN Bold" panose="020B0800000000000000" pitchFamily="34" charset="-122"/>
              </a:rPr>
              <a:t>刚度退化</a:t>
            </a:r>
            <a:r>
              <a:rPr lang="zh-CN" altLang="en-US" sz="2200" dirty="0">
                <a:solidFill>
                  <a:srgbClr val="333333"/>
                </a:solidFill>
                <a:latin typeface="思源黑体 CN Bold" panose="020B0800000000000000" pitchFamily="34" charset="-122"/>
                <a:ea typeface="思源黑体 CN Bold" panose="020B0800000000000000" pitchFamily="34" charset="-122"/>
              </a:rPr>
              <a:t>、频率明显降低。</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多遇</a:t>
            </a:r>
            <a:r>
              <a:rPr lang="en-US" altLang="zh-CN" sz="2200" dirty="0">
                <a:solidFill>
                  <a:srgbClr val="333333"/>
                </a:solidFill>
                <a:latin typeface="思源黑体 CN Bold" panose="020B0800000000000000" pitchFamily="34" charset="-122"/>
                <a:ea typeface="思源黑体 CN Bold" panose="020B0800000000000000" pitchFamily="34" charset="-122"/>
              </a:rPr>
              <a:t>/</a:t>
            </a:r>
            <a:r>
              <a:rPr lang="zh-CN" altLang="en-US" sz="2200" dirty="0">
                <a:solidFill>
                  <a:srgbClr val="333333"/>
                </a:solidFill>
                <a:latin typeface="思源黑体 CN Bold" panose="020B0800000000000000" pitchFamily="34" charset="-122"/>
                <a:ea typeface="思源黑体 CN Bold" panose="020B0800000000000000" pitchFamily="34" charset="-122"/>
              </a:rPr>
              <a:t>罕遇地震作用下，有阻连接时结构层间位移角最大值均满足抗震要求，主结构部分位置</a:t>
            </a:r>
            <a:r>
              <a:rPr lang="en-US" altLang="zh-CN" sz="2200" dirty="0">
                <a:solidFill>
                  <a:srgbClr val="333333"/>
                </a:solidFill>
                <a:latin typeface="思源黑体 CN Bold" panose="020B0800000000000000" pitchFamily="34" charset="-122"/>
                <a:ea typeface="思源黑体 CN Bold" panose="020B0800000000000000" pitchFamily="34" charset="-122"/>
              </a:rPr>
              <a:t>( </a:t>
            </a:r>
            <a:r>
              <a:rPr lang="zh-CN" altLang="en-US" sz="2200" dirty="0">
                <a:solidFill>
                  <a:srgbClr val="333333"/>
                </a:solidFill>
                <a:latin typeface="思源黑体 CN Bold" panose="020B0800000000000000" pitchFamily="34" charset="-122"/>
                <a:ea typeface="思源黑体 CN Bold" panose="020B0800000000000000" pitchFamily="34" charset="-122"/>
              </a:rPr>
              <a:t>底层、沿高度方向的中间层、近顶部的几层</a:t>
            </a:r>
            <a:r>
              <a:rPr lang="en-US" altLang="zh-CN" sz="2200" dirty="0">
                <a:solidFill>
                  <a:srgbClr val="333333"/>
                </a:solidFill>
                <a:latin typeface="思源黑体 CN Bold" panose="020B0800000000000000" pitchFamily="34" charset="-122"/>
                <a:ea typeface="思源黑体 CN Bold" panose="020B0800000000000000" pitchFamily="34" charset="-122"/>
              </a:rPr>
              <a:t>) </a:t>
            </a:r>
            <a:r>
              <a:rPr lang="zh-CN" altLang="en-US" sz="2200" dirty="0">
                <a:solidFill>
                  <a:srgbClr val="333333"/>
                </a:solidFill>
                <a:latin typeface="思源黑体 CN Bold" panose="020B0800000000000000" pitchFamily="34" charset="-122"/>
                <a:ea typeface="思源黑体 CN Bold" panose="020B0800000000000000" pitchFamily="34" charset="-122"/>
              </a:rPr>
              <a:t>及次结构底层位置为</a:t>
            </a:r>
            <a:r>
              <a:rPr lang="zh-CN" altLang="en-US" sz="2200" dirty="0">
                <a:solidFill>
                  <a:srgbClr val="C00000"/>
                </a:solidFill>
                <a:latin typeface="思源黑体 CN Bold" panose="020B0800000000000000" pitchFamily="34" charset="-122"/>
                <a:ea typeface="思源黑体 CN Bold" panose="020B0800000000000000" pitchFamily="34" charset="-122"/>
              </a:rPr>
              <a:t>薄弱层</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在</a:t>
            </a:r>
            <a:r>
              <a:rPr lang="en-US" altLang="zh-CN" sz="2200" dirty="0">
                <a:solidFill>
                  <a:srgbClr val="333333"/>
                </a:solidFill>
                <a:latin typeface="思源黑体 CN Bold" panose="020B0800000000000000" pitchFamily="34" charset="-122"/>
                <a:ea typeface="思源黑体 CN Bold" panose="020B0800000000000000" pitchFamily="34" charset="-122"/>
              </a:rPr>
              <a:t>4 </a:t>
            </a:r>
            <a:r>
              <a:rPr lang="zh-CN" altLang="en-US" sz="2200" dirty="0">
                <a:solidFill>
                  <a:srgbClr val="333333"/>
                </a:solidFill>
                <a:latin typeface="思源黑体 CN Bold" panose="020B0800000000000000" pitchFamily="34" charset="-122"/>
                <a:ea typeface="思源黑体 CN Bold" panose="020B0800000000000000" pitchFamily="34" charset="-122"/>
              </a:rPr>
              <a:t>种不同水准地震波激励下，</a:t>
            </a:r>
            <a:r>
              <a:rPr lang="en-US" altLang="zh-CN" sz="2200" dirty="0">
                <a:solidFill>
                  <a:srgbClr val="333333"/>
                </a:solidFill>
                <a:latin typeface="思源黑体 CN Bold" panose="020B0800000000000000" pitchFamily="34" charset="-122"/>
                <a:ea typeface="思源黑体 CN Bold" panose="020B0800000000000000" pitchFamily="34" charset="-122"/>
              </a:rPr>
              <a:t>7 </a:t>
            </a:r>
            <a:r>
              <a:rPr lang="zh-CN" altLang="en-US" sz="2200" dirty="0">
                <a:solidFill>
                  <a:srgbClr val="333333"/>
                </a:solidFill>
                <a:latin typeface="思源黑体 CN Bold" panose="020B0800000000000000" pitchFamily="34" charset="-122"/>
                <a:ea typeface="思源黑体 CN Bold" panose="020B0800000000000000" pitchFamily="34" charset="-122"/>
              </a:rPr>
              <a:t>层连接和</a:t>
            </a:r>
            <a:r>
              <a:rPr lang="en-US" altLang="zh-CN" sz="2200" dirty="0">
                <a:solidFill>
                  <a:srgbClr val="333333"/>
                </a:solidFill>
                <a:latin typeface="思源黑体 CN Bold" panose="020B0800000000000000" pitchFamily="34" charset="-122"/>
                <a:ea typeface="思源黑体 CN Bold" panose="020B0800000000000000" pitchFamily="34" charset="-122"/>
              </a:rPr>
              <a:t>7</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en-US" altLang="zh-CN" sz="2200" dirty="0">
                <a:solidFill>
                  <a:srgbClr val="333333"/>
                </a:solidFill>
                <a:latin typeface="思源黑体 CN Bold" panose="020B0800000000000000" pitchFamily="34" charset="-122"/>
                <a:ea typeface="思源黑体 CN Bold" panose="020B0800000000000000" pitchFamily="34" charset="-122"/>
              </a:rPr>
              <a:t>1 </a:t>
            </a:r>
            <a:r>
              <a:rPr lang="zh-CN" altLang="en-US" sz="2200" dirty="0">
                <a:solidFill>
                  <a:srgbClr val="333333"/>
                </a:solidFill>
                <a:latin typeface="思源黑体 CN Bold" panose="020B0800000000000000" pitchFamily="34" charset="-122"/>
                <a:ea typeface="思源黑体 CN Bold" panose="020B0800000000000000" pitchFamily="34" charset="-122"/>
              </a:rPr>
              <a:t>层连接阻尼器的减震效果总体要比</a:t>
            </a:r>
            <a:r>
              <a:rPr lang="en-US" altLang="zh-CN" sz="2200" dirty="0">
                <a:solidFill>
                  <a:srgbClr val="333333"/>
                </a:solidFill>
                <a:latin typeface="思源黑体 CN Bold" panose="020B0800000000000000" pitchFamily="34" charset="-122"/>
                <a:ea typeface="思源黑体 CN Bold" panose="020B0800000000000000" pitchFamily="34" charset="-122"/>
              </a:rPr>
              <a:t>7</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en-US" altLang="zh-CN" sz="2200" dirty="0">
                <a:solidFill>
                  <a:srgbClr val="333333"/>
                </a:solidFill>
                <a:latin typeface="思源黑体 CN Bold" panose="020B0800000000000000" pitchFamily="34" charset="-122"/>
                <a:ea typeface="思源黑体 CN Bold" panose="020B0800000000000000" pitchFamily="34" charset="-122"/>
              </a:rPr>
              <a:t>5</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en-US" altLang="zh-CN" sz="2200" dirty="0">
                <a:solidFill>
                  <a:srgbClr val="333333"/>
                </a:solidFill>
                <a:latin typeface="思源黑体 CN Bold" panose="020B0800000000000000" pitchFamily="34" charset="-122"/>
                <a:ea typeface="思源黑体 CN Bold" panose="020B0800000000000000" pitchFamily="34" charset="-122"/>
              </a:rPr>
              <a:t>3</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en-US" altLang="zh-CN" sz="2200" dirty="0">
                <a:solidFill>
                  <a:srgbClr val="333333"/>
                </a:solidFill>
                <a:latin typeface="思源黑体 CN Bold" panose="020B0800000000000000" pitchFamily="34" charset="-122"/>
                <a:ea typeface="思源黑体 CN Bold" panose="020B0800000000000000" pitchFamily="34" charset="-122"/>
              </a:rPr>
              <a:t>1 </a:t>
            </a:r>
            <a:r>
              <a:rPr lang="zh-CN" altLang="en-US" sz="2200" dirty="0">
                <a:solidFill>
                  <a:srgbClr val="333333"/>
                </a:solidFill>
                <a:latin typeface="思源黑体 CN Bold" panose="020B0800000000000000" pitchFamily="34" charset="-122"/>
                <a:ea typeface="思源黑体 CN Bold" panose="020B0800000000000000" pitchFamily="34" charset="-122"/>
              </a:rPr>
              <a:t>层连接阻尼器时要好，</a:t>
            </a:r>
            <a:r>
              <a:rPr lang="zh-CN" altLang="en-US" sz="2200" dirty="0">
                <a:solidFill>
                  <a:srgbClr val="C00000"/>
                </a:solidFill>
                <a:latin typeface="思源黑体 CN Bold" panose="020B0800000000000000" pitchFamily="34" charset="-122"/>
                <a:ea typeface="思源黑体 CN Bold" panose="020B0800000000000000" pitchFamily="34" charset="-122"/>
              </a:rPr>
              <a:t>优化连接位置</a:t>
            </a:r>
            <a:r>
              <a:rPr lang="zh-CN" altLang="en-US" sz="2200" dirty="0">
                <a:solidFill>
                  <a:srgbClr val="333333"/>
                </a:solidFill>
                <a:latin typeface="思源黑体 CN Bold" panose="020B0800000000000000" pitchFamily="34" charset="-122"/>
                <a:ea typeface="思源黑体 CN Bold" panose="020B0800000000000000" pitchFamily="34" charset="-122"/>
              </a:rPr>
              <a:t>可以起到较好的减震效果。</a:t>
            </a:r>
          </a:p>
        </p:txBody>
      </p:sp>
      <p:sp>
        <p:nvSpPr>
          <p:cNvPr id="14" name="文本框 13">
            <a:extLst>
              <a:ext uri="{FF2B5EF4-FFF2-40B4-BE49-F238E27FC236}">
                <a16:creationId xmlns:a16="http://schemas.microsoft.com/office/drawing/2014/main" id="{A1A64866-3733-14DE-EA87-12B32BF94A39}"/>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刘绍峰</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施卫星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相邻结构连接粘滞阻尼器减震效果的振动台试验研究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结构工程师</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,2017,33(3):156-165.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582253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2" y="997865"/>
            <a:ext cx="9964662"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342413" y="970867"/>
            <a:ext cx="9789851" cy="461665"/>
          </a:xfrm>
          <a:prstGeom prst="rect">
            <a:avLst/>
          </a:prstGeom>
          <a:noFill/>
        </p:spPr>
        <p:txBody>
          <a:bodyPr wrap="square" rtlCol="0">
            <a:spAutoFit/>
          </a:bodyPr>
          <a:lstStyle/>
          <a:p>
            <a:pPr algn="l"/>
            <a:r>
              <a:rPr lang="en-US" altLang="zh-CN" sz="2400" kern="0" dirty="0">
                <a:solidFill>
                  <a:srgbClr val="000000"/>
                </a:solidFill>
                <a:effectLst/>
                <a:latin typeface="+mn-ea"/>
                <a:cs typeface="微软雅黑" panose="020B0503020204020204" pitchFamily="34" charset="-122"/>
              </a:rPr>
              <a:t>1.6 </a:t>
            </a:r>
            <a:r>
              <a:rPr lang="zh-CN" altLang="en-US" sz="2400" kern="0" dirty="0">
                <a:solidFill>
                  <a:srgbClr val="000000"/>
                </a:solidFill>
                <a:latin typeface="+mn-ea"/>
              </a:rPr>
              <a:t>新型间隙式黏滞阻尼器对钢筋混凝土框架结构的减震效果试验研究</a:t>
            </a:r>
          </a:p>
        </p:txBody>
      </p:sp>
      <p:sp>
        <p:nvSpPr>
          <p:cNvPr id="30" name="文本框 29">
            <a:extLst>
              <a:ext uri="{FF2B5EF4-FFF2-40B4-BE49-F238E27FC236}">
                <a16:creationId xmlns:a16="http://schemas.microsoft.com/office/drawing/2014/main" id="{B96FACF1-0862-6388-67F6-0D17F8ADCD65}"/>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苏丰阳</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闫维明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王维凝</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新型间隙式黏滞阻尼器对钢筋混凝土框架结构的减震效果试验研究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地震工程与工程振动</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,2014,34(6):74-82.</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pic>
        <p:nvPicPr>
          <p:cNvPr id="13" name="图片 12">
            <a:extLst>
              <a:ext uri="{FF2B5EF4-FFF2-40B4-BE49-F238E27FC236}">
                <a16:creationId xmlns:a16="http://schemas.microsoft.com/office/drawing/2014/main" id="{35524BA9-9FBC-AB09-8730-134C3FC28150}"/>
              </a:ext>
            </a:extLst>
          </p:cNvPr>
          <p:cNvPicPr>
            <a:picLocks noChangeAspect="1"/>
          </p:cNvPicPr>
          <p:nvPr/>
        </p:nvPicPr>
        <p:blipFill>
          <a:blip r:embed="rId12"/>
          <a:stretch>
            <a:fillRect/>
          </a:stretch>
        </p:blipFill>
        <p:spPr>
          <a:xfrm>
            <a:off x="631362" y="2431787"/>
            <a:ext cx="2396506" cy="3195341"/>
          </a:xfrm>
          <a:prstGeom prst="rect">
            <a:avLst/>
          </a:prstGeom>
        </p:spPr>
      </p:pic>
      <p:grpSp>
        <p:nvGrpSpPr>
          <p:cNvPr id="14" name="组合 13">
            <a:extLst>
              <a:ext uri="{FF2B5EF4-FFF2-40B4-BE49-F238E27FC236}">
                <a16:creationId xmlns:a16="http://schemas.microsoft.com/office/drawing/2014/main" id="{4C869BCA-118F-1BEA-F90D-A3059D401C3C}"/>
              </a:ext>
            </a:extLst>
          </p:cNvPr>
          <p:cNvGrpSpPr/>
          <p:nvPr/>
        </p:nvGrpSpPr>
        <p:grpSpPr>
          <a:xfrm>
            <a:off x="6026223" y="2084916"/>
            <a:ext cx="5833283" cy="1757407"/>
            <a:chOff x="440604" y="2402319"/>
            <a:chExt cx="5530417" cy="2487054"/>
          </a:xfrm>
        </p:grpSpPr>
        <p:grpSp>
          <p:nvGrpSpPr>
            <p:cNvPr id="15" name="组合 14">
              <a:extLst>
                <a:ext uri="{FF2B5EF4-FFF2-40B4-BE49-F238E27FC236}">
                  <a16:creationId xmlns:a16="http://schemas.microsoft.com/office/drawing/2014/main" id="{FD52ED53-066F-70DE-64BA-6A581784A22D}"/>
                </a:ext>
              </a:extLst>
            </p:cNvPr>
            <p:cNvGrpSpPr/>
            <p:nvPr/>
          </p:nvGrpSpPr>
          <p:grpSpPr>
            <a:xfrm>
              <a:off x="440604" y="2402319"/>
              <a:ext cx="5515644" cy="2487054"/>
              <a:chOff x="443552" y="2421369"/>
              <a:chExt cx="5318794" cy="2487054"/>
            </a:xfrm>
          </p:grpSpPr>
          <p:sp>
            <p:nvSpPr>
              <p:cNvPr id="17" name="Rectangle 1">
                <a:extLst>
                  <a:ext uri="{FF2B5EF4-FFF2-40B4-BE49-F238E27FC236}">
                    <a16:creationId xmlns:a16="http://schemas.microsoft.com/office/drawing/2014/main" id="{EB302937-EA50-B9DA-9F96-43A7919A745F}"/>
                  </a:ext>
                </a:extLst>
              </p:cNvPr>
              <p:cNvSpPr/>
              <p:nvPr/>
            </p:nvSpPr>
            <p:spPr>
              <a:xfrm>
                <a:off x="443552" y="2436072"/>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28" name="直接连接符 27">
                <a:extLst>
                  <a:ext uri="{FF2B5EF4-FFF2-40B4-BE49-F238E27FC236}">
                    <a16:creationId xmlns:a16="http://schemas.microsoft.com/office/drawing/2014/main" id="{08E66AAF-2416-F8A0-1AF0-9A1399289711}"/>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3DFA50F2-C748-C6E9-969C-3FBA5BD5F5E5}"/>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16" name="文本框 15">
              <a:extLst>
                <a:ext uri="{FF2B5EF4-FFF2-40B4-BE49-F238E27FC236}">
                  <a16:creationId xmlns:a16="http://schemas.microsoft.com/office/drawing/2014/main" id="{BA73CDD1-1229-2460-4D90-38EFE8BDCE3E}"/>
                </a:ext>
              </a:extLst>
            </p:cNvPr>
            <p:cNvSpPr txBox="1"/>
            <p:nvPr/>
          </p:nvSpPr>
          <p:spPr>
            <a:xfrm>
              <a:off x="449827" y="2418077"/>
              <a:ext cx="5521194" cy="2202301"/>
            </a:xfrm>
            <a:prstGeom prst="rect">
              <a:avLst/>
            </a:prstGeom>
            <a:noFill/>
          </p:spPr>
          <p:txBody>
            <a:bodyPr wrap="square">
              <a:spAutoFit/>
            </a:bodyPr>
            <a:lstStyle/>
            <a:p>
              <a:pPr marL="285750" indent="-28575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通过</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钢筋混凝土框架结构</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附加黏滞阻尼器的振动台试验，考察了两种新型</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间隙式黏滞阻尼器</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对</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结构的减震效果</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pic>
        <p:nvPicPr>
          <p:cNvPr id="38" name="图片 37">
            <a:extLst>
              <a:ext uri="{FF2B5EF4-FFF2-40B4-BE49-F238E27FC236}">
                <a16:creationId xmlns:a16="http://schemas.microsoft.com/office/drawing/2014/main" id="{9B5B49FC-AAD2-0673-4C44-09FDDAB6986A}"/>
              </a:ext>
            </a:extLst>
          </p:cNvPr>
          <p:cNvPicPr>
            <a:picLocks noChangeAspect="1"/>
          </p:cNvPicPr>
          <p:nvPr/>
        </p:nvPicPr>
        <p:blipFill>
          <a:blip r:embed="rId13"/>
          <a:stretch>
            <a:fillRect/>
          </a:stretch>
        </p:blipFill>
        <p:spPr>
          <a:xfrm>
            <a:off x="3254034" y="2350011"/>
            <a:ext cx="2442830" cy="3329393"/>
          </a:xfrm>
          <a:prstGeom prst="rect">
            <a:avLst/>
          </a:prstGeom>
        </p:spPr>
      </p:pic>
      <p:sp>
        <p:nvSpPr>
          <p:cNvPr id="40" name="文本框 39">
            <a:extLst>
              <a:ext uri="{FF2B5EF4-FFF2-40B4-BE49-F238E27FC236}">
                <a16:creationId xmlns:a16="http://schemas.microsoft.com/office/drawing/2014/main" id="{2E6184C6-A076-62E6-9D31-2AE9FD154BA2}"/>
              </a:ext>
            </a:extLst>
          </p:cNvPr>
          <p:cNvSpPr txBox="1"/>
          <p:nvPr/>
        </p:nvSpPr>
        <p:spPr>
          <a:xfrm>
            <a:off x="1153188" y="5779715"/>
            <a:ext cx="3845532" cy="276999"/>
          </a:xfrm>
          <a:prstGeom prst="rect">
            <a:avLst/>
          </a:prstGeom>
          <a:noFill/>
        </p:spPr>
        <p:txBody>
          <a:bodyPr wrap="square">
            <a:spAutoFit/>
          </a:bodyPr>
          <a:lstStyle/>
          <a:p>
            <a:r>
              <a:rPr lang="zh-CN" altLang="en-US" sz="1200" dirty="0"/>
              <a:t>试验所用钢筋混凝土框架模型尺寸及阻尼器安装示意图</a:t>
            </a:r>
          </a:p>
        </p:txBody>
      </p:sp>
      <p:sp>
        <p:nvSpPr>
          <p:cNvPr id="41" name="文本框 40">
            <a:extLst>
              <a:ext uri="{FF2B5EF4-FFF2-40B4-BE49-F238E27FC236}">
                <a16:creationId xmlns:a16="http://schemas.microsoft.com/office/drawing/2014/main" id="{FFA33EA3-77FF-3C01-1B0D-288F426ECC09}"/>
              </a:ext>
            </a:extLst>
          </p:cNvPr>
          <p:cNvSpPr txBox="1"/>
          <p:nvPr/>
        </p:nvSpPr>
        <p:spPr>
          <a:xfrm>
            <a:off x="289450" y="1690966"/>
            <a:ext cx="2964583"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试验概况及模型介绍</a:t>
            </a:r>
          </a:p>
        </p:txBody>
      </p:sp>
      <p:sp>
        <p:nvSpPr>
          <p:cNvPr id="42" name="矩形: 圆角 41">
            <a:extLst>
              <a:ext uri="{FF2B5EF4-FFF2-40B4-BE49-F238E27FC236}">
                <a16:creationId xmlns:a16="http://schemas.microsoft.com/office/drawing/2014/main" id="{40642A12-F6BC-4F13-5D9F-958D5A0AFF20}"/>
              </a:ext>
            </a:extLst>
          </p:cNvPr>
          <p:cNvSpPr/>
          <p:nvPr/>
        </p:nvSpPr>
        <p:spPr>
          <a:xfrm>
            <a:off x="6899012" y="4138916"/>
            <a:ext cx="3685585" cy="475200"/>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2</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个</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两层单跨的钢筋混凝土框架</a:t>
            </a:r>
            <a:endPar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3" name="矩形: 圆角 42">
            <a:extLst>
              <a:ext uri="{FF2B5EF4-FFF2-40B4-BE49-F238E27FC236}">
                <a16:creationId xmlns:a16="http://schemas.microsoft.com/office/drawing/2014/main" id="{F1FA645D-1F1E-229C-972B-F63500D67010}"/>
              </a:ext>
            </a:extLst>
          </p:cNvPr>
          <p:cNvSpPr/>
          <p:nvPr/>
        </p:nvSpPr>
        <p:spPr>
          <a:xfrm>
            <a:off x="6884542" y="4701551"/>
            <a:ext cx="3685585" cy="475200"/>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阻尼器</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二层对称安装</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4" name="矩形: 圆角 43">
            <a:extLst>
              <a:ext uri="{FF2B5EF4-FFF2-40B4-BE49-F238E27FC236}">
                <a16:creationId xmlns:a16="http://schemas.microsoft.com/office/drawing/2014/main" id="{4915FF03-E71C-0707-0A96-4CFA264AC01B}"/>
              </a:ext>
            </a:extLst>
          </p:cNvPr>
          <p:cNvSpPr/>
          <p:nvPr/>
        </p:nvSpPr>
        <p:spPr>
          <a:xfrm>
            <a:off x="6884542" y="5294697"/>
            <a:ext cx="3685585" cy="475200"/>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斜撑式</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支撑</a:t>
            </a:r>
          </a:p>
        </p:txBody>
      </p:sp>
    </p:spTree>
    <p:extLst>
      <p:ext uri="{BB962C8B-B14F-4D97-AF65-F5344CB8AC3E}">
        <p14:creationId xmlns:p14="http://schemas.microsoft.com/office/powerpoint/2010/main" val="3640117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par>
                                <p:cTn id="16" presetID="10" presetClass="entr" presetSubtype="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40" grpId="0"/>
      <p:bldP spid="41" grpId="0" animBg="1"/>
      <p:bldP spid="42" grpId="0" animBg="1"/>
      <p:bldP spid="43" grpId="0" animBg="1"/>
      <p:bldP spid="4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4252C2F8-4895-F1EC-0937-DF4F5E5D42C1}"/>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苏丰阳</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闫维明</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王维凝</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新型间隙式黏滞阻尼器对钢筋混凝土框架结构的减震效果试验研究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地震工程与工程振动</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,2014,34(6):74-82.</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2" name="文本框 11">
            <a:extLst>
              <a:ext uri="{FF2B5EF4-FFF2-40B4-BE49-F238E27FC236}">
                <a16:creationId xmlns:a16="http://schemas.microsoft.com/office/drawing/2014/main" id="{C7117FA0-6A26-30FD-C9FA-C08195CC26D9}"/>
              </a:ext>
            </a:extLst>
          </p:cNvPr>
          <p:cNvSpPr txBox="1"/>
          <p:nvPr/>
        </p:nvSpPr>
        <p:spPr>
          <a:xfrm>
            <a:off x="442655" y="105311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grpSp>
        <p:nvGrpSpPr>
          <p:cNvPr id="13" name="组合 12">
            <a:extLst>
              <a:ext uri="{FF2B5EF4-FFF2-40B4-BE49-F238E27FC236}">
                <a16:creationId xmlns:a16="http://schemas.microsoft.com/office/drawing/2014/main" id="{DB6312C8-B59D-D90C-C56A-213245B6A8BB}"/>
              </a:ext>
            </a:extLst>
          </p:cNvPr>
          <p:cNvGrpSpPr/>
          <p:nvPr/>
        </p:nvGrpSpPr>
        <p:grpSpPr>
          <a:xfrm>
            <a:off x="813224" y="1875747"/>
            <a:ext cx="3957146" cy="1166360"/>
            <a:chOff x="523206" y="2402319"/>
            <a:chExt cx="5515644" cy="632943"/>
          </a:xfrm>
        </p:grpSpPr>
        <p:grpSp>
          <p:nvGrpSpPr>
            <p:cNvPr id="14" name="组合 13">
              <a:extLst>
                <a:ext uri="{FF2B5EF4-FFF2-40B4-BE49-F238E27FC236}">
                  <a16:creationId xmlns:a16="http://schemas.microsoft.com/office/drawing/2014/main" id="{A4A1BCBF-AC84-C611-1D96-D7228EE70670}"/>
                </a:ext>
              </a:extLst>
            </p:cNvPr>
            <p:cNvGrpSpPr/>
            <p:nvPr/>
          </p:nvGrpSpPr>
          <p:grpSpPr>
            <a:xfrm>
              <a:off x="523206" y="2402319"/>
              <a:ext cx="5515644" cy="632943"/>
              <a:chOff x="523206" y="2421369"/>
              <a:chExt cx="5318794" cy="632943"/>
            </a:xfrm>
          </p:grpSpPr>
          <p:sp>
            <p:nvSpPr>
              <p:cNvPr id="16" name="Rectangle 1">
                <a:extLst>
                  <a:ext uri="{FF2B5EF4-FFF2-40B4-BE49-F238E27FC236}">
                    <a16:creationId xmlns:a16="http://schemas.microsoft.com/office/drawing/2014/main" id="{B2BEF093-1705-F61D-5169-01690AD169AF}"/>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17" name="直接连接符 16">
                <a:extLst>
                  <a:ext uri="{FF2B5EF4-FFF2-40B4-BE49-F238E27FC236}">
                    <a16:creationId xmlns:a16="http://schemas.microsoft.com/office/drawing/2014/main" id="{FA890677-09AC-C9C2-2957-65CD22409FC7}"/>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D5BCAA5F-D645-9F4E-1D43-F5388202C960}"/>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15" name="文本框 14">
              <a:extLst>
                <a:ext uri="{FF2B5EF4-FFF2-40B4-BE49-F238E27FC236}">
                  <a16:creationId xmlns:a16="http://schemas.microsoft.com/office/drawing/2014/main" id="{7BD45CA3-8BAC-758E-4C78-64CC98E2A3E7}"/>
                </a:ext>
              </a:extLst>
            </p:cNvPr>
            <p:cNvSpPr txBox="1"/>
            <p:nvPr/>
          </p:nvSpPr>
          <p:spPr>
            <a:xfrm>
              <a:off x="621993" y="2450889"/>
              <a:ext cx="5201725" cy="521763"/>
            </a:xfrm>
            <a:prstGeom prst="rect">
              <a:avLst/>
            </a:prstGeom>
            <a:noFill/>
          </p:spPr>
          <p:txBody>
            <a:bodyPr wrap="square">
              <a:spAutoFit/>
            </a:bodyPr>
            <a:lstStyle/>
            <a:p>
              <a:pPr>
                <a:lnSpc>
                  <a:spcPct val="150000"/>
                </a:lnSpc>
              </a:pPr>
              <a:r>
                <a:rPr lang="zh-CN" altLang="en-US" sz="2000" dirty="0">
                  <a:latin typeface="思源黑体 CN Bold" panose="020B0800000000000000" pitchFamily="34" charset="-122"/>
                  <a:ea typeface="思源黑体 CN Bold" panose="020B0800000000000000" pitchFamily="34" charset="-122"/>
                </a:rPr>
                <a:t>激励类型：</a:t>
              </a:r>
              <a:r>
                <a:rPr lang="en-US" altLang="zh-CN" sz="2000" dirty="0">
                  <a:latin typeface="思源黑体 CN Bold" panose="020B0800000000000000" pitchFamily="34" charset="-122"/>
                  <a:ea typeface="思源黑体 CN Bold" panose="020B0800000000000000" pitchFamily="34" charset="-122"/>
                </a:rPr>
                <a:t>2</a:t>
              </a:r>
              <a:r>
                <a:rPr lang="zh-CN" altLang="en-US" sz="2000" dirty="0">
                  <a:latin typeface="思源黑体 CN Bold" panose="020B0800000000000000" pitchFamily="34" charset="-122"/>
                  <a:ea typeface="思源黑体 CN Bold" panose="020B0800000000000000" pitchFamily="34" charset="-122"/>
                </a:rPr>
                <a:t>组</a:t>
              </a:r>
              <a:r>
                <a:rPr lang="zh-CN" altLang="en-US" sz="2000" dirty="0">
                  <a:solidFill>
                    <a:srgbClr val="2E71A5"/>
                  </a:solidFill>
                  <a:latin typeface="思源黑体 CN Bold" panose="020B0800000000000000" pitchFamily="34" charset="-122"/>
                  <a:ea typeface="思源黑体 CN Bold" panose="020B0800000000000000" pitchFamily="34" charset="-122"/>
                </a:rPr>
                <a:t>天然波</a:t>
              </a:r>
              <a:r>
                <a:rPr lang="zh-CN" altLang="en-US" sz="2000" dirty="0">
                  <a:latin typeface="思源黑体 CN Bold" panose="020B0800000000000000" pitchFamily="34" charset="-122"/>
                  <a:ea typeface="思源黑体 CN Bold" panose="020B0800000000000000" pitchFamily="34" charset="-122"/>
                </a:rPr>
                <a:t>、</a:t>
              </a:r>
              <a:r>
                <a:rPr lang="en-US" altLang="zh-CN" sz="2000" dirty="0">
                  <a:latin typeface="思源黑体 CN Bold" panose="020B0800000000000000" pitchFamily="34" charset="-122"/>
                  <a:ea typeface="思源黑体 CN Bold" panose="020B0800000000000000" pitchFamily="34" charset="-122"/>
                </a:rPr>
                <a:t>1</a:t>
              </a:r>
              <a:r>
                <a:rPr lang="zh-CN" altLang="en-US" sz="2000" dirty="0">
                  <a:latin typeface="思源黑体 CN Bold" panose="020B0800000000000000" pitchFamily="34" charset="-122"/>
                  <a:ea typeface="思源黑体 CN Bold" panose="020B0800000000000000" pitchFamily="34" charset="-122"/>
                </a:rPr>
                <a:t>组</a:t>
              </a:r>
              <a:r>
                <a:rPr lang="zh-CN" altLang="en-US" sz="2000" dirty="0">
                  <a:solidFill>
                    <a:srgbClr val="2E71A5"/>
                  </a:solidFill>
                  <a:latin typeface="思源黑体 CN Bold" panose="020B0800000000000000" pitchFamily="34" charset="-122"/>
                  <a:ea typeface="思源黑体 CN Bold" panose="020B0800000000000000" pitchFamily="34" charset="-122"/>
                </a:rPr>
                <a:t>人工波</a:t>
              </a:r>
              <a:r>
                <a:rPr lang="zh-CN" altLang="en-US" sz="2000" dirty="0">
                  <a:latin typeface="思源黑体 CN Bold" panose="020B0800000000000000" pitchFamily="34" charset="-122"/>
                  <a:ea typeface="思源黑体 CN Bold" panose="020B0800000000000000" pitchFamily="34" charset="-122"/>
                </a:rPr>
                <a:t>、</a:t>
              </a:r>
              <a:r>
                <a:rPr lang="zh-CN" altLang="en-US" sz="2000" dirty="0">
                  <a:solidFill>
                    <a:srgbClr val="2E71A5"/>
                  </a:solidFill>
                  <a:latin typeface="思源黑体 CN Bold" panose="020B0800000000000000" pitchFamily="34" charset="-122"/>
                  <a:ea typeface="思源黑体 CN Bold" panose="020B0800000000000000" pitchFamily="34" charset="-122"/>
                </a:rPr>
                <a:t>白噪声</a:t>
              </a:r>
              <a:endParaRPr lang="en-US" altLang="zh-CN" sz="2000" dirty="0">
                <a:solidFill>
                  <a:srgbClr val="2E71A5"/>
                </a:solidFill>
                <a:latin typeface="思源黑体 CN Bold" panose="020B0800000000000000" pitchFamily="34" charset="-122"/>
                <a:ea typeface="思源黑体 CN Bold" panose="020B0800000000000000" pitchFamily="34" charset="-122"/>
              </a:endParaRPr>
            </a:p>
          </p:txBody>
        </p:sp>
      </p:grpSp>
      <p:sp>
        <p:nvSpPr>
          <p:cNvPr id="29" name="文本框 28">
            <a:extLst>
              <a:ext uri="{FF2B5EF4-FFF2-40B4-BE49-F238E27FC236}">
                <a16:creationId xmlns:a16="http://schemas.microsoft.com/office/drawing/2014/main" id="{59915A9C-6CFD-986A-DCA9-5DA852EB002B}"/>
              </a:ext>
            </a:extLst>
          </p:cNvPr>
          <p:cNvSpPr txBox="1"/>
          <p:nvPr/>
        </p:nvSpPr>
        <p:spPr>
          <a:xfrm>
            <a:off x="5881772" y="105311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31" name="文本框 30">
            <a:extLst>
              <a:ext uri="{FF2B5EF4-FFF2-40B4-BE49-F238E27FC236}">
                <a16:creationId xmlns:a16="http://schemas.microsoft.com/office/drawing/2014/main" id="{481DFA8C-E398-A1E4-71C0-EEE7E8C628E4}"/>
              </a:ext>
            </a:extLst>
          </p:cNvPr>
          <p:cNvSpPr txBox="1"/>
          <p:nvPr/>
        </p:nvSpPr>
        <p:spPr>
          <a:xfrm>
            <a:off x="8604365" y="2388931"/>
            <a:ext cx="3668751"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位移时程曲线和加速度时程</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32" name="文本框 31">
            <a:extLst>
              <a:ext uri="{FF2B5EF4-FFF2-40B4-BE49-F238E27FC236}">
                <a16:creationId xmlns:a16="http://schemas.microsoft.com/office/drawing/2014/main" id="{1F59AF1D-820D-68F7-921A-682C79B75BD9}"/>
              </a:ext>
            </a:extLst>
          </p:cNvPr>
          <p:cNvSpPr txBox="1"/>
          <p:nvPr/>
        </p:nvSpPr>
        <p:spPr>
          <a:xfrm>
            <a:off x="442655" y="3475544"/>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33" name="文本框 32">
            <a:extLst>
              <a:ext uri="{FF2B5EF4-FFF2-40B4-BE49-F238E27FC236}">
                <a16:creationId xmlns:a16="http://schemas.microsoft.com/office/drawing/2014/main" id="{51A4D126-674E-B14D-44D2-81465DEF6B63}"/>
              </a:ext>
            </a:extLst>
          </p:cNvPr>
          <p:cNvSpPr txBox="1"/>
          <p:nvPr/>
        </p:nvSpPr>
        <p:spPr>
          <a:xfrm>
            <a:off x="562947" y="4020126"/>
            <a:ext cx="11346555" cy="2064027"/>
          </a:xfrm>
          <a:prstGeom prst="rect">
            <a:avLst/>
          </a:prstGeom>
          <a:noFill/>
        </p:spPr>
        <p:txBody>
          <a:bodyPr wrap="square" rtlCol="0">
            <a:spAutoFit/>
          </a:bodyPr>
          <a:lstStyle/>
          <a:p>
            <a:pPr marL="342900" indent="-342900" algn="l">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安装了黏滞阻尼器的结构，其在地震作用下的位移和加速度的峰值都有明显的降低，能够帮助结构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消耗大量的地震能量</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斜撑式的阻尼器支撑会给与其直接相连的梁柱节点带来一定的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额外负担</a:t>
            </a:r>
            <a:r>
              <a:rPr lang="zh-CN" altLang="en-US" sz="2200" dirty="0">
                <a:solidFill>
                  <a:srgbClr val="333333"/>
                </a:solidFill>
                <a:latin typeface="思源黑体 CN Bold" panose="020B0800000000000000" pitchFamily="34" charset="-122"/>
                <a:ea typeface="思源黑体 CN Bold" panose="020B0800000000000000" pitchFamily="34" charset="-122"/>
              </a:rPr>
              <a:t>，并且随着地震强度的增大，这种影响也会逐渐增强，因此在减震设计时应给予充分的重视。</a:t>
            </a:r>
          </a:p>
        </p:txBody>
      </p:sp>
      <p:sp>
        <p:nvSpPr>
          <p:cNvPr id="34" name="圆角矩形 8">
            <a:extLst>
              <a:ext uri="{FF2B5EF4-FFF2-40B4-BE49-F238E27FC236}">
                <a16:creationId xmlns:a16="http://schemas.microsoft.com/office/drawing/2014/main" id="{E96A070C-206D-6CEA-DB89-62AF2C07E604}"/>
              </a:ext>
            </a:extLst>
          </p:cNvPr>
          <p:cNvSpPr/>
          <p:nvPr/>
        </p:nvSpPr>
        <p:spPr>
          <a:xfrm>
            <a:off x="308583" y="3394117"/>
            <a:ext cx="11526578" cy="2720028"/>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47" name="文本框 46">
            <a:extLst>
              <a:ext uri="{FF2B5EF4-FFF2-40B4-BE49-F238E27FC236}">
                <a16:creationId xmlns:a16="http://schemas.microsoft.com/office/drawing/2014/main" id="{D68D4CD0-E590-4640-F159-86D15B8E55AA}"/>
              </a:ext>
            </a:extLst>
          </p:cNvPr>
          <p:cNvSpPr txBox="1"/>
          <p:nvPr/>
        </p:nvSpPr>
        <p:spPr>
          <a:xfrm>
            <a:off x="6145812" y="1733984"/>
            <a:ext cx="1923181"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峰值位移响应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8" name="文本框 47">
            <a:extLst>
              <a:ext uri="{FF2B5EF4-FFF2-40B4-BE49-F238E27FC236}">
                <a16:creationId xmlns:a16="http://schemas.microsoft.com/office/drawing/2014/main" id="{F8F46577-DA07-444E-B5FE-89439D92C8DD}"/>
              </a:ext>
            </a:extLst>
          </p:cNvPr>
          <p:cNvSpPr txBox="1"/>
          <p:nvPr/>
        </p:nvSpPr>
        <p:spPr>
          <a:xfrm>
            <a:off x="8872168" y="1698587"/>
            <a:ext cx="2674735"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位移均方根响应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9" name="文本框 48">
            <a:extLst>
              <a:ext uri="{FF2B5EF4-FFF2-40B4-BE49-F238E27FC236}">
                <a16:creationId xmlns:a16="http://schemas.microsoft.com/office/drawing/2014/main" id="{38C1CE60-4C30-E179-1E9F-13749289267C}"/>
              </a:ext>
            </a:extLst>
          </p:cNvPr>
          <p:cNvSpPr txBox="1"/>
          <p:nvPr/>
        </p:nvSpPr>
        <p:spPr>
          <a:xfrm>
            <a:off x="5828877" y="2402508"/>
            <a:ext cx="3668751"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顶层最大加速度响应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Tree>
    <p:extLst>
      <p:ext uri="{BB962C8B-B14F-4D97-AF65-F5344CB8AC3E}">
        <p14:creationId xmlns:p14="http://schemas.microsoft.com/office/powerpoint/2010/main" val="25360224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9" grpId="0" animBg="1"/>
      <p:bldP spid="31" grpId="0"/>
      <p:bldP spid="32" grpId="0" animBg="1"/>
      <p:bldP spid="33" grpId="0"/>
      <p:bldP spid="34" grpId="0" animBg="1"/>
      <p:bldP spid="47" grpId="0"/>
      <p:bldP spid="48" grpId="0"/>
      <p:bldP spid="4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37652" y="1046901"/>
            <a:ext cx="6231496"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406823" y="990038"/>
            <a:ext cx="5689177" cy="461665"/>
          </a:xfrm>
          <a:prstGeom prst="rect">
            <a:avLst/>
          </a:prstGeom>
          <a:noFill/>
        </p:spPr>
        <p:txBody>
          <a:bodyPr wrap="square" rtlCol="0">
            <a:spAutoFit/>
          </a:bodyPr>
          <a:lstStyle/>
          <a:p>
            <a:r>
              <a:rPr lang="en-US" altLang="zh-CN" sz="2400" kern="0" dirty="0">
                <a:solidFill>
                  <a:srgbClr val="000000"/>
                </a:solidFill>
                <a:effectLst/>
                <a:latin typeface="+mn-ea"/>
                <a:cs typeface="微软雅黑" panose="020B0503020204020204" pitchFamily="34" charset="-122"/>
              </a:rPr>
              <a:t>1.1 </a:t>
            </a:r>
            <a:r>
              <a:rPr lang="zh-CN" altLang="zh-CN" sz="2400" kern="0" dirty="0">
                <a:solidFill>
                  <a:srgbClr val="000000"/>
                </a:solidFill>
                <a:effectLst/>
                <a:latin typeface="+mn-ea"/>
                <a:cs typeface="微软雅黑" panose="020B0503020204020204" pitchFamily="34" charset="-122"/>
              </a:rPr>
              <a:t>足尺被动控制五层钢结构的阻尼识别</a:t>
            </a:r>
            <a:endParaRPr lang="zh-CN" altLang="en-US" sz="2400" dirty="0">
              <a:latin typeface="+mn-ea"/>
            </a:endParaRPr>
          </a:p>
        </p:txBody>
      </p:sp>
      <p:sp>
        <p:nvSpPr>
          <p:cNvPr id="30" name="文本框 29">
            <a:extLst>
              <a:ext uri="{FF2B5EF4-FFF2-40B4-BE49-F238E27FC236}">
                <a16:creationId xmlns:a16="http://schemas.microsoft.com/office/drawing/2014/main" id="{B96FACF1-0862-6388-67F6-0D17F8ADCD65}"/>
              </a:ext>
            </a:extLst>
          </p:cNvPr>
          <p:cNvSpPr txBox="1"/>
          <p:nvPr/>
        </p:nvSpPr>
        <p:spPr>
          <a:xfrm>
            <a:off x="134511" y="6400920"/>
            <a:ext cx="1119676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【1】JI X D, HIKINO T, KASAI K. Damping identification of a full-scale passively controlled five-story steel building structure [J]. Earthquake Engineering &amp; Structural Dynamics, 2013, 42(2): 277-95.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2" name="文本框 31">
            <a:extLst>
              <a:ext uri="{FF2B5EF4-FFF2-40B4-BE49-F238E27FC236}">
                <a16:creationId xmlns:a16="http://schemas.microsoft.com/office/drawing/2014/main" id="{DAC5F6C7-B76B-7D13-6712-EEAE359F958C}"/>
              </a:ext>
            </a:extLst>
          </p:cNvPr>
          <p:cNvSpPr txBox="1"/>
          <p:nvPr/>
        </p:nvSpPr>
        <p:spPr>
          <a:xfrm>
            <a:off x="277298" y="165145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grpSp>
        <p:nvGrpSpPr>
          <p:cNvPr id="62" name="组合 61">
            <a:extLst>
              <a:ext uri="{FF2B5EF4-FFF2-40B4-BE49-F238E27FC236}">
                <a16:creationId xmlns:a16="http://schemas.microsoft.com/office/drawing/2014/main" id="{8B23CD21-D238-AAA8-CEE7-7B16A52E4531}"/>
              </a:ext>
            </a:extLst>
          </p:cNvPr>
          <p:cNvGrpSpPr/>
          <p:nvPr/>
        </p:nvGrpSpPr>
        <p:grpSpPr>
          <a:xfrm>
            <a:off x="250942" y="2288639"/>
            <a:ext cx="3342745" cy="3618122"/>
            <a:chOff x="645518" y="2634410"/>
            <a:chExt cx="3100873" cy="3356324"/>
          </a:xfrm>
        </p:grpSpPr>
        <p:pic>
          <p:nvPicPr>
            <p:cNvPr id="33" name="图片 32">
              <a:extLst>
                <a:ext uri="{FF2B5EF4-FFF2-40B4-BE49-F238E27FC236}">
                  <a16:creationId xmlns:a16="http://schemas.microsoft.com/office/drawing/2014/main" id="{9803DCE4-244A-87AD-B7F1-32E4EC24F3BE}"/>
                </a:ext>
              </a:extLst>
            </p:cNvPr>
            <p:cNvPicPr>
              <a:picLocks noChangeAspect="1"/>
            </p:cNvPicPr>
            <p:nvPr/>
          </p:nvPicPr>
          <p:blipFill>
            <a:blip r:embed="rId10"/>
            <a:stretch>
              <a:fillRect/>
            </a:stretch>
          </p:blipFill>
          <p:spPr>
            <a:xfrm>
              <a:off x="645518" y="2634410"/>
              <a:ext cx="2605893" cy="3356324"/>
            </a:xfrm>
            <a:prstGeom prst="rect">
              <a:avLst/>
            </a:prstGeom>
          </p:spPr>
        </p:pic>
        <p:sp>
          <p:nvSpPr>
            <p:cNvPr id="47" name="文本框 46">
              <a:extLst>
                <a:ext uri="{FF2B5EF4-FFF2-40B4-BE49-F238E27FC236}">
                  <a16:creationId xmlns:a16="http://schemas.microsoft.com/office/drawing/2014/main" id="{6665021E-EDCA-5B75-9448-95CC1D2DB84A}"/>
                </a:ext>
              </a:extLst>
            </p:cNvPr>
            <p:cNvSpPr txBox="1"/>
            <p:nvPr/>
          </p:nvSpPr>
          <p:spPr>
            <a:xfrm>
              <a:off x="3200855" y="5100731"/>
              <a:ext cx="545536"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3.85m</a:t>
              </a:r>
              <a:endParaRPr lang="zh-CN" altLang="en-US" sz="1100" dirty="0">
                <a:solidFill>
                  <a:schemeClr val="bg1"/>
                </a:solidFill>
              </a:endParaRPr>
            </a:p>
          </p:txBody>
        </p:sp>
        <p:cxnSp>
          <p:nvCxnSpPr>
            <p:cNvPr id="49" name="直接箭头连接符 48">
              <a:extLst>
                <a:ext uri="{FF2B5EF4-FFF2-40B4-BE49-F238E27FC236}">
                  <a16:creationId xmlns:a16="http://schemas.microsoft.com/office/drawing/2014/main" id="{F4463CB0-3165-9352-74D9-A7FC6197B781}"/>
                </a:ext>
              </a:extLst>
            </p:cNvPr>
            <p:cNvCxnSpPr>
              <a:cxnSpLocks/>
            </p:cNvCxnSpPr>
            <p:nvPr/>
          </p:nvCxnSpPr>
          <p:spPr>
            <a:xfrm flipH="1">
              <a:off x="2566416" y="4417012"/>
              <a:ext cx="133944" cy="51075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椭圆 51">
              <a:extLst>
                <a:ext uri="{FF2B5EF4-FFF2-40B4-BE49-F238E27FC236}">
                  <a16:creationId xmlns:a16="http://schemas.microsoft.com/office/drawing/2014/main" id="{BC92607F-FEDA-B292-DE6B-E1A7D1CCC73C}"/>
                </a:ext>
              </a:extLst>
            </p:cNvPr>
            <p:cNvSpPr/>
            <p:nvPr/>
          </p:nvSpPr>
          <p:spPr>
            <a:xfrm rot="19243150">
              <a:off x="2298446" y="4244086"/>
              <a:ext cx="707136" cy="1767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a:extLst>
                <a:ext uri="{FF2B5EF4-FFF2-40B4-BE49-F238E27FC236}">
                  <a16:creationId xmlns:a16="http://schemas.microsoft.com/office/drawing/2014/main" id="{5D55D241-4ADD-3EAB-669A-74F80D6BA381}"/>
                </a:ext>
              </a:extLst>
            </p:cNvPr>
            <p:cNvSpPr txBox="1"/>
            <p:nvPr/>
          </p:nvSpPr>
          <p:spPr>
            <a:xfrm>
              <a:off x="2126179" y="4903534"/>
              <a:ext cx="627746" cy="261610"/>
            </a:xfrm>
            <a:prstGeom prst="rect">
              <a:avLst/>
            </a:prstGeom>
            <a:solidFill>
              <a:schemeClr val="tx1"/>
            </a:solidFill>
          </p:spPr>
          <p:txBody>
            <a:bodyPr wrap="square" lIns="36000" tIns="36000" rIns="36000" bIns="36000" rtlCol="0">
              <a:noAutofit/>
            </a:bodyPr>
            <a:lstStyle/>
            <a:p>
              <a:pPr algn="ctr"/>
              <a:r>
                <a:rPr lang="en-US" altLang="zh-CN" sz="1100" dirty="0">
                  <a:solidFill>
                    <a:schemeClr val="bg1"/>
                  </a:solidFill>
                </a:rPr>
                <a:t>damper</a:t>
              </a:r>
              <a:endParaRPr lang="zh-CN" altLang="en-US" sz="1100" dirty="0">
                <a:solidFill>
                  <a:schemeClr val="bg1"/>
                </a:solidFill>
              </a:endParaRPr>
            </a:p>
          </p:txBody>
        </p:sp>
        <p:sp>
          <p:nvSpPr>
            <p:cNvPr id="54" name="文本框 53">
              <a:extLst>
                <a:ext uri="{FF2B5EF4-FFF2-40B4-BE49-F238E27FC236}">
                  <a16:creationId xmlns:a16="http://schemas.microsoft.com/office/drawing/2014/main" id="{329ED41E-5FEB-52B3-55F2-55DD984598F1}"/>
                </a:ext>
              </a:extLst>
            </p:cNvPr>
            <p:cNvSpPr txBox="1"/>
            <p:nvPr/>
          </p:nvSpPr>
          <p:spPr>
            <a:xfrm>
              <a:off x="3194162" y="4702572"/>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55" name="文本框 54">
              <a:extLst>
                <a:ext uri="{FF2B5EF4-FFF2-40B4-BE49-F238E27FC236}">
                  <a16:creationId xmlns:a16="http://schemas.microsoft.com/office/drawing/2014/main" id="{7E789098-379A-A2E0-E08D-B5DF5A8A9282}"/>
                </a:ext>
              </a:extLst>
            </p:cNvPr>
            <p:cNvSpPr txBox="1"/>
            <p:nvPr/>
          </p:nvSpPr>
          <p:spPr>
            <a:xfrm>
              <a:off x="3191695" y="4218242"/>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56" name="文本框 55">
              <a:extLst>
                <a:ext uri="{FF2B5EF4-FFF2-40B4-BE49-F238E27FC236}">
                  <a16:creationId xmlns:a16="http://schemas.microsoft.com/office/drawing/2014/main" id="{3FE517EB-B7C2-17FA-8CC7-033327A41840}"/>
                </a:ext>
              </a:extLst>
            </p:cNvPr>
            <p:cNvSpPr txBox="1"/>
            <p:nvPr/>
          </p:nvSpPr>
          <p:spPr>
            <a:xfrm>
              <a:off x="3200855" y="3846453"/>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57" name="文本框 56">
              <a:extLst>
                <a:ext uri="{FF2B5EF4-FFF2-40B4-BE49-F238E27FC236}">
                  <a16:creationId xmlns:a16="http://schemas.microsoft.com/office/drawing/2014/main" id="{87E5C3BB-62E0-8E7C-C2C1-D3FBA8EA953A}"/>
                </a:ext>
              </a:extLst>
            </p:cNvPr>
            <p:cNvSpPr txBox="1"/>
            <p:nvPr/>
          </p:nvSpPr>
          <p:spPr>
            <a:xfrm>
              <a:off x="3191695" y="3424292"/>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58" name="文本框 57">
              <a:extLst>
                <a:ext uri="{FF2B5EF4-FFF2-40B4-BE49-F238E27FC236}">
                  <a16:creationId xmlns:a16="http://schemas.microsoft.com/office/drawing/2014/main" id="{6280B22F-038B-FED0-97E4-13D20B700283}"/>
                </a:ext>
              </a:extLst>
            </p:cNvPr>
            <p:cNvSpPr txBox="1"/>
            <p:nvPr/>
          </p:nvSpPr>
          <p:spPr>
            <a:xfrm>
              <a:off x="2255210" y="2759097"/>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10m</a:t>
              </a:r>
              <a:endParaRPr lang="zh-CN" altLang="en-US" sz="1100" dirty="0">
                <a:solidFill>
                  <a:schemeClr val="bg1"/>
                </a:solidFill>
              </a:endParaRPr>
            </a:p>
          </p:txBody>
        </p:sp>
        <p:sp>
          <p:nvSpPr>
            <p:cNvPr id="61" name="文本框 60">
              <a:extLst>
                <a:ext uri="{FF2B5EF4-FFF2-40B4-BE49-F238E27FC236}">
                  <a16:creationId xmlns:a16="http://schemas.microsoft.com/office/drawing/2014/main" id="{681F5128-74C1-9469-9830-3CEA04CABB39}"/>
                </a:ext>
              </a:extLst>
            </p:cNvPr>
            <p:cNvSpPr txBox="1"/>
            <p:nvPr/>
          </p:nvSpPr>
          <p:spPr>
            <a:xfrm>
              <a:off x="1072586" y="2841999"/>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12m</a:t>
              </a:r>
              <a:endParaRPr lang="zh-CN" altLang="en-US" sz="1100" dirty="0">
                <a:solidFill>
                  <a:schemeClr val="bg1"/>
                </a:solidFill>
              </a:endParaRPr>
            </a:p>
          </p:txBody>
        </p:sp>
      </p:grpSp>
      <p:grpSp>
        <p:nvGrpSpPr>
          <p:cNvPr id="71" name="组合 70">
            <a:extLst>
              <a:ext uri="{FF2B5EF4-FFF2-40B4-BE49-F238E27FC236}">
                <a16:creationId xmlns:a16="http://schemas.microsoft.com/office/drawing/2014/main" id="{234F0EF5-DE5A-A097-D4E2-D03523A830C9}"/>
              </a:ext>
            </a:extLst>
          </p:cNvPr>
          <p:cNvGrpSpPr/>
          <p:nvPr/>
        </p:nvGrpSpPr>
        <p:grpSpPr>
          <a:xfrm>
            <a:off x="3604027" y="2274536"/>
            <a:ext cx="8396751" cy="1185984"/>
            <a:chOff x="443512" y="2354324"/>
            <a:chExt cx="5564197" cy="2472351"/>
          </a:xfrm>
        </p:grpSpPr>
        <p:grpSp>
          <p:nvGrpSpPr>
            <p:cNvPr id="72" name="组合 71">
              <a:extLst>
                <a:ext uri="{FF2B5EF4-FFF2-40B4-BE49-F238E27FC236}">
                  <a16:creationId xmlns:a16="http://schemas.microsoft.com/office/drawing/2014/main" id="{AE4FEDD2-1E24-822F-178B-E23E1244403C}"/>
                </a:ext>
              </a:extLst>
            </p:cNvPr>
            <p:cNvGrpSpPr/>
            <p:nvPr/>
          </p:nvGrpSpPr>
          <p:grpSpPr>
            <a:xfrm>
              <a:off x="492065" y="2354324"/>
              <a:ext cx="5515644" cy="2472351"/>
              <a:chOff x="493176" y="2373374"/>
              <a:chExt cx="5318794" cy="2472351"/>
            </a:xfrm>
          </p:grpSpPr>
          <p:sp>
            <p:nvSpPr>
              <p:cNvPr id="74" name="Rectangle 1">
                <a:extLst>
                  <a:ext uri="{FF2B5EF4-FFF2-40B4-BE49-F238E27FC236}">
                    <a16:creationId xmlns:a16="http://schemas.microsoft.com/office/drawing/2014/main" id="{EB112D85-C715-EE0D-9E28-5E25A915FBFC}"/>
                  </a:ext>
                </a:extLst>
              </p:cNvPr>
              <p:cNvSpPr/>
              <p:nvPr/>
            </p:nvSpPr>
            <p:spPr>
              <a:xfrm>
                <a:off x="493176" y="2373374"/>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75" name="直接连接符 74">
                <a:extLst>
                  <a:ext uri="{FF2B5EF4-FFF2-40B4-BE49-F238E27FC236}">
                    <a16:creationId xmlns:a16="http://schemas.microsoft.com/office/drawing/2014/main" id="{038F82FC-6A1D-C0F7-E793-8CB84D2EEA68}"/>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76" name="直接连接符 75">
                <a:extLst>
                  <a:ext uri="{FF2B5EF4-FFF2-40B4-BE49-F238E27FC236}">
                    <a16:creationId xmlns:a16="http://schemas.microsoft.com/office/drawing/2014/main" id="{7707B33E-80BB-5E78-8B73-B4056605BA0C}"/>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73" name="文本框 72">
              <a:extLst>
                <a:ext uri="{FF2B5EF4-FFF2-40B4-BE49-F238E27FC236}">
                  <a16:creationId xmlns:a16="http://schemas.microsoft.com/office/drawing/2014/main" id="{F4EA6DC5-E074-D19D-75AF-048AD2EC2689}"/>
                </a:ext>
              </a:extLst>
            </p:cNvPr>
            <p:cNvSpPr txBox="1"/>
            <p:nvPr/>
          </p:nvSpPr>
          <p:spPr>
            <a:xfrm>
              <a:off x="443512" y="2543117"/>
              <a:ext cx="5432845" cy="1951412"/>
            </a:xfrm>
            <a:prstGeom prst="rect">
              <a:avLst/>
            </a:prstGeom>
            <a:noFill/>
          </p:spPr>
          <p:txBody>
            <a:bodyPr wrap="square">
              <a:spAutoFit/>
            </a:bodyPr>
            <a:lstStyle/>
            <a:p>
              <a:pPr marL="342900" indent="-342900" algn="just">
                <a:lnSpc>
                  <a:spcPct val="130000"/>
                </a:lnSpc>
                <a:buFont typeface="Wingdings" panose="05000000000000000000" pitchFamily="2" charset="2"/>
                <a:buChar char="u"/>
              </a:pP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为了研究</a:t>
              </a:r>
              <a:r>
                <a:rPr lang="zh-CN" altLang="zh-CN" sz="2200" dirty="0">
                  <a:solidFill>
                    <a:srgbClr val="2E71A5"/>
                  </a:solidFill>
                  <a:latin typeface="思源黑体 CN Bold" panose="020B0800000000000000" pitchFamily="34" charset="-122"/>
                  <a:ea typeface="思源黑体 CN Bold" panose="020B0800000000000000" pitchFamily="34" charset="-122"/>
                </a:rPr>
                <a:t>被动控制结构</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的抗震性能</a:t>
              </a:r>
              <a:r>
                <a:rPr lang="zh-CN" altLang="en-US"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在</a:t>
              </a:r>
              <a:r>
                <a:rPr lang="zh-CN" altLang="zh-CN" sz="2200" dirty="0">
                  <a:solidFill>
                    <a:srgbClr val="2E71A5"/>
                  </a:solidFill>
                  <a:effectLst/>
                  <a:latin typeface="思源黑体 CN Bold" panose="020B0800000000000000" pitchFamily="34" charset="-122"/>
                  <a:ea typeface="思源黑体 CN Bold" panose="020B0800000000000000" pitchFamily="34" charset="-122"/>
                  <a:cs typeface="Helvetica" panose="020B0604020202020204" pitchFamily="34" charset="0"/>
                </a:rPr>
                <a:t>日本</a:t>
              </a:r>
              <a:r>
                <a:rPr lang="en-US" altLang="zh-CN" sz="2200" dirty="0">
                  <a:solidFill>
                    <a:srgbClr val="2E71A5"/>
                  </a:solidFill>
                  <a:effectLst/>
                  <a:latin typeface="思源黑体 CN Bold" panose="020B0800000000000000" pitchFamily="34" charset="-122"/>
                  <a:ea typeface="思源黑体 CN Bold" panose="020B0800000000000000" pitchFamily="34" charset="-122"/>
                </a:rPr>
                <a:t>E-Defense</a:t>
              </a:r>
              <a:r>
                <a:rPr lang="zh-CN" altLang="zh-CN" sz="2200" dirty="0">
                  <a:solidFill>
                    <a:srgbClr val="2E71A5"/>
                  </a:solidFill>
                  <a:effectLst/>
                  <a:latin typeface="思源黑体 CN Bold" panose="020B0800000000000000" pitchFamily="34" charset="-122"/>
                  <a:ea typeface="思源黑体 CN Bold" panose="020B0800000000000000" pitchFamily="34" charset="-122"/>
                  <a:cs typeface="Helvetica" panose="020B0604020202020204" pitchFamily="34" charset="0"/>
                </a:rPr>
                <a:t>振动台</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上对一座</a:t>
              </a:r>
              <a:r>
                <a:rPr lang="zh-CN" altLang="zh-CN" sz="2200" dirty="0">
                  <a:solidFill>
                    <a:srgbClr val="C00000"/>
                  </a:solidFill>
                  <a:effectLst/>
                  <a:latin typeface="思源黑体 CN Bold" panose="020B0800000000000000" pitchFamily="34" charset="-122"/>
                  <a:ea typeface="思源黑体 CN Bold" panose="020B0800000000000000" pitchFamily="34" charset="-122"/>
                  <a:cs typeface="Helvetica" panose="020B0604020202020204" pitchFamily="34" charset="0"/>
                </a:rPr>
                <a:t>五层钢结构</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建筑进行了一系列大型动力试验。</a:t>
              </a:r>
              <a:endParaRPr lang="zh-CN" altLang="en-US" sz="2200" dirty="0">
                <a:latin typeface="思源黑体 CN Bold" panose="020B0800000000000000" pitchFamily="34" charset="-122"/>
                <a:ea typeface="思源黑体 CN Bold" panose="020B0800000000000000" pitchFamily="34" charset="-122"/>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extLst>
              <p:ext uri="{D42A27DB-BD31-4B8C-83A1-F6EECF244321}">
                <p14:modId xmlns:p14="http://schemas.microsoft.com/office/powerpoint/2010/main" val="3870046560"/>
              </p:ext>
            </p:extLst>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1" imgW="914400" imgH="198720" progId="Equation.DSMT4">
                  <p:embed/>
                </p:oleObj>
              </mc:Choice>
              <mc:Fallback>
                <p:oleObj name="Equation" r:id="rId11" imgW="914400" imgH="198720" progId="Equation.DSMT4">
                  <p:embed/>
                  <p:pic>
                    <p:nvPicPr>
                      <p:cNvPr id="0" name=""/>
                      <p:cNvPicPr/>
                      <p:nvPr/>
                    </p:nvPicPr>
                    <p:blipFill>
                      <a:blip r:embed="rId12"/>
                      <a:stretch>
                        <a:fillRect/>
                      </a:stretch>
                    </p:blipFill>
                    <p:spPr>
                      <a:xfrm>
                        <a:off x="6553200" y="3556000"/>
                        <a:ext cx="914400" cy="198438"/>
                      </a:xfrm>
                      <a:prstGeom prst="rect">
                        <a:avLst/>
                      </a:prstGeom>
                    </p:spPr>
                  </p:pic>
                </p:oleObj>
              </mc:Fallback>
            </mc:AlternateContent>
          </a:graphicData>
        </a:graphic>
      </p:graphicFrame>
      <p:sp>
        <p:nvSpPr>
          <p:cNvPr id="118" name="椭圆 117">
            <a:extLst>
              <a:ext uri="{FF2B5EF4-FFF2-40B4-BE49-F238E27FC236}">
                <a16:creationId xmlns:a16="http://schemas.microsoft.com/office/drawing/2014/main" id="{45FBAB31-FFC3-9FE0-3829-A78713AC52E2}"/>
              </a:ext>
            </a:extLst>
          </p:cNvPr>
          <p:cNvSpPr/>
          <p:nvPr/>
        </p:nvSpPr>
        <p:spPr>
          <a:xfrm>
            <a:off x="3788386" y="4645324"/>
            <a:ext cx="1402080" cy="8053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000" kern="1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屈曲约束支撑</a:t>
            </a:r>
            <a:endParaRPr lang="zh-CN" altLang="en-US" sz="2000" dirty="0">
              <a:latin typeface="思源黑体 CN Bold" panose="020B0800000000000000" pitchFamily="34" charset="-122"/>
              <a:ea typeface="思源黑体 CN Bold" panose="020B0800000000000000" pitchFamily="34" charset="-122"/>
            </a:endParaRPr>
          </a:p>
        </p:txBody>
      </p:sp>
      <p:sp>
        <p:nvSpPr>
          <p:cNvPr id="119" name="椭圆 118">
            <a:extLst>
              <a:ext uri="{FF2B5EF4-FFF2-40B4-BE49-F238E27FC236}">
                <a16:creationId xmlns:a16="http://schemas.microsoft.com/office/drawing/2014/main" id="{11863438-3A42-09EE-8E2D-CE5EE069ADAD}"/>
              </a:ext>
            </a:extLst>
          </p:cNvPr>
          <p:cNvSpPr/>
          <p:nvPr/>
        </p:nvSpPr>
        <p:spPr>
          <a:xfrm>
            <a:off x="5443166" y="4550699"/>
            <a:ext cx="1402080" cy="8053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粘滞阻尼器</a:t>
            </a:r>
            <a:endParaRPr lang="zh-CN" altLang="en-US"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20" name="椭圆 119">
            <a:extLst>
              <a:ext uri="{FF2B5EF4-FFF2-40B4-BE49-F238E27FC236}">
                <a16:creationId xmlns:a16="http://schemas.microsoft.com/office/drawing/2014/main" id="{54747865-3F66-B291-61FE-A98A318D1FE9}"/>
              </a:ext>
            </a:extLst>
          </p:cNvPr>
          <p:cNvSpPr/>
          <p:nvPr/>
        </p:nvSpPr>
        <p:spPr>
          <a:xfrm>
            <a:off x="7079786" y="4376322"/>
            <a:ext cx="1402080" cy="8053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油阻尼器</a:t>
            </a:r>
            <a:endParaRPr lang="zh-CN" altLang="en-US"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21" name="椭圆 120">
            <a:extLst>
              <a:ext uri="{FF2B5EF4-FFF2-40B4-BE49-F238E27FC236}">
                <a16:creationId xmlns:a16="http://schemas.microsoft.com/office/drawing/2014/main" id="{4B99A971-1A05-9C4E-B742-7F2F2068E9AE}"/>
              </a:ext>
            </a:extLst>
          </p:cNvPr>
          <p:cNvSpPr/>
          <p:nvPr/>
        </p:nvSpPr>
        <p:spPr>
          <a:xfrm>
            <a:off x="8716406" y="4119158"/>
            <a:ext cx="1402080" cy="8053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粘弹性阻尼器</a:t>
            </a:r>
            <a:endParaRPr lang="zh-CN" altLang="en-US"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22" name="椭圆 121">
            <a:extLst>
              <a:ext uri="{FF2B5EF4-FFF2-40B4-BE49-F238E27FC236}">
                <a16:creationId xmlns:a16="http://schemas.microsoft.com/office/drawing/2014/main" id="{AD80C77B-4E58-9825-FB19-88E2E19C2B5A}"/>
              </a:ext>
            </a:extLst>
          </p:cNvPr>
          <p:cNvSpPr/>
          <p:nvPr/>
        </p:nvSpPr>
        <p:spPr>
          <a:xfrm>
            <a:off x="10353026" y="3905144"/>
            <a:ext cx="1402080" cy="80530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裸钢框架</a:t>
            </a:r>
            <a:endParaRPr lang="zh-CN" altLang="en-US" sz="2000" kern="1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24" name="箭头: 右 123">
            <a:extLst>
              <a:ext uri="{FF2B5EF4-FFF2-40B4-BE49-F238E27FC236}">
                <a16:creationId xmlns:a16="http://schemas.microsoft.com/office/drawing/2014/main" id="{EA43E11E-E1B9-2494-D600-F345682D605C}"/>
              </a:ext>
            </a:extLst>
          </p:cNvPr>
          <p:cNvSpPr/>
          <p:nvPr/>
        </p:nvSpPr>
        <p:spPr>
          <a:xfrm>
            <a:off x="-8168031" y="5629180"/>
            <a:ext cx="8000816" cy="983657"/>
          </a:xfrm>
          <a:custGeom>
            <a:avLst/>
            <a:gdLst>
              <a:gd name="connsiteX0" fmla="*/ 0 w 6719210"/>
              <a:gd name="connsiteY0" fmla="*/ 155166 h 620663"/>
              <a:gd name="connsiteX1" fmla="*/ 6408879 w 6719210"/>
              <a:gd name="connsiteY1" fmla="*/ 155166 h 620663"/>
              <a:gd name="connsiteX2" fmla="*/ 6408879 w 6719210"/>
              <a:gd name="connsiteY2" fmla="*/ 0 h 620663"/>
              <a:gd name="connsiteX3" fmla="*/ 6719210 w 6719210"/>
              <a:gd name="connsiteY3" fmla="*/ 310332 h 620663"/>
              <a:gd name="connsiteX4" fmla="*/ 6408879 w 6719210"/>
              <a:gd name="connsiteY4" fmla="*/ 620663 h 620663"/>
              <a:gd name="connsiteX5" fmla="*/ 6408879 w 6719210"/>
              <a:gd name="connsiteY5" fmla="*/ 465497 h 620663"/>
              <a:gd name="connsiteX6" fmla="*/ 0 w 6719210"/>
              <a:gd name="connsiteY6" fmla="*/ 465497 h 620663"/>
              <a:gd name="connsiteX7" fmla="*/ 0 w 6719210"/>
              <a:gd name="connsiteY7" fmla="*/ 155166 h 620663"/>
              <a:gd name="connsiteX0" fmla="*/ 0 w 7275470"/>
              <a:gd name="connsiteY0" fmla="*/ 652554 h 1118051"/>
              <a:gd name="connsiteX1" fmla="*/ 6408879 w 7275470"/>
              <a:gd name="connsiteY1" fmla="*/ 652554 h 1118051"/>
              <a:gd name="connsiteX2" fmla="*/ 6408879 w 7275470"/>
              <a:gd name="connsiteY2" fmla="*/ 497388 h 1118051"/>
              <a:gd name="connsiteX3" fmla="*/ 7275470 w 7275470"/>
              <a:gd name="connsiteY3" fmla="*/ 0 h 1118051"/>
              <a:gd name="connsiteX4" fmla="*/ 6408879 w 7275470"/>
              <a:gd name="connsiteY4" fmla="*/ 1118051 h 1118051"/>
              <a:gd name="connsiteX5" fmla="*/ 6408879 w 7275470"/>
              <a:gd name="connsiteY5" fmla="*/ 962885 h 1118051"/>
              <a:gd name="connsiteX6" fmla="*/ 0 w 7275470"/>
              <a:gd name="connsiteY6" fmla="*/ 962885 h 1118051"/>
              <a:gd name="connsiteX7" fmla="*/ 0 w 7275470"/>
              <a:gd name="connsiteY7" fmla="*/ 652554 h 1118051"/>
              <a:gd name="connsiteX0" fmla="*/ 0 w 7275470"/>
              <a:gd name="connsiteY0" fmla="*/ 673326 h 1138823"/>
              <a:gd name="connsiteX1" fmla="*/ 6408879 w 7275470"/>
              <a:gd name="connsiteY1" fmla="*/ 673326 h 1138823"/>
              <a:gd name="connsiteX2" fmla="*/ 6576519 w 7275470"/>
              <a:gd name="connsiteY2" fmla="*/ 0 h 1138823"/>
              <a:gd name="connsiteX3" fmla="*/ 7275470 w 7275470"/>
              <a:gd name="connsiteY3" fmla="*/ 20772 h 1138823"/>
              <a:gd name="connsiteX4" fmla="*/ 6408879 w 7275470"/>
              <a:gd name="connsiteY4" fmla="*/ 1138823 h 1138823"/>
              <a:gd name="connsiteX5" fmla="*/ 6408879 w 7275470"/>
              <a:gd name="connsiteY5" fmla="*/ 983657 h 1138823"/>
              <a:gd name="connsiteX6" fmla="*/ 0 w 7275470"/>
              <a:gd name="connsiteY6" fmla="*/ 983657 h 1138823"/>
              <a:gd name="connsiteX7" fmla="*/ 0 w 7275470"/>
              <a:gd name="connsiteY7" fmla="*/ 673326 h 1138823"/>
              <a:gd name="connsiteX0" fmla="*/ 0 w 7275470"/>
              <a:gd name="connsiteY0" fmla="*/ 673326 h 1138823"/>
              <a:gd name="connsiteX1" fmla="*/ 6728919 w 7275470"/>
              <a:gd name="connsiteY1" fmla="*/ 376146 h 1138823"/>
              <a:gd name="connsiteX2" fmla="*/ 6576519 w 7275470"/>
              <a:gd name="connsiteY2" fmla="*/ 0 h 1138823"/>
              <a:gd name="connsiteX3" fmla="*/ 7275470 w 7275470"/>
              <a:gd name="connsiteY3" fmla="*/ 20772 h 1138823"/>
              <a:gd name="connsiteX4" fmla="*/ 6408879 w 7275470"/>
              <a:gd name="connsiteY4" fmla="*/ 1138823 h 1138823"/>
              <a:gd name="connsiteX5" fmla="*/ 6408879 w 7275470"/>
              <a:gd name="connsiteY5" fmla="*/ 983657 h 1138823"/>
              <a:gd name="connsiteX6" fmla="*/ 0 w 7275470"/>
              <a:gd name="connsiteY6" fmla="*/ 983657 h 1138823"/>
              <a:gd name="connsiteX7" fmla="*/ 0 w 7275470"/>
              <a:gd name="connsiteY7" fmla="*/ 673326 h 1138823"/>
              <a:gd name="connsiteX0" fmla="*/ 0 w 7275470"/>
              <a:gd name="connsiteY0" fmla="*/ 673326 h 1138823"/>
              <a:gd name="connsiteX1" fmla="*/ 6728919 w 7275470"/>
              <a:gd name="connsiteY1" fmla="*/ 376146 h 1138823"/>
              <a:gd name="connsiteX2" fmla="*/ 6576519 w 7275470"/>
              <a:gd name="connsiteY2" fmla="*/ 0 h 1138823"/>
              <a:gd name="connsiteX3" fmla="*/ 7275470 w 7275470"/>
              <a:gd name="connsiteY3" fmla="*/ 20772 h 1138823"/>
              <a:gd name="connsiteX4" fmla="*/ 6408879 w 7275470"/>
              <a:gd name="connsiteY4" fmla="*/ 1138823 h 1138823"/>
              <a:gd name="connsiteX5" fmla="*/ 6904179 w 7275470"/>
              <a:gd name="connsiteY5" fmla="*/ 503597 h 1138823"/>
              <a:gd name="connsiteX6" fmla="*/ 0 w 7275470"/>
              <a:gd name="connsiteY6" fmla="*/ 983657 h 1138823"/>
              <a:gd name="connsiteX7" fmla="*/ 0 w 7275470"/>
              <a:gd name="connsiteY7" fmla="*/ 673326 h 1138823"/>
              <a:gd name="connsiteX0" fmla="*/ 0 w 7275470"/>
              <a:gd name="connsiteY0" fmla="*/ 673326 h 983657"/>
              <a:gd name="connsiteX1" fmla="*/ 6728919 w 7275470"/>
              <a:gd name="connsiteY1" fmla="*/ 376146 h 983657"/>
              <a:gd name="connsiteX2" fmla="*/ 6576519 w 7275470"/>
              <a:gd name="connsiteY2" fmla="*/ 0 h 983657"/>
              <a:gd name="connsiteX3" fmla="*/ 7275470 w 7275470"/>
              <a:gd name="connsiteY3" fmla="*/ 20772 h 983657"/>
              <a:gd name="connsiteX4" fmla="*/ 7102299 w 7275470"/>
              <a:gd name="connsiteY4" fmla="*/ 719723 h 983657"/>
              <a:gd name="connsiteX5" fmla="*/ 6904179 w 7275470"/>
              <a:gd name="connsiteY5" fmla="*/ 503597 h 983657"/>
              <a:gd name="connsiteX6" fmla="*/ 0 w 7275470"/>
              <a:gd name="connsiteY6" fmla="*/ 983657 h 983657"/>
              <a:gd name="connsiteX7" fmla="*/ 0 w 7275470"/>
              <a:gd name="connsiteY7" fmla="*/ 673326 h 983657"/>
              <a:gd name="connsiteX0" fmla="*/ 0 w 7275470"/>
              <a:gd name="connsiteY0" fmla="*/ 673326 h 983657"/>
              <a:gd name="connsiteX1" fmla="*/ 6728919 w 7275470"/>
              <a:gd name="connsiteY1" fmla="*/ 376146 h 983657"/>
              <a:gd name="connsiteX2" fmla="*/ 6576519 w 7275470"/>
              <a:gd name="connsiteY2" fmla="*/ 0 h 983657"/>
              <a:gd name="connsiteX3" fmla="*/ 7275470 w 7275470"/>
              <a:gd name="connsiteY3" fmla="*/ 20772 h 983657"/>
              <a:gd name="connsiteX4" fmla="*/ 7102299 w 7275470"/>
              <a:gd name="connsiteY4" fmla="*/ 719723 h 983657"/>
              <a:gd name="connsiteX5" fmla="*/ 6805119 w 7275470"/>
              <a:gd name="connsiteY5" fmla="*/ 511217 h 983657"/>
              <a:gd name="connsiteX6" fmla="*/ 0 w 7275470"/>
              <a:gd name="connsiteY6" fmla="*/ 983657 h 983657"/>
              <a:gd name="connsiteX7" fmla="*/ 0 w 7275470"/>
              <a:gd name="connsiteY7" fmla="*/ 673326 h 983657"/>
              <a:gd name="connsiteX0" fmla="*/ 0 w 7275470"/>
              <a:gd name="connsiteY0" fmla="*/ 673326 h 983657"/>
              <a:gd name="connsiteX1" fmla="*/ 6728919 w 7275470"/>
              <a:gd name="connsiteY1" fmla="*/ 376146 h 983657"/>
              <a:gd name="connsiteX2" fmla="*/ 6576519 w 7275470"/>
              <a:gd name="connsiteY2" fmla="*/ 0 h 983657"/>
              <a:gd name="connsiteX3" fmla="*/ 7275470 w 7275470"/>
              <a:gd name="connsiteY3" fmla="*/ 20772 h 983657"/>
              <a:gd name="connsiteX4" fmla="*/ 6987999 w 7275470"/>
              <a:gd name="connsiteY4" fmla="*/ 773063 h 983657"/>
              <a:gd name="connsiteX5" fmla="*/ 6805119 w 7275470"/>
              <a:gd name="connsiteY5" fmla="*/ 511217 h 983657"/>
              <a:gd name="connsiteX6" fmla="*/ 0 w 7275470"/>
              <a:gd name="connsiteY6" fmla="*/ 983657 h 983657"/>
              <a:gd name="connsiteX7" fmla="*/ 0 w 7275470"/>
              <a:gd name="connsiteY7" fmla="*/ 673326 h 983657"/>
              <a:gd name="connsiteX0" fmla="*/ 0 w 7100210"/>
              <a:gd name="connsiteY0" fmla="*/ 673326 h 983657"/>
              <a:gd name="connsiteX1" fmla="*/ 6728919 w 7100210"/>
              <a:gd name="connsiteY1" fmla="*/ 376146 h 983657"/>
              <a:gd name="connsiteX2" fmla="*/ 6576519 w 7100210"/>
              <a:gd name="connsiteY2" fmla="*/ 0 h 983657"/>
              <a:gd name="connsiteX3" fmla="*/ 7100210 w 7100210"/>
              <a:gd name="connsiteY3" fmla="*/ 226512 h 983657"/>
              <a:gd name="connsiteX4" fmla="*/ 6987999 w 7100210"/>
              <a:gd name="connsiteY4" fmla="*/ 773063 h 983657"/>
              <a:gd name="connsiteX5" fmla="*/ 6805119 w 7100210"/>
              <a:gd name="connsiteY5" fmla="*/ 511217 h 983657"/>
              <a:gd name="connsiteX6" fmla="*/ 0 w 7100210"/>
              <a:gd name="connsiteY6" fmla="*/ 983657 h 983657"/>
              <a:gd name="connsiteX7" fmla="*/ 0 w 7100210"/>
              <a:gd name="connsiteY7" fmla="*/ 673326 h 983657"/>
              <a:gd name="connsiteX0" fmla="*/ 0 w 7100210"/>
              <a:gd name="connsiteY0" fmla="*/ 673326 h 983657"/>
              <a:gd name="connsiteX1" fmla="*/ 6759399 w 7100210"/>
              <a:gd name="connsiteY1" fmla="*/ 307566 h 983657"/>
              <a:gd name="connsiteX2" fmla="*/ 6576519 w 7100210"/>
              <a:gd name="connsiteY2" fmla="*/ 0 h 983657"/>
              <a:gd name="connsiteX3" fmla="*/ 7100210 w 7100210"/>
              <a:gd name="connsiteY3" fmla="*/ 226512 h 983657"/>
              <a:gd name="connsiteX4" fmla="*/ 6987999 w 7100210"/>
              <a:gd name="connsiteY4" fmla="*/ 773063 h 983657"/>
              <a:gd name="connsiteX5" fmla="*/ 6805119 w 7100210"/>
              <a:gd name="connsiteY5" fmla="*/ 511217 h 983657"/>
              <a:gd name="connsiteX6" fmla="*/ 0 w 7100210"/>
              <a:gd name="connsiteY6" fmla="*/ 983657 h 983657"/>
              <a:gd name="connsiteX7" fmla="*/ 0 w 7100210"/>
              <a:gd name="connsiteY7" fmla="*/ 673326 h 983657"/>
              <a:gd name="connsiteX0" fmla="*/ 0 w 7100210"/>
              <a:gd name="connsiteY0" fmla="*/ 673326 h 983657"/>
              <a:gd name="connsiteX1" fmla="*/ 6759399 w 7100210"/>
              <a:gd name="connsiteY1" fmla="*/ 307566 h 983657"/>
              <a:gd name="connsiteX2" fmla="*/ 6576519 w 7100210"/>
              <a:gd name="connsiteY2" fmla="*/ 0 h 983657"/>
              <a:gd name="connsiteX3" fmla="*/ 7100210 w 7100210"/>
              <a:gd name="connsiteY3" fmla="*/ 226512 h 983657"/>
              <a:gd name="connsiteX4" fmla="*/ 6987999 w 7100210"/>
              <a:gd name="connsiteY4" fmla="*/ 773063 h 983657"/>
              <a:gd name="connsiteX5" fmla="*/ 6820359 w 7100210"/>
              <a:gd name="connsiteY5" fmla="*/ 412157 h 983657"/>
              <a:gd name="connsiteX6" fmla="*/ 0 w 7100210"/>
              <a:gd name="connsiteY6" fmla="*/ 983657 h 983657"/>
              <a:gd name="connsiteX7" fmla="*/ 0 w 7100210"/>
              <a:gd name="connsiteY7" fmla="*/ 673326 h 983657"/>
              <a:gd name="connsiteX0" fmla="*/ 0 w 7100210"/>
              <a:gd name="connsiteY0" fmla="*/ 673326 h 983657"/>
              <a:gd name="connsiteX1" fmla="*/ 6759399 w 7100210"/>
              <a:gd name="connsiteY1" fmla="*/ 307566 h 983657"/>
              <a:gd name="connsiteX2" fmla="*/ 6576519 w 7100210"/>
              <a:gd name="connsiteY2" fmla="*/ 0 h 983657"/>
              <a:gd name="connsiteX3" fmla="*/ 7100210 w 7100210"/>
              <a:gd name="connsiteY3" fmla="*/ 226512 h 983657"/>
              <a:gd name="connsiteX4" fmla="*/ 6987999 w 7100210"/>
              <a:gd name="connsiteY4" fmla="*/ 773063 h 983657"/>
              <a:gd name="connsiteX5" fmla="*/ 6820359 w 7100210"/>
              <a:gd name="connsiteY5" fmla="*/ 442637 h 983657"/>
              <a:gd name="connsiteX6" fmla="*/ 0 w 7100210"/>
              <a:gd name="connsiteY6" fmla="*/ 983657 h 983657"/>
              <a:gd name="connsiteX7" fmla="*/ 0 w 7100210"/>
              <a:gd name="connsiteY7" fmla="*/ 673326 h 983657"/>
              <a:gd name="connsiteX0" fmla="*/ 0 w 7100210"/>
              <a:gd name="connsiteY0" fmla="*/ 673326 h 983657"/>
              <a:gd name="connsiteX1" fmla="*/ 6759399 w 7100210"/>
              <a:gd name="connsiteY1" fmla="*/ 284706 h 983657"/>
              <a:gd name="connsiteX2" fmla="*/ 6576519 w 7100210"/>
              <a:gd name="connsiteY2" fmla="*/ 0 h 983657"/>
              <a:gd name="connsiteX3" fmla="*/ 7100210 w 7100210"/>
              <a:gd name="connsiteY3" fmla="*/ 226512 h 983657"/>
              <a:gd name="connsiteX4" fmla="*/ 6987999 w 7100210"/>
              <a:gd name="connsiteY4" fmla="*/ 773063 h 983657"/>
              <a:gd name="connsiteX5" fmla="*/ 6820359 w 7100210"/>
              <a:gd name="connsiteY5" fmla="*/ 442637 h 983657"/>
              <a:gd name="connsiteX6" fmla="*/ 0 w 7100210"/>
              <a:gd name="connsiteY6" fmla="*/ 983657 h 983657"/>
              <a:gd name="connsiteX7" fmla="*/ 0 w 7100210"/>
              <a:gd name="connsiteY7" fmla="*/ 673326 h 98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00210" h="983657">
                <a:moveTo>
                  <a:pt x="0" y="673326"/>
                </a:moveTo>
                <a:lnTo>
                  <a:pt x="6759399" y="284706"/>
                </a:lnTo>
                <a:lnTo>
                  <a:pt x="6576519" y="0"/>
                </a:lnTo>
                <a:lnTo>
                  <a:pt x="7100210" y="226512"/>
                </a:lnTo>
                <a:lnTo>
                  <a:pt x="6987999" y="773063"/>
                </a:lnTo>
                <a:lnTo>
                  <a:pt x="6820359" y="442637"/>
                </a:lnTo>
                <a:lnTo>
                  <a:pt x="0" y="983657"/>
                </a:lnTo>
                <a:lnTo>
                  <a:pt x="0" y="67332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99637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500"/>
                                        <p:tgtEl>
                                          <p:spTgt spid="71"/>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500"/>
                                        <p:tgtEl>
                                          <p:spTgt spid="6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8"/>
                                        </p:tgtEl>
                                        <p:attrNameLst>
                                          <p:attrName>style.visibility</p:attrName>
                                        </p:attrNameLst>
                                      </p:cBhvr>
                                      <p:to>
                                        <p:strVal val="visible"/>
                                      </p:to>
                                    </p:set>
                                    <p:animEffect transition="in" filter="fade">
                                      <p:cBhvr>
                                        <p:cTn id="26" dur="500"/>
                                        <p:tgtEl>
                                          <p:spTgt spid="118"/>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19"/>
                                        </p:tgtEl>
                                        <p:attrNameLst>
                                          <p:attrName>style.visibility</p:attrName>
                                        </p:attrNameLst>
                                      </p:cBhvr>
                                      <p:to>
                                        <p:strVal val="visible"/>
                                      </p:to>
                                    </p:set>
                                    <p:animEffect transition="in" filter="fade">
                                      <p:cBhvr>
                                        <p:cTn id="30" dur="500"/>
                                        <p:tgtEl>
                                          <p:spTgt spid="119"/>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20"/>
                                        </p:tgtEl>
                                        <p:attrNameLst>
                                          <p:attrName>style.visibility</p:attrName>
                                        </p:attrNameLst>
                                      </p:cBhvr>
                                      <p:to>
                                        <p:strVal val="visible"/>
                                      </p:to>
                                    </p:set>
                                    <p:animEffect transition="in" filter="fade">
                                      <p:cBhvr>
                                        <p:cTn id="34" dur="500"/>
                                        <p:tgtEl>
                                          <p:spTgt spid="120"/>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21"/>
                                        </p:tgtEl>
                                        <p:attrNameLst>
                                          <p:attrName>style.visibility</p:attrName>
                                        </p:attrNameLst>
                                      </p:cBhvr>
                                      <p:to>
                                        <p:strVal val="visible"/>
                                      </p:to>
                                    </p:set>
                                    <p:animEffect transition="in" filter="fade">
                                      <p:cBhvr>
                                        <p:cTn id="38" dur="500"/>
                                        <p:tgtEl>
                                          <p:spTgt spid="121"/>
                                        </p:tgtEl>
                                      </p:cBhvr>
                                    </p:animEffect>
                                  </p:childTnLst>
                                </p:cTn>
                              </p:par>
                            </p:childTnLst>
                          </p:cTn>
                        </p:par>
                        <p:par>
                          <p:cTn id="39" fill="hold">
                            <p:stCondLst>
                              <p:cond delay="2000"/>
                            </p:stCondLst>
                            <p:childTnLst>
                              <p:par>
                                <p:cTn id="40" presetID="10" presetClass="entr" presetSubtype="0" fill="hold" grpId="0" nodeType="afterEffect">
                                  <p:stCondLst>
                                    <p:cond delay="0"/>
                                  </p:stCondLst>
                                  <p:childTnLst>
                                    <p:set>
                                      <p:cBhvr>
                                        <p:cTn id="41" dur="1" fill="hold">
                                          <p:stCondLst>
                                            <p:cond delay="0"/>
                                          </p:stCondLst>
                                        </p:cTn>
                                        <p:tgtEl>
                                          <p:spTgt spid="122"/>
                                        </p:tgtEl>
                                        <p:attrNameLst>
                                          <p:attrName>style.visibility</p:attrName>
                                        </p:attrNameLst>
                                      </p:cBhvr>
                                      <p:to>
                                        <p:strVal val="visible"/>
                                      </p:to>
                                    </p:set>
                                    <p:animEffect transition="in" filter="fade">
                                      <p:cBhvr>
                                        <p:cTn id="42" dur="500"/>
                                        <p:tgtEl>
                                          <p:spTgt spid="122"/>
                                        </p:tgtEl>
                                      </p:cBhvr>
                                    </p:animEffect>
                                  </p:childTnLst>
                                </p:cTn>
                              </p:par>
                            </p:childTnLst>
                          </p:cTn>
                        </p:par>
                        <p:par>
                          <p:cTn id="43" fill="hold">
                            <p:stCondLst>
                              <p:cond delay="2500"/>
                            </p:stCondLst>
                            <p:childTnLst>
                              <p:par>
                                <p:cTn id="44" presetID="0" presetClass="path" presetSubtype="0" accel="50000" decel="50000" fill="hold" grpId="1" nodeType="afterEffect">
                                  <p:stCondLst>
                                    <p:cond delay="0"/>
                                  </p:stCondLst>
                                  <p:childTnLst>
                                    <p:animMotion origin="layout" path="M -0.00299 -2.59259E-6 L -0.00299 0.00023 C 0.02917 -0.00949 0.03972 -0.01342 0.06862 -0.0199 C 0.08151 -0.02291 0.0944 -0.02477 0.10716 -0.02801 C 0.1267 -0.0331 0.14571 -0.0412 0.1655 -0.04444 C 0.18737 -0.04768 0.2099 -0.04722 0.23203 -0.04745 L 0.72735 -0.05578 L 0.8375 -0.0625 C 0.85039 -0.06319 0.86328 -0.06597 0.87631 -0.06713 C 0.89193 -0.06875 0.90769 -0.06921 0.92357 -0.07037 C 0.93516 -0.07407 0.93776 -0.07106 0.94388 -0.08171 C 0.94506 -0.08379 0.94545 -0.08611 0.94623 -0.08819 C 0.94766 -0.09768 0.94662 -0.09421 0.94896 -0.09953 " pathEditMode="relative" rAng="0" ptsTypes="AAAAAAAAAAAAA">
                                      <p:cBhvr>
                                        <p:cTn id="45" dur="2000" fill="hold"/>
                                        <p:tgtEl>
                                          <p:spTgt spid="124"/>
                                        </p:tgtEl>
                                        <p:attrNameLst>
                                          <p:attrName>ppt_x</p:attrName>
                                          <p:attrName>ppt_y</p:attrName>
                                        </p:attrNameLst>
                                      </p:cBhvr>
                                      <p:rCtr x="47591" y="-49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32" grpId="0" animBg="1"/>
      <p:bldP spid="118" grpId="0" animBg="1"/>
      <p:bldP spid="119" grpId="0" animBg="1"/>
      <p:bldP spid="120" grpId="0" animBg="1"/>
      <p:bldP spid="121" grpId="0" animBg="1"/>
      <p:bldP spid="122" grpId="0" animBg="1"/>
      <p:bldP spid="12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2" y="997865"/>
            <a:ext cx="9613006"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342413" y="970867"/>
            <a:ext cx="9905173" cy="461665"/>
          </a:xfrm>
          <a:prstGeom prst="rect">
            <a:avLst/>
          </a:prstGeom>
          <a:noFill/>
        </p:spPr>
        <p:txBody>
          <a:bodyPr wrap="square" rtlCol="0">
            <a:spAutoFit/>
          </a:bodyPr>
          <a:lstStyle/>
          <a:p>
            <a:pPr algn="l"/>
            <a:r>
              <a:rPr lang="en-US" altLang="zh-CN" sz="2400" kern="0" dirty="0">
                <a:solidFill>
                  <a:srgbClr val="000000"/>
                </a:solidFill>
                <a:effectLst/>
                <a:latin typeface="+mn-ea"/>
                <a:cs typeface="微软雅黑" panose="020B0503020204020204" pitchFamily="34" charset="-122"/>
              </a:rPr>
              <a:t>1.7 </a:t>
            </a:r>
            <a:r>
              <a:rPr lang="zh-CN" altLang="en-US" sz="2400" kern="0" dirty="0">
                <a:solidFill>
                  <a:srgbClr val="000000"/>
                </a:solidFill>
                <a:latin typeface="+mn-ea"/>
              </a:rPr>
              <a:t>大空间混凝土框架结构黏滞阻尼器消能减震加固振动台试验研究</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A9376310-192E-CBF8-77A3-B9E5E8F98372}"/>
              </a:ext>
            </a:extLst>
          </p:cNvPr>
          <p:cNvSpPr txBox="1"/>
          <p:nvPr/>
        </p:nvSpPr>
        <p:spPr>
          <a:xfrm>
            <a:off x="-45068" y="6401511"/>
            <a:ext cx="11916226"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张强</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黄炜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毕登山</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大空间混凝土框架结构黏滞阻尼器消能减震加固振动台试验研究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1-10:[2023-03-14].DOI:10.14006/j.jzjgxb.2021.0871</a:t>
            </a:r>
            <a:r>
              <a:rPr lang="en-US" altLang="zh-CN" sz="1200" b="0" i="0" dirty="0">
                <a:solidFill>
                  <a:srgbClr val="666666"/>
                </a:solidFill>
                <a:effectLst/>
                <a:latin typeface="Microsoft yahei" panose="020B0503020204020204" pitchFamily="34" charset="-122"/>
                <a:ea typeface="Microsoft yahei" panose="020B0503020204020204" pitchFamily="34" charset="-122"/>
              </a:rPr>
              <a:t>.</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4" name="文本框 13">
            <a:extLst>
              <a:ext uri="{FF2B5EF4-FFF2-40B4-BE49-F238E27FC236}">
                <a16:creationId xmlns:a16="http://schemas.microsoft.com/office/drawing/2014/main" id="{9BB3A48F-4224-D47A-795C-65E3AA5BD5A9}"/>
              </a:ext>
            </a:extLst>
          </p:cNvPr>
          <p:cNvSpPr txBox="1"/>
          <p:nvPr/>
        </p:nvSpPr>
        <p:spPr>
          <a:xfrm>
            <a:off x="289451" y="1690966"/>
            <a:ext cx="1722230"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pic>
        <p:nvPicPr>
          <p:cNvPr id="15" name="图片 14">
            <a:extLst>
              <a:ext uri="{FF2B5EF4-FFF2-40B4-BE49-F238E27FC236}">
                <a16:creationId xmlns:a16="http://schemas.microsoft.com/office/drawing/2014/main" id="{A6192741-532E-60A0-4EF7-949819233645}"/>
              </a:ext>
            </a:extLst>
          </p:cNvPr>
          <p:cNvPicPr>
            <a:picLocks noChangeAspect="1"/>
          </p:cNvPicPr>
          <p:nvPr/>
        </p:nvPicPr>
        <p:blipFill>
          <a:blip r:embed="rId12"/>
          <a:stretch>
            <a:fillRect/>
          </a:stretch>
        </p:blipFill>
        <p:spPr>
          <a:xfrm>
            <a:off x="723984" y="2477492"/>
            <a:ext cx="3712749" cy="3131344"/>
          </a:xfrm>
          <a:prstGeom prst="rect">
            <a:avLst/>
          </a:prstGeom>
        </p:spPr>
      </p:pic>
      <p:grpSp>
        <p:nvGrpSpPr>
          <p:cNvPr id="16" name="组合 15">
            <a:extLst>
              <a:ext uri="{FF2B5EF4-FFF2-40B4-BE49-F238E27FC236}">
                <a16:creationId xmlns:a16="http://schemas.microsoft.com/office/drawing/2014/main" id="{356A4E33-940F-B88B-6D48-FC084EEE0A6E}"/>
              </a:ext>
            </a:extLst>
          </p:cNvPr>
          <p:cNvGrpSpPr/>
          <p:nvPr/>
        </p:nvGrpSpPr>
        <p:grpSpPr>
          <a:xfrm>
            <a:off x="5121117" y="1801773"/>
            <a:ext cx="5833283" cy="2792641"/>
            <a:chOff x="440604" y="2402319"/>
            <a:chExt cx="5530417" cy="2487054"/>
          </a:xfrm>
        </p:grpSpPr>
        <p:grpSp>
          <p:nvGrpSpPr>
            <p:cNvPr id="17" name="组合 16">
              <a:extLst>
                <a:ext uri="{FF2B5EF4-FFF2-40B4-BE49-F238E27FC236}">
                  <a16:creationId xmlns:a16="http://schemas.microsoft.com/office/drawing/2014/main" id="{FD2E8D2A-00CB-DFB3-6FC4-47322611E7BC}"/>
                </a:ext>
              </a:extLst>
            </p:cNvPr>
            <p:cNvGrpSpPr/>
            <p:nvPr/>
          </p:nvGrpSpPr>
          <p:grpSpPr>
            <a:xfrm>
              <a:off x="440604" y="2402319"/>
              <a:ext cx="5515644" cy="2487054"/>
              <a:chOff x="443552" y="2421369"/>
              <a:chExt cx="5318794" cy="2487054"/>
            </a:xfrm>
          </p:grpSpPr>
          <p:sp>
            <p:nvSpPr>
              <p:cNvPr id="29" name="Rectangle 1">
                <a:extLst>
                  <a:ext uri="{FF2B5EF4-FFF2-40B4-BE49-F238E27FC236}">
                    <a16:creationId xmlns:a16="http://schemas.microsoft.com/office/drawing/2014/main" id="{414D8D25-8116-30A8-3584-42243FB8ADF3}"/>
                  </a:ext>
                </a:extLst>
              </p:cNvPr>
              <p:cNvSpPr/>
              <p:nvPr/>
            </p:nvSpPr>
            <p:spPr>
              <a:xfrm>
                <a:off x="443552" y="2436072"/>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2" name="直接连接符 31">
                <a:extLst>
                  <a:ext uri="{FF2B5EF4-FFF2-40B4-BE49-F238E27FC236}">
                    <a16:creationId xmlns:a16="http://schemas.microsoft.com/office/drawing/2014/main" id="{37A92E91-A968-934E-C518-B5CB05302C14}"/>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7240E437-55A4-0B47-B6B1-02C641737452}"/>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28" name="文本框 27">
              <a:extLst>
                <a:ext uri="{FF2B5EF4-FFF2-40B4-BE49-F238E27FC236}">
                  <a16:creationId xmlns:a16="http://schemas.microsoft.com/office/drawing/2014/main" id="{6483274E-F4D1-B855-E29D-282BA07D89F4}"/>
                </a:ext>
              </a:extLst>
            </p:cNvPr>
            <p:cNvSpPr txBox="1"/>
            <p:nvPr/>
          </p:nvSpPr>
          <p:spPr>
            <a:xfrm>
              <a:off x="449827" y="2418077"/>
              <a:ext cx="5521194" cy="2238582"/>
            </a:xfrm>
            <a:prstGeom prst="rect">
              <a:avLst/>
            </a:prstGeom>
            <a:noFill/>
          </p:spPr>
          <p:txBody>
            <a:bodyPr wrap="square">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为更好地掌握大空间混凝土（</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LRC</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）框架结构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消能减震加固效果</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和</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抗震性能</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基于已完成的</a:t>
              </a:r>
              <a:r>
                <a:rPr lang="en-US" altLang="zh-CN"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1</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a:t>
              </a:r>
              <a:r>
                <a:rPr lang="en-US" altLang="zh-CN"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6 </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缩尺无控</a:t>
              </a:r>
              <a:r>
                <a:rPr lang="en-US" altLang="zh-CN"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LRC</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框架结构模型</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试验，开展同加载历程下另一相同减震框架结构模型振动台试验。</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sp>
        <p:nvSpPr>
          <p:cNvPr id="34" name="文本框 33">
            <a:extLst>
              <a:ext uri="{FF2B5EF4-FFF2-40B4-BE49-F238E27FC236}">
                <a16:creationId xmlns:a16="http://schemas.microsoft.com/office/drawing/2014/main" id="{5B4A9DE8-D57B-71F9-A790-A4E9AE9569D9}"/>
              </a:ext>
            </a:extLst>
          </p:cNvPr>
          <p:cNvSpPr txBox="1"/>
          <p:nvPr/>
        </p:nvSpPr>
        <p:spPr>
          <a:xfrm>
            <a:off x="2067849" y="5713735"/>
            <a:ext cx="1025017" cy="276999"/>
          </a:xfrm>
          <a:prstGeom prst="rect">
            <a:avLst/>
          </a:prstGeom>
          <a:noFill/>
        </p:spPr>
        <p:txBody>
          <a:bodyPr wrap="square">
            <a:spAutoFit/>
          </a:bodyPr>
          <a:lstStyle/>
          <a:p>
            <a:r>
              <a:rPr lang="zh-CN" altLang="en-US" sz="1200" dirty="0"/>
              <a:t>试验模型</a:t>
            </a:r>
          </a:p>
        </p:txBody>
      </p:sp>
      <p:sp>
        <p:nvSpPr>
          <p:cNvPr id="36" name="文本框 35">
            <a:extLst>
              <a:ext uri="{FF2B5EF4-FFF2-40B4-BE49-F238E27FC236}">
                <a16:creationId xmlns:a16="http://schemas.microsoft.com/office/drawing/2014/main" id="{3DE0331E-099C-07EA-243C-BD0DA28E47D6}"/>
              </a:ext>
            </a:extLst>
          </p:cNvPr>
          <p:cNvSpPr txBox="1"/>
          <p:nvPr/>
        </p:nvSpPr>
        <p:spPr>
          <a:xfrm>
            <a:off x="6997582" y="4782644"/>
            <a:ext cx="2524731" cy="442674"/>
          </a:xfrm>
          <a:prstGeom prst="roundRect">
            <a:avLst/>
          </a:prstGeom>
          <a:solidFill>
            <a:srgbClr val="92D050">
              <a:alpha val="43000"/>
            </a:srgbClr>
          </a:solidFill>
        </p:spPr>
        <p:txBody>
          <a:bodyPr wrap="square">
            <a:spAutoFit/>
          </a:bodyPr>
          <a:lstStyle/>
          <a:p>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关键构件的屈服机制</a:t>
            </a:r>
          </a:p>
        </p:txBody>
      </p:sp>
      <p:sp>
        <p:nvSpPr>
          <p:cNvPr id="38" name="文本框 37">
            <a:extLst>
              <a:ext uri="{FF2B5EF4-FFF2-40B4-BE49-F238E27FC236}">
                <a16:creationId xmlns:a16="http://schemas.microsoft.com/office/drawing/2014/main" id="{981D2822-9E5B-9272-6FBC-802F0984EFCA}"/>
              </a:ext>
            </a:extLst>
          </p:cNvPr>
          <p:cNvSpPr txBox="1"/>
          <p:nvPr/>
        </p:nvSpPr>
        <p:spPr>
          <a:xfrm>
            <a:off x="6900353" y="5263358"/>
            <a:ext cx="2719188" cy="442674"/>
          </a:xfrm>
          <a:prstGeom prst="roundRect">
            <a:avLst/>
          </a:prstGeom>
          <a:solidFill>
            <a:srgbClr val="92D050">
              <a:alpha val="43000"/>
            </a:srgbClr>
          </a:solidFill>
        </p:spPr>
        <p:txBody>
          <a:bodyPr wrap="square">
            <a:spAutoFit/>
          </a:bodyPr>
          <a:lstStyle>
            <a:defPPr>
              <a:defRPr lang="zh-CN"/>
            </a:defPPr>
            <a:lvl1pPr>
              <a:defRPr sz="200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defRPr>
            </a:lvl1pPr>
          </a:lstStyle>
          <a:p>
            <a:r>
              <a:rPr lang="zh-CN" altLang="en-US" dirty="0"/>
              <a:t>整体结构的失效模式</a:t>
            </a:r>
          </a:p>
        </p:txBody>
      </p:sp>
      <p:sp>
        <p:nvSpPr>
          <p:cNvPr id="40" name="文本框 39">
            <a:extLst>
              <a:ext uri="{FF2B5EF4-FFF2-40B4-BE49-F238E27FC236}">
                <a16:creationId xmlns:a16="http://schemas.microsoft.com/office/drawing/2014/main" id="{A1DB08F7-0A58-18DB-49B4-43237F60FB10}"/>
              </a:ext>
            </a:extLst>
          </p:cNvPr>
          <p:cNvSpPr txBox="1"/>
          <p:nvPr/>
        </p:nvSpPr>
        <p:spPr>
          <a:xfrm>
            <a:off x="5967772" y="5755254"/>
            <a:ext cx="4584351" cy="442674"/>
          </a:xfrm>
          <a:prstGeom prst="roundRect">
            <a:avLst/>
          </a:prstGeom>
          <a:solidFill>
            <a:srgbClr val="92D050">
              <a:alpha val="43000"/>
            </a:srgbClr>
          </a:solidFill>
        </p:spPr>
        <p:txBody>
          <a:bodyPr wrap="square">
            <a:spAutoFit/>
          </a:bodyPr>
          <a:lstStyle>
            <a:defPPr>
              <a:defRPr lang="zh-CN"/>
            </a:defPPr>
            <a:lvl1pPr>
              <a:defRPr sz="200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defRPr>
            </a:lvl1pPr>
          </a:lstStyle>
          <a:p>
            <a:r>
              <a:rPr lang="zh-CN" altLang="en-US" dirty="0"/>
              <a:t>软弱层对</a:t>
            </a:r>
            <a:r>
              <a:rPr lang="en-US" altLang="zh-CN" dirty="0"/>
              <a:t>LRC</a:t>
            </a:r>
            <a:r>
              <a:rPr lang="zh-CN" altLang="en-US" dirty="0"/>
              <a:t>框架结构动力响应的影响</a:t>
            </a:r>
          </a:p>
        </p:txBody>
      </p:sp>
      <p:sp>
        <p:nvSpPr>
          <p:cNvPr id="41" name="文本框 40">
            <a:extLst>
              <a:ext uri="{FF2B5EF4-FFF2-40B4-BE49-F238E27FC236}">
                <a16:creationId xmlns:a16="http://schemas.microsoft.com/office/drawing/2014/main" id="{9C3B0BE5-35E0-DDCE-4D93-B5EE79FE0486}"/>
              </a:ext>
            </a:extLst>
          </p:cNvPr>
          <p:cNvSpPr txBox="1"/>
          <p:nvPr/>
        </p:nvSpPr>
        <p:spPr>
          <a:xfrm>
            <a:off x="-45068" y="6624147"/>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毛立</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毕登山</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陈动</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含软弱层大空间混凝土框架结构振动台试验</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,2021,42(9):22-30,43</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3" name="圆角矩形 8">
            <a:extLst>
              <a:ext uri="{FF2B5EF4-FFF2-40B4-BE49-F238E27FC236}">
                <a16:creationId xmlns:a16="http://schemas.microsoft.com/office/drawing/2014/main" id="{13B0F363-6D82-D949-E1A6-11405A4EAE25}"/>
              </a:ext>
            </a:extLst>
          </p:cNvPr>
          <p:cNvSpPr/>
          <p:nvPr/>
        </p:nvSpPr>
        <p:spPr>
          <a:xfrm>
            <a:off x="5520299" y="4611107"/>
            <a:ext cx="5242133" cy="1640879"/>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3601444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left)">
                                      <p:cBhvr>
                                        <p:cTn id="35" dur="500"/>
                                        <p:tgtEl>
                                          <p:spTgt spid="43"/>
                                        </p:tgtEl>
                                      </p:cBhvr>
                                    </p:animEffect>
                                  </p:childTnLst>
                                </p:cTn>
                              </p:par>
                              <p:par>
                                <p:cTn id="36" presetID="1" presetClass="entr" presetSubtype="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4" grpId="0" animBg="1"/>
      <p:bldP spid="34" grpId="0"/>
      <p:bldP spid="36" grpId="0" animBg="1"/>
      <p:bldP spid="38" grpId="0" animBg="1"/>
      <p:bldP spid="40" grpId="0" animBg="1"/>
      <p:bldP spid="4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图片 49">
            <a:extLst>
              <a:ext uri="{FF2B5EF4-FFF2-40B4-BE49-F238E27FC236}">
                <a16:creationId xmlns:a16="http://schemas.microsoft.com/office/drawing/2014/main" id="{F36D592D-3F0C-9B9F-B0B2-6E586E0ABA80}"/>
              </a:ext>
            </a:extLst>
          </p:cNvPr>
          <p:cNvPicPr>
            <a:picLocks noChangeAspect="1"/>
          </p:cNvPicPr>
          <p:nvPr/>
        </p:nvPicPr>
        <p:blipFill rotWithShape="1">
          <a:blip r:embed="rId3"/>
          <a:srcRect t="861"/>
          <a:stretch/>
        </p:blipFill>
        <p:spPr>
          <a:xfrm>
            <a:off x="3915341" y="3119163"/>
            <a:ext cx="3456577" cy="2989362"/>
          </a:xfrm>
          <a:prstGeom prst="rect">
            <a:avLst/>
          </a:prstGeom>
        </p:spPr>
      </p:pic>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6">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1" imgW="914400" imgH="198720" progId="Equation.DSMT4">
                  <p:embed/>
                </p:oleObj>
              </mc:Choice>
              <mc:Fallback>
                <p:oleObj name="Equation" r:id="rId11"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2"/>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036BDDCD-C33A-0B18-90EC-4349C857132E}"/>
              </a:ext>
            </a:extLst>
          </p:cNvPr>
          <p:cNvSpPr txBox="1"/>
          <p:nvPr/>
        </p:nvSpPr>
        <p:spPr>
          <a:xfrm>
            <a:off x="405055" y="99959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30" name="文本框 29">
            <a:extLst>
              <a:ext uri="{FF2B5EF4-FFF2-40B4-BE49-F238E27FC236}">
                <a16:creationId xmlns:a16="http://schemas.microsoft.com/office/drawing/2014/main" id="{C7373DD6-673F-A314-A32E-689DB80B40D3}"/>
              </a:ext>
            </a:extLst>
          </p:cNvPr>
          <p:cNvSpPr txBox="1"/>
          <p:nvPr/>
        </p:nvSpPr>
        <p:spPr>
          <a:xfrm>
            <a:off x="889000" y="1544052"/>
            <a:ext cx="9011745" cy="1048364"/>
          </a:xfrm>
          <a:prstGeom prst="rect">
            <a:avLst/>
          </a:prstGeom>
          <a:noFill/>
        </p:spPr>
        <p:txBody>
          <a:bodyPr wrap="square" rtlCol="0">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分析</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粘滞阻尼器</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对</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LRC </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框架结构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动力响应指标的影响规律</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研究减震加固技术对</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LRC </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框架结构中</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薄弱部位响应</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的影响规律。</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34" name="文本框 33">
            <a:extLst>
              <a:ext uri="{FF2B5EF4-FFF2-40B4-BE49-F238E27FC236}">
                <a16:creationId xmlns:a16="http://schemas.microsoft.com/office/drawing/2014/main" id="{DACFC407-A4A9-6BCD-C6FB-9A14DCDCFA31}"/>
              </a:ext>
            </a:extLst>
          </p:cNvPr>
          <p:cNvSpPr txBox="1"/>
          <p:nvPr/>
        </p:nvSpPr>
        <p:spPr>
          <a:xfrm>
            <a:off x="405055" y="2779995"/>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pic>
        <p:nvPicPr>
          <p:cNvPr id="35" name="图片 34">
            <a:extLst>
              <a:ext uri="{FF2B5EF4-FFF2-40B4-BE49-F238E27FC236}">
                <a16:creationId xmlns:a16="http://schemas.microsoft.com/office/drawing/2014/main" id="{B581DC25-C05E-6A40-95EB-E0B1FD5FD255}"/>
              </a:ext>
            </a:extLst>
          </p:cNvPr>
          <p:cNvPicPr>
            <a:picLocks noChangeAspect="1"/>
          </p:cNvPicPr>
          <p:nvPr/>
        </p:nvPicPr>
        <p:blipFill>
          <a:blip r:embed="rId13"/>
          <a:stretch>
            <a:fillRect/>
          </a:stretch>
        </p:blipFill>
        <p:spPr>
          <a:xfrm>
            <a:off x="617781" y="3601280"/>
            <a:ext cx="3011448" cy="2363091"/>
          </a:xfrm>
          <a:prstGeom prst="rect">
            <a:avLst/>
          </a:prstGeom>
        </p:spPr>
      </p:pic>
      <p:sp>
        <p:nvSpPr>
          <p:cNvPr id="36" name="文本框 35">
            <a:extLst>
              <a:ext uri="{FF2B5EF4-FFF2-40B4-BE49-F238E27FC236}">
                <a16:creationId xmlns:a16="http://schemas.microsoft.com/office/drawing/2014/main" id="{403A43D0-8072-ED25-B1E7-0B92844EC5D2}"/>
              </a:ext>
            </a:extLst>
          </p:cNvPr>
          <p:cNvSpPr txBox="1"/>
          <p:nvPr/>
        </p:nvSpPr>
        <p:spPr>
          <a:xfrm>
            <a:off x="1670610" y="5992419"/>
            <a:ext cx="1025017" cy="276999"/>
          </a:xfrm>
          <a:prstGeom prst="rect">
            <a:avLst/>
          </a:prstGeom>
          <a:noFill/>
        </p:spPr>
        <p:txBody>
          <a:bodyPr wrap="square">
            <a:spAutoFit/>
          </a:bodyPr>
          <a:lstStyle/>
          <a:p>
            <a:r>
              <a:rPr lang="zh-CN" altLang="en-US" sz="1200" dirty="0"/>
              <a:t>试验模型</a:t>
            </a:r>
          </a:p>
        </p:txBody>
      </p:sp>
      <p:sp>
        <p:nvSpPr>
          <p:cNvPr id="37" name="文本框 36">
            <a:extLst>
              <a:ext uri="{FF2B5EF4-FFF2-40B4-BE49-F238E27FC236}">
                <a16:creationId xmlns:a16="http://schemas.microsoft.com/office/drawing/2014/main" id="{FCC200EC-8E7B-3468-D698-A4E0793F6E1C}"/>
              </a:ext>
            </a:extLst>
          </p:cNvPr>
          <p:cNvSpPr txBox="1"/>
          <p:nvPr/>
        </p:nvSpPr>
        <p:spPr>
          <a:xfrm>
            <a:off x="3149357" y="5318531"/>
            <a:ext cx="479872"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1.3m</a:t>
            </a:r>
            <a:endParaRPr lang="zh-CN" altLang="en-US" sz="1100" dirty="0">
              <a:solidFill>
                <a:schemeClr val="bg1"/>
              </a:solidFill>
            </a:endParaRPr>
          </a:p>
        </p:txBody>
      </p:sp>
      <p:sp>
        <p:nvSpPr>
          <p:cNvPr id="38" name="文本框 37">
            <a:extLst>
              <a:ext uri="{FF2B5EF4-FFF2-40B4-BE49-F238E27FC236}">
                <a16:creationId xmlns:a16="http://schemas.microsoft.com/office/drawing/2014/main" id="{5566B61A-F4ED-99DF-7368-8363E7AFE514}"/>
              </a:ext>
            </a:extLst>
          </p:cNvPr>
          <p:cNvSpPr txBox="1"/>
          <p:nvPr/>
        </p:nvSpPr>
        <p:spPr>
          <a:xfrm>
            <a:off x="3149357" y="4806526"/>
            <a:ext cx="479872"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1.3m</a:t>
            </a:r>
            <a:endParaRPr lang="zh-CN" altLang="en-US" sz="1100" dirty="0">
              <a:solidFill>
                <a:schemeClr val="bg1"/>
              </a:solidFill>
            </a:endParaRPr>
          </a:p>
        </p:txBody>
      </p:sp>
      <p:sp>
        <p:nvSpPr>
          <p:cNvPr id="39" name="文本框 38">
            <a:extLst>
              <a:ext uri="{FF2B5EF4-FFF2-40B4-BE49-F238E27FC236}">
                <a16:creationId xmlns:a16="http://schemas.microsoft.com/office/drawing/2014/main" id="{838BFF87-DF90-B87D-9D2D-44DD66F7B7F9}"/>
              </a:ext>
            </a:extLst>
          </p:cNvPr>
          <p:cNvSpPr txBox="1"/>
          <p:nvPr/>
        </p:nvSpPr>
        <p:spPr>
          <a:xfrm>
            <a:off x="3149357" y="4245102"/>
            <a:ext cx="479872"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0.8m</a:t>
            </a:r>
            <a:endParaRPr lang="zh-CN" altLang="en-US" sz="1100" dirty="0">
              <a:solidFill>
                <a:schemeClr val="bg1"/>
              </a:solidFill>
            </a:endParaRPr>
          </a:p>
        </p:txBody>
      </p:sp>
      <p:sp>
        <p:nvSpPr>
          <p:cNvPr id="41" name="矩形 40">
            <a:extLst>
              <a:ext uri="{FF2B5EF4-FFF2-40B4-BE49-F238E27FC236}">
                <a16:creationId xmlns:a16="http://schemas.microsoft.com/office/drawing/2014/main" id="{14409BEA-0771-2EBB-113D-7CB32F5BB516}"/>
              </a:ext>
            </a:extLst>
          </p:cNvPr>
          <p:cNvSpPr/>
          <p:nvPr/>
        </p:nvSpPr>
        <p:spPr>
          <a:xfrm>
            <a:off x="8817089" y="4174354"/>
            <a:ext cx="1641765"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相似比：</a:t>
            </a:r>
            <a:r>
              <a:rPr lang="en-US" altLang="zh-CN" sz="2000" dirty="0">
                <a:solidFill>
                  <a:srgbClr val="C00000"/>
                </a:solidFill>
              </a:rPr>
              <a:t>1:6</a:t>
            </a:r>
            <a:endParaRPr lang="zh-CN" altLang="en-US" sz="2000" dirty="0">
              <a:solidFill>
                <a:srgbClr val="C00000"/>
              </a:solidFill>
            </a:endParaRPr>
          </a:p>
        </p:txBody>
      </p:sp>
      <p:sp>
        <p:nvSpPr>
          <p:cNvPr id="43" name="文本框 42">
            <a:extLst>
              <a:ext uri="{FF2B5EF4-FFF2-40B4-BE49-F238E27FC236}">
                <a16:creationId xmlns:a16="http://schemas.microsoft.com/office/drawing/2014/main" id="{8F4FC207-4FFE-6DE0-A5A5-B6357B37C2F6}"/>
              </a:ext>
            </a:extLst>
          </p:cNvPr>
          <p:cNvSpPr txBox="1"/>
          <p:nvPr/>
        </p:nvSpPr>
        <p:spPr>
          <a:xfrm>
            <a:off x="4732281" y="6011038"/>
            <a:ext cx="2125213" cy="276999"/>
          </a:xfrm>
          <a:prstGeom prst="rect">
            <a:avLst/>
          </a:prstGeom>
          <a:noFill/>
        </p:spPr>
        <p:txBody>
          <a:bodyPr wrap="square">
            <a:spAutoFit/>
          </a:bodyPr>
          <a:lstStyle/>
          <a:p>
            <a:r>
              <a:rPr lang="zh-CN" altLang="en-US" sz="1200" dirty="0"/>
              <a:t>原型结构主体几何信息</a:t>
            </a:r>
          </a:p>
        </p:txBody>
      </p:sp>
      <p:sp>
        <p:nvSpPr>
          <p:cNvPr id="44" name="矩形 43">
            <a:extLst>
              <a:ext uri="{FF2B5EF4-FFF2-40B4-BE49-F238E27FC236}">
                <a16:creationId xmlns:a16="http://schemas.microsoft.com/office/drawing/2014/main" id="{6054ED46-FDBE-E8AA-A98C-B5D76766EC87}"/>
              </a:ext>
            </a:extLst>
          </p:cNvPr>
          <p:cNvSpPr/>
          <p:nvPr/>
        </p:nvSpPr>
        <p:spPr>
          <a:xfrm>
            <a:off x="8180978" y="4774950"/>
            <a:ext cx="2913989" cy="4044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平面尺寸：</a:t>
            </a:r>
            <a:r>
              <a:rPr lang="en-US" altLang="zh-CN" sz="2000" dirty="0">
                <a:solidFill>
                  <a:srgbClr val="C00000"/>
                </a:solidFill>
              </a:rPr>
              <a:t>3.7</a:t>
            </a:r>
            <a:r>
              <a:rPr lang="en-US" altLang="zh-CN" sz="2000" b="1" dirty="0">
                <a:solidFill>
                  <a:srgbClr val="C00000"/>
                </a:solidFill>
                <a:effectLst/>
                <a:latin typeface="思源黑体 CN Bold" panose="020B0800000000000000" pitchFamily="34" charset="-122"/>
                <a:ea typeface="思源黑体 CN Bold" panose="020B0800000000000000" pitchFamily="34" charset="-122"/>
                <a:cs typeface="Times New Roman" panose="02020603050405020304" pitchFamily="18" charset="0"/>
              </a:rPr>
              <a:t>×</a:t>
            </a:r>
            <a:r>
              <a:rPr lang="en-US" altLang="zh-CN" sz="2000" dirty="0">
                <a:solidFill>
                  <a:srgbClr val="C00000"/>
                </a:solidFill>
              </a:rPr>
              <a:t>3.25m</a:t>
            </a:r>
            <a:endParaRPr lang="zh-CN" altLang="en-US" sz="2000" dirty="0">
              <a:solidFill>
                <a:srgbClr val="C00000"/>
              </a:solidFill>
            </a:endParaRPr>
          </a:p>
        </p:txBody>
      </p:sp>
      <p:sp>
        <p:nvSpPr>
          <p:cNvPr id="46" name="矩形 45">
            <a:extLst>
              <a:ext uri="{FF2B5EF4-FFF2-40B4-BE49-F238E27FC236}">
                <a16:creationId xmlns:a16="http://schemas.microsoft.com/office/drawing/2014/main" id="{69386701-F3A4-A5BF-B09D-01CBAC0EFD69}"/>
              </a:ext>
            </a:extLst>
          </p:cNvPr>
          <p:cNvSpPr/>
          <p:nvPr/>
        </p:nvSpPr>
        <p:spPr>
          <a:xfrm>
            <a:off x="8255929" y="5450543"/>
            <a:ext cx="2839038" cy="4044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总高度：</a:t>
            </a:r>
            <a:r>
              <a:rPr lang="en-US" altLang="zh-CN" sz="2000" dirty="0">
                <a:solidFill>
                  <a:srgbClr val="C00000"/>
                </a:solidFill>
              </a:rPr>
              <a:t>3.4m</a:t>
            </a:r>
            <a:endParaRPr lang="zh-CN" altLang="en-US" sz="2000" dirty="0">
              <a:solidFill>
                <a:srgbClr val="C00000"/>
              </a:solidFill>
            </a:endParaRPr>
          </a:p>
        </p:txBody>
      </p:sp>
      <p:sp>
        <p:nvSpPr>
          <p:cNvPr id="47" name="矩形 46">
            <a:extLst>
              <a:ext uri="{FF2B5EF4-FFF2-40B4-BE49-F238E27FC236}">
                <a16:creationId xmlns:a16="http://schemas.microsoft.com/office/drawing/2014/main" id="{8CB362A5-3DB1-878A-395C-704F01A9A839}"/>
              </a:ext>
            </a:extLst>
          </p:cNvPr>
          <p:cNvSpPr/>
          <p:nvPr/>
        </p:nvSpPr>
        <p:spPr>
          <a:xfrm>
            <a:off x="8470081" y="3575936"/>
            <a:ext cx="2410734"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800" b="0" i="0" u="none" strike="noStrike" baseline="0" dirty="0">
                <a:latin typeface="AdobeHeitiStd-Regular" panose="020B0400000000000000" pitchFamily="34" charset="-122"/>
                <a:ea typeface="AdobeHeitiStd-Regular" panose="020B0400000000000000" pitchFamily="34" charset="-122"/>
              </a:rPr>
              <a:t>，</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三层三跨三开间</a:t>
            </a:r>
          </a:p>
        </p:txBody>
      </p:sp>
      <p:sp>
        <p:nvSpPr>
          <p:cNvPr id="2" name="文本框 1">
            <a:extLst>
              <a:ext uri="{FF2B5EF4-FFF2-40B4-BE49-F238E27FC236}">
                <a16:creationId xmlns:a16="http://schemas.microsoft.com/office/drawing/2014/main" id="{FCFC2B83-87C9-793E-0DB2-983907835DD3}"/>
              </a:ext>
            </a:extLst>
          </p:cNvPr>
          <p:cNvSpPr txBox="1"/>
          <p:nvPr/>
        </p:nvSpPr>
        <p:spPr>
          <a:xfrm>
            <a:off x="-45068" y="6401511"/>
            <a:ext cx="11916226"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张强</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黄炜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毕登山</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大空间混凝土框架结构黏滞阻尼器消能减震加固振动台试验研究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1-10:[2023-03-14].DOI:10.14006/j.jzjgxb.2021.0871</a:t>
            </a:r>
            <a:r>
              <a:rPr lang="en-US" altLang="zh-CN" sz="1200" b="0" i="0" dirty="0">
                <a:solidFill>
                  <a:srgbClr val="666666"/>
                </a:solidFill>
                <a:effectLst/>
                <a:latin typeface="Microsoft yahei" panose="020B0503020204020204" pitchFamily="34" charset="-122"/>
                <a:ea typeface="Microsoft yahei" panose="020B0503020204020204" pitchFamily="34" charset="-122"/>
              </a:rPr>
              <a:t>.</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4084135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nodeType="with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500"/>
                                        <p:tgtEl>
                                          <p:spTgt spid="4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0" grpId="0"/>
      <p:bldP spid="34" grpId="0" animBg="1"/>
      <p:bldP spid="36" grpId="0"/>
      <p:bldP spid="37" grpId="0" animBg="1"/>
      <p:bldP spid="38" grpId="0" animBg="1"/>
      <p:bldP spid="39" grpId="0" animBg="1"/>
      <p:bldP spid="41" grpId="0" animBg="1"/>
      <p:bldP spid="43" grpId="0"/>
      <p:bldP spid="44" grpId="0" animBg="1"/>
      <p:bldP spid="46" grpId="0" animBg="1"/>
      <p:bldP spid="4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2" name="文本框 1">
            <a:extLst>
              <a:ext uri="{FF2B5EF4-FFF2-40B4-BE49-F238E27FC236}">
                <a16:creationId xmlns:a16="http://schemas.microsoft.com/office/drawing/2014/main" id="{93576ED6-F206-89A7-53B0-4E4E87752006}"/>
              </a:ext>
            </a:extLst>
          </p:cNvPr>
          <p:cNvSpPr txBox="1"/>
          <p:nvPr/>
        </p:nvSpPr>
        <p:spPr>
          <a:xfrm>
            <a:off x="395478" y="1012669"/>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减震设计</a:t>
            </a:r>
          </a:p>
        </p:txBody>
      </p:sp>
      <p:grpSp>
        <p:nvGrpSpPr>
          <p:cNvPr id="14" name="组合 13">
            <a:extLst>
              <a:ext uri="{FF2B5EF4-FFF2-40B4-BE49-F238E27FC236}">
                <a16:creationId xmlns:a16="http://schemas.microsoft.com/office/drawing/2014/main" id="{C59624CD-F740-C5B8-0E93-4D8F3EF0981C}"/>
              </a:ext>
            </a:extLst>
          </p:cNvPr>
          <p:cNvGrpSpPr/>
          <p:nvPr/>
        </p:nvGrpSpPr>
        <p:grpSpPr>
          <a:xfrm>
            <a:off x="646295" y="1665451"/>
            <a:ext cx="1788929" cy="400110"/>
            <a:chOff x="406824" y="999044"/>
            <a:chExt cx="1617107" cy="400110"/>
          </a:xfrm>
        </p:grpSpPr>
        <p:sp>
          <p:nvSpPr>
            <p:cNvPr id="15" name="文本框 14">
              <a:extLst>
                <a:ext uri="{FF2B5EF4-FFF2-40B4-BE49-F238E27FC236}">
                  <a16:creationId xmlns:a16="http://schemas.microsoft.com/office/drawing/2014/main" id="{05A638B0-AE77-3BB8-8325-6221EA44CB03}"/>
                </a:ext>
              </a:extLst>
            </p:cNvPr>
            <p:cNvSpPr txBox="1"/>
            <p:nvPr/>
          </p:nvSpPr>
          <p:spPr>
            <a:xfrm>
              <a:off x="406824" y="999044"/>
              <a:ext cx="1617107" cy="400110"/>
            </a:xfrm>
            <a:prstGeom prst="rect">
              <a:avLst/>
            </a:prstGeom>
            <a:noFill/>
          </p:spPr>
          <p:txBody>
            <a:bodyPr wrap="square">
              <a:spAutoFit/>
            </a:bodyPr>
            <a:lstStyle/>
            <a:p>
              <a:r>
                <a:rPr lang="zh-CN" altLang="en-US" sz="2000" dirty="0">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rPr>
                <a:t>减震加固目标</a:t>
              </a:r>
              <a:endParaRPr lang="en-US" altLang="zh-CN" sz="2000" dirty="0">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endParaRPr>
            </a:p>
          </p:txBody>
        </p:sp>
        <p:cxnSp>
          <p:nvCxnSpPr>
            <p:cNvPr id="16" name="直接连接符 15">
              <a:extLst>
                <a:ext uri="{FF2B5EF4-FFF2-40B4-BE49-F238E27FC236}">
                  <a16:creationId xmlns:a16="http://schemas.microsoft.com/office/drawing/2014/main" id="{02C81825-C935-1C57-2BF1-132326726D2B}"/>
                </a:ext>
              </a:extLst>
            </p:cNvPr>
            <p:cNvCxnSpPr>
              <a:cxnSpLocks/>
            </p:cNvCxnSpPr>
            <p:nvPr/>
          </p:nvCxnSpPr>
          <p:spPr>
            <a:xfrm>
              <a:off x="517195" y="1349539"/>
              <a:ext cx="1344743"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29" name="文本框 28">
            <a:extLst>
              <a:ext uri="{FF2B5EF4-FFF2-40B4-BE49-F238E27FC236}">
                <a16:creationId xmlns:a16="http://schemas.microsoft.com/office/drawing/2014/main" id="{E19D3201-D86E-A278-8EA2-B43A45ED49D6}"/>
              </a:ext>
            </a:extLst>
          </p:cNvPr>
          <p:cNvSpPr txBox="1"/>
          <p:nvPr/>
        </p:nvSpPr>
        <p:spPr>
          <a:xfrm>
            <a:off x="886602" y="2106478"/>
            <a:ext cx="5648775" cy="1253869"/>
          </a:xfrm>
          <a:prstGeom prst="rect">
            <a:avLst/>
          </a:prstGeom>
          <a:noFill/>
        </p:spPr>
        <p:txBody>
          <a:bodyPr wrap="square">
            <a:spAutoFit/>
          </a:bodyPr>
          <a:lstStyle/>
          <a:p>
            <a:pPr marL="342900" indent="-342900" algn="l">
              <a:lnSpc>
                <a:spcPct val="130000"/>
              </a:lnSpc>
              <a:buFont typeface="Wingdings" panose="05000000000000000000" pitchFamily="2" charset="2"/>
              <a:buChar char="u"/>
            </a:pPr>
            <a:r>
              <a:rPr lang="zh-CN" altLang="en-US" sz="2000" dirty="0">
                <a:solidFill>
                  <a:srgbClr val="333333"/>
                </a:solidFill>
                <a:latin typeface="思源黑体 CN Bold" panose="020B0800000000000000" pitchFamily="34" charset="-122"/>
                <a:ea typeface="思源黑体 CN Bold" panose="020B0800000000000000" pitchFamily="34" charset="-122"/>
              </a:rPr>
              <a:t>小震下结构</a:t>
            </a:r>
            <a:r>
              <a:rPr lang="zh-CN" altLang="en-US" sz="2000" dirty="0">
                <a:solidFill>
                  <a:srgbClr val="C00000"/>
                </a:solidFill>
                <a:latin typeface="思源黑体 CN Bold" panose="020B0800000000000000" pitchFamily="34" charset="-122"/>
                <a:ea typeface="思源黑体 CN Bold" panose="020B0800000000000000" pitchFamily="34" charset="-122"/>
              </a:rPr>
              <a:t>附加阻尼比为</a:t>
            </a:r>
            <a:r>
              <a:rPr lang="en-US" altLang="zh-CN" sz="2000" dirty="0">
                <a:solidFill>
                  <a:srgbClr val="C00000"/>
                </a:solidFill>
                <a:latin typeface="思源黑体 CN Bold" panose="020B0800000000000000" pitchFamily="34" charset="-122"/>
                <a:ea typeface="思源黑体 CN Bold" panose="020B0800000000000000" pitchFamily="34" charset="-122"/>
              </a:rPr>
              <a:t>3%~5%</a:t>
            </a:r>
          </a:p>
          <a:p>
            <a:pPr marL="342900" indent="-342900">
              <a:lnSpc>
                <a:spcPct val="130000"/>
              </a:lnSpc>
              <a:buFont typeface="Wingdings" panose="05000000000000000000" pitchFamily="2" charset="2"/>
              <a:buChar char="u"/>
            </a:pPr>
            <a:r>
              <a:rPr lang="zh-CN" altLang="en-US" sz="2000" dirty="0">
                <a:solidFill>
                  <a:srgbClr val="333333"/>
                </a:solidFill>
                <a:latin typeface="思源黑体 CN Bold" panose="020B0800000000000000" pitchFamily="34" charset="-122"/>
                <a:ea typeface="思源黑体 CN Bold" panose="020B0800000000000000" pitchFamily="34" charset="-122"/>
              </a:rPr>
              <a:t>大震下减震结构</a:t>
            </a:r>
            <a:r>
              <a:rPr lang="zh-CN" altLang="en-US" sz="2000" dirty="0">
                <a:solidFill>
                  <a:srgbClr val="C00000"/>
                </a:solidFill>
                <a:latin typeface="思源黑体 CN Bold" panose="020B0800000000000000" pitchFamily="34" charset="-122"/>
                <a:ea typeface="思源黑体 CN Bold" panose="020B0800000000000000" pitchFamily="34" charset="-122"/>
              </a:rPr>
              <a:t>最大层间变形较未加固前降低</a:t>
            </a:r>
            <a:r>
              <a:rPr lang="en-US" altLang="zh-CN" sz="2000" dirty="0">
                <a:solidFill>
                  <a:srgbClr val="C00000"/>
                </a:solidFill>
                <a:latin typeface="思源黑体 CN Bold" panose="020B0800000000000000" pitchFamily="34" charset="-122"/>
                <a:ea typeface="思源黑体 CN Bold" panose="020B0800000000000000" pitchFamily="34" charset="-122"/>
              </a:rPr>
              <a:t>20%~30%</a:t>
            </a: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33" name="任意多边形: 形状 32">
            <a:extLst>
              <a:ext uri="{FF2B5EF4-FFF2-40B4-BE49-F238E27FC236}">
                <a16:creationId xmlns:a16="http://schemas.microsoft.com/office/drawing/2014/main" id="{4A568D65-DD5D-45AF-F500-0D520952B72F}"/>
              </a:ext>
            </a:extLst>
          </p:cNvPr>
          <p:cNvSpPr/>
          <p:nvPr/>
        </p:nvSpPr>
        <p:spPr>
          <a:xfrm>
            <a:off x="572142" y="1648368"/>
            <a:ext cx="5981058" cy="1758693"/>
          </a:xfrm>
          <a:custGeom>
            <a:avLst/>
            <a:gdLst>
              <a:gd name="connsiteX0" fmla="*/ 21515 w 3012141"/>
              <a:gd name="connsiteY0" fmla="*/ 0 h 3948057"/>
              <a:gd name="connsiteX1" fmla="*/ 0 w 3012141"/>
              <a:gd name="connsiteY1" fmla="*/ 3948057 h 3948057"/>
              <a:gd name="connsiteX2" fmla="*/ 3012141 w 3012141"/>
              <a:gd name="connsiteY2" fmla="*/ 3937299 h 3948057"/>
              <a:gd name="connsiteX0" fmla="*/ 0 w 3028194"/>
              <a:gd name="connsiteY0" fmla="*/ 0 h 3948057"/>
              <a:gd name="connsiteX1" fmla="*/ 16053 w 3028194"/>
              <a:gd name="connsiteY1" fmla="*/ 3948057 h 3948057"/>
              <a:gd name="connsiteX2" fmla="*/ 3028194 w 3028194"/>
              <a:gd name="connsiteY2" fmla="*/ 3937299 h 3948057"/>
            </a:gdLst>
            <a:ahLst/>
            <a:cxnLst>
              <a:cxn ang="0">
                <a:pos x="connsiteX0" y="connsiteY0"/>
              </a:cxn>
              <a:cxn ang="0">
                <a:pos x="connsiteX1" y="connsiteY1"/>
              </a:cxn>
              <a:cxn ang="0">
                <a:pos x="connsiteX2" y="connsiteY2"/>
              </a:cxn>
            </a:cxnLst>
            <a:rect l="l" t="t" r="r" b="b"/>
            <a:pathLst>
              <a:path w="3028194" h="3948057">
                <a:moveTo>
                  <a:pt x="0" y="0"/>
                </a:moveTo>
                <a:lnTo>
                  <a:pt x="16053" y="3948057"/>
                </a:lnTo>
                <a:lnTo>
                  <a:pt x="3028194" y="3937299"/>
                </a:lnTo>
              </a:path>
            </a:pathLst>
          </a:cu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0" name="图片 39">
            <a:extLst>
              <a:ext uri="{FF2B5EF4-FFF2-40B4-BE49-F238E27FC236}">
                <a16:creationId xmlns:a16="http://schemas.microsoft.com/office/drawing/2014/main" id="{599FDD47-6017-617A-DF63-C9A17277A69C}"/>
              </a:ext>
            </a:extLst>
          </p:cNvPr>
          <p:cNvPicPr>
            <a:picLocks noChangeAspect="1"/>
          </p:cNvPicPr>
          <p:nvPr/>
        </p:nvPicPr>
        <p:blipFill>
          <a:blip r:embed="rId12"/>
          <a:stretch>
            <a:fillRect/>
          </a:stretch>
        </p:blipFill>
        <p:spPr>
          <a:xfrm>
            <a:off x="7707502" y="1298426"/>
            <a:ext cx="4034685" cy="4067621"/>
          </a:xfrm>
          <a:prstGeom prst="rect">
            <a:avLst/>
          </a:prstGeom>
        </p:spPr>
      </p:pic>
      <p:sp>
        <p:nvSpPr>
          <p:cNvPr id="42" name="圆角矩形 8">
            <a:extLst>
              <a:ext uri="{FF2B5EF4-FFF2-40B4-BE49-F238E27FC236}">
                <a16:creationId xmlns:a16="http://schemas.microsoft.com/office/drawing/2014/main" id="{CFCA69B0-3D59-FAF2-A532-0CC1490335FB}"/>
              </a:ext>
            </a:extLst>
          </p:cNvPr>
          <p:cNvSpPr/>
          <p:nvPr/>
        </p:nvSpPr>
        <p:spPr>
          <a:xfrm>
            <a:off x="456777" y="1550536"/>
            <a:ext cx="6187863" cy="2131518"/>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45" name="箭头: 右 44">
            <a:extLst>
              <a:ext uri="{FF2B5EF4-FFF2-40B4-BE49-F238E27FC236}">
                <a16:creationId xmlns:a16="http://schemas.microsoft.com/office/drawing/2014/main" id="{F12D6001-B449-F491-F95A-6BDA9F261967}"/>
              </a:ext>
            </a:extLst>
          </p:cNvPr>
          <p:cNvSpPr/>
          <p:nvPr/>
        </p:nvSpPr>
        <p:spPr>
          <a:xfrm>
            <a:off x="6884542" y="2346960"/>
            <a:ext cx="583058" cy="3733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a:extLst>
              <a:ext uri="{FF2B5EF4-FFF2-40B4-BE49-F238E27FC236}">
                <a16:creationId xmlns:a16="http://schemas.microsoft.com/office/drawing/2014/main" id="{131C745E-8937-A303-E4DF-D074BA2464C7}"/>
              </a:ext>
            </a:extLst>
          </p:cNvPr>
          <p:cNvSpPr txBox="1"/>
          <p:nvPr/>
        </p:nvSpPr>
        <p:spPr>
          <a:xfrm>
            <a:off x="9119759" y="5549665"/>
            <a:ext cx="1325619" cy="276999"/>
          </a:xfrm>
          <a:prstGeom prst="rect">
            <a:avLst/>
          </a:prstGeom>
          <a:noFill/>
        </p:spPr>
        <p:txBody>
          <a:bodyPr wrap="square">
            <a:spAutoFit/>
          </a:bodyPr>
          <a:lstStyle/>
          <a:p>
            <a:r>
              <a:rPr lang="zh-CN" altLang="en-US" sz="1200" dirty="0"/>
              <a:t>阻尼器布置方案</a:t>
            </a:r>
          </a:p>
        </p:txBody>
      </p:sp>
      <p:pic>
        <p:nvPicPr>
          <p:cNvPr id="51" name="图片 50">
            <a:extLst>
              <a:ext uri="{FF2B5EF4-FFF2-40B4-BE49-F238E27FC236}">
                <a16:creationId xmlns:a16="http://schemas.microsoft.com/office/drawing/2014/main" id="{9ABBD6ED-9F29-BAB6-75FA-8C1FBEB7B0E6}"/>
              </a:ext>
            </a:extLst>
          </p:cNvPr>
          <p:cNvPicPr>
            <a:picLocks noChangeAspect="1"/>
          </p:cNvPicPr>
          <p:nvPr/>
        </p:nvPicPr>
        <p:blipFill>
          <a:blip r:embed="rId13"/>
          <a:stretch>
            <a:fillRect/>
          </a:stretch>
        </p:blipFill>
        <p:spPr>
          <a:xfrm>
            <a:off x="572142" y="3871767"/>
            <a:ext cx="2814278" cy="2048169"/>
          </a:xfrm>
          <a:prstGeom prst="rect">
            <a:avLst/>
          </a:prstGeom>
        </p:spPr>
      </p:pic>
      <p:pic>
        <p:nvPicPr>
          <p:cNvPr id="52" name="图片 51">
            <a:extLst>
              <a:ext uri="{FF2B5EF4-FFF2-40B4-BE49-F238E27FC236}">
                <a16:creationId xmlns:a16="http://schemas.microsoft.com/office/drawing/2014/main" id="{82D0C8C5-DD84-39B0-90D8-23CD43695771}"/>
              </a:ext>
            </a:extLst>
          </p:cNvPr>
          <p:cNvPicPr>
            <a:picLocks noChangeAspect="1"/>
          </p:cNvPicPr>
          <p:nvPr/>
        </p:nvPicPr>
        <p:blipFill>
          <a:blip r:embed="rId14"/>
          <a:stretch>
            <a:fillRect/>
          </a:stretch>
        </p:blipFill>
        <p:spPr>
          <a:xfrm>
            <a:off x="4139829" y="3873236"/>
            <a:ext cx="2659610" cy="2042337"/>
          </a:xfrm>
          <a:prstGeom prst="rect">
            <a:avLst/>
          </a:prstGeom>
        </p:spPr>
      </p:pic>
      <p:sp>
        <p:nvSpPr>
          <p:cNvPr id="53" name="文本框 52">
            <a:extLst>
              <a:ext uri="{FF2B5EF4-FFF2-40B4-BE49-F238E27FC236}">
                <a16:creationId xmlns:a16="http://schemas.microsoft.com/office/drawing/2014/main" id="{A15973BA-4AAC-5BBE-DBEE-B0E00B055A42}"/>
              </a:ext>
            </a:extLst>
          </p:cNvPr>
          <p:cNvSpPr txBox="1"/>
          <p:nvPr/>
        </p:nvSpPr>
        <p:spPr>
          <a:xfrm>
            <a:off x="1276977" y="5938769"/>
            <a:ext cx="1325619" cy="276999"/>
          </a:xfrm>
          <a:prstGeom prst="rect">
            <a:avLst/>
          </a:prstGeom>
          <a:noFill/>
        </p:spPr>
        <p:txBody>
          <a:bodyPr wrap="square">
            <a:spAutoFit/>
          </a:bodyPr>
          <a:lstStyle/>
          <a:p>
            <a:r>
              <a:rPr lang="zh-CN" altLang="en-US" sz="1200" dirty="0"/>
              <a:t>减震阻尼器穿孔</a:t>
            </a:r>
          </a:p>
        </p:txBody>
      </p:sp>
      <p:sp>
        <p:nvSpPr>
          <p:cNvPr id="54" name="文本框 53">
            <a:extLst>
              <a:ext uri="{FF2B5EF4-FFF2-40B4-BE49-F238E27FC236}">
                <a16:creationId xmlns:a16="http://schemas.microsoft.com/office/drawing/2014/main" id="{2CC73DF4-597D-B823-6732-BDA8093A587F}"/>
              </a:ext>
            </a:extLst>
          </p:cNvPr>
          <p:cNvSpPr txBox="1"/>
          <p:nvPr/>
        </p:nvSpPr>
        <p:spPr>
          <a:xfrm>
            <a:off x="5037465" y="5959954"/>
            <a:ext cx="1173219" cy="276999"/>
          </a:xfrm>
          <a:prstGeom prst="rect">
            <a:avLst/>
          </a:prstGeom>
          <a:noFill/>
        </p:spPr>
        <p:txBody>
          <a:bodyPr wrap="square">
            <a:spAutoFit/>
          </a:bodyPr>
          <a:lstStyle/>
          <a:p>
            <a:r>
              <a:rPr lang="zh-CN" altLang="en-US" sz="1200" dirty="0"/>
              <a:t>减震支撑安装</a:t>
            </a:r>
          </a:p>
        </p:txBody>
      </p:sp>
      <p:sp>
        <p:nvSpPr>
          <p:cNvPr id="12" name="文本框 11">
            <a:extLst>
              <a:ext uri="{FF2B5EF4-FFF2-40B4-BE49-F238E27FC236}">
                <a16:creationId xmlns:a16="http://schemas.microsoft.com/office/drawing/2014/main" id="{76487654-F688-57D4-F3D3-568CD2161FB6}"/>
              </a:ext>
            </a:extLst>
          </p:cNvPr>
          <p:cNvSpPr txBox="1"/>
          <p:nvPr/>
        </p:nvSpPr>
        <p:spPr>
          <a:xfrm>
            <a:off x="-45068" y="6401511"/>
            <a:ext cx="11916226"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张强</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黄炜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毕登山</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大空间混凝土框架结构黏滞阻尼器消能减震加固振动台试验研究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1-10:[2023-03-14].DOI:10.14006/j.jzjgxb.2021.0871</a:t>
            </a:r>
            <a:r>
              <a:rPr lang="en-US" altLang="zh-CN" sz="1200" b="0" i="0" dirty="0">
                <a:solidFill>
                  <a:srgbClr val="666666"/>
                </a:solidFill>
                <a:effectLst/>
                <a:latin typeface="Microsoft yahei" panose="020B0503020204020204" pitchFamily="34" charset="-122"/>
                <a:ea typeface="Microsoft yahei" panose="020B0503020204020204" pitchFamily="34" charset="-122"/>
              </a:rPr>
              <a:t>.</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5636757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par>
                                <p:cTn id="26" presetID="10"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500"/>
                                        <p:tgtEl>
                                          <p:spTgt spid="4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fade">
                                      <p:cBhvr>
                                        <p:cTn id="34" dur="500"/>
                                        <p:tgtEl>
                                          <p:spTgt spid="52"/>
                                        </p:tgtEl>
                                      </p:cBhvr>
                                    </p:animEffect>
                                  </p:childTnLst>
                                </p:cTn>
                              </p:par>
                              <p:par>
                                <p:cTn id="35" presetID="10"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500"/>
                                        <p:tgtEl>
                                          <p:spTgt spid="5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500"/>
                                        <p:tgtEl>
                                          <p:spTgt spid="5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p:bldP spid="33" grpId="0" animBg="1"/>
      <p:bldP spid="42" grpId="0" animBg="1"/>
      <p:bldP spid="45" grpId="0" animBg="1"/>
      <p:bldP spid="48" grpId="0"/>
      <p:bldP spid="53" grpId="0"/>
      <p:bldP spid="5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7" name="文本框 16">
            <a:extLst>
              <a:ext uri="{FF2B5EF4-FFF2-40B4-BE49-F238E27FC236}">
                <a16:creationId xmlns:a16="http://schemas.microsoft.com/office/drawing/2014/main" id="{3ADA349B-2F9C-8327-756A-66FDA389C85B}"/>
              </a:ext>
            </a:extLst>
          </p:cNvPr>
          <p:cNvSpPr txBox="1"/>
          <p:nvPr/>
        </p:nvSpPr>
        <p:spPr>
          <a:xfrm>
            <a:off x="442655" y="105311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pic>
        <p:nvPicPr>
          <p:cNvPr id="28" name="图片 27">
            <a:extLst>
              <a:ext uri="{FF2B5EF4-FFF2-40B4-BE49-F238E27FC236}">
                <a16:creationId xmlns:a16="http://schemas.microsoft.com/office/drawing/2014/main" id="{516851E7-E0E5-3A96-B294-CA23363DD05A}"/>
              </a:ext>
            </a:extLst>
          </p:cNvPr>
          <p:cNvPicPr>
            <a:picLocks noChangeAspect="1"/>
          </p:cNvPicPr>
          <p:nvPr/>
        </p:nvPicPr>
        <p:blipFill>
          <a:blip r:embed="rId12"/>
          <a:stretch>
            <a:fillRect/>
          </a:stretch>
        </p:blipFill>
        <p:spPr>
          <a:xfrm>
            <a:off x="5920745" y="1263334"/>
            <a:ext cx="3093710" cy="2583684"/>
          </a:xfrm>
          <a:prstGeom prst="rect">
            <a:avLst/>
          </a:prstGeom>
        </p:spPr>
      </p:pic>
      <p:pic>
        <p:nvPicPr>
          <p:cNvPr id="30" name="图片 29">
            <a:extLst>
              <a:ext uri="{FF2B5EF4-FFF2-40B4-BE49-F238E27FC236}">
                <a16:creationId xmlns:a16="http://schemas.microsoft.com/office/drawing/2014/main" id="{77635B6B-2887-F5EA-7236-D687BCE083F0}"/>
              </a:ext>
            </a:extLst>
          </p:cNvPr>
          <p:cNvPicPr>
            <a:picLocks noChangeAspect="1"/>
          </p:cNvPicPr>
          <p:nvPr/>
        </p:nvPicPr>
        <p:blipFill>
          <a:blip r:embed="rId13"/>
          <a:stretch>
            <a:fillRect/>
          </a:stretch>
        </p:blipFill>
        <p:spPr>
          <a:xfrm>
            <a:off x="9034704" y="1075881"/>
            <a:ext cx="2940694" cy="2834914"/>
          </a:xfrm>
          <a:prstGeom prst="rect">
            <a:avLst/>
          </a:prstGeom>
        </p:spPr>
      </p:pic>
      <p:sp>
        <p:nvSpPr>
          <p:cNvPr id="31" name="文本框 30">
            <a:extLst>
              <a:ext uri="{FF2B5EF4-FFF2-40B4-BE49-F238E27FC236}">
                <a16:creationId xmlns:a16="http://schemas.microsoft.com/office/drawing/2014/main" id="{9E42F5C6-C51A-6296-0A52-32FD420A744A}"/>
              </a:ext>
            </a:extLst>
          </p:cNvPr>
          <p:cNvSpPr txBox="1"/>
          <p:nvPr/>
        </p:nvSpPr>
        <p:spPr>
          <a:xfrm>
            <a:off x="7196484" y="3907551"/>
            <a:ext cx="1325619" cy="276999"/>
          </a:xfrm>
          <a:prstGeom prst="rect">
            <a:avLst/>
          </a:prstGeom>
          <a:noFill/>
        </p:spPr>
        <p:txBody>
          <a:bodyPr wrap="square">
            <a:spAutoFit/>
          </a:bodyPr>
          <a:lstStyle/>
          <a:p>
            <a:r>
              <a:rPr lang="zh-CN" altLang="en-US" sz="1200" dirty="0"/>
              <a:t>加载工况</a:t>
            </a:r>
          </a:p>
        </p:txBody>
      </p:sp>
      <p:sp>
        <p:nvSpPr>
          <p:cNvPr id="32" name="文本框 31">
            <a:extLst>
              <a:ext uri="{FF2B5EF4-FFF2-40B4-BE49-F238E27FC236}">
                <a16:creationId xmlns:a16="http://schemas.microsoft.com/office/drawing/2014/main" id="{BD3668CD-CEB8-3F2B-1016-4BF317C07164}"/>
              </a:ext>
            </a:extLst>
          </p:cNvPr>
          <p:cNvSpPr txBox="1"/>
          <p:nvPr/>
        </p:nvSpPr>
        <p:spPr>
          <a:xfrm>
            <a:off x="9954667" y="3953603"/>
            <a:ext cx="1325619" cy="276999"/>
          </a:xfrm>
          <a:prstGeom prst="rect">
            <a:avLst/>
          </a:prstGeom>
          <a:noFill/>
        </p:spPr>
        <p:txBody>
          <a:bodyPr wrap="square">
            <a:spAutoFit/>
          </a:bodyPr>
          <a:lstStyle/>
          <a:p>
            <a:r>
              <a:rPr lang="zh-CN" altLang="en-US" sz="1200" dirty="0"/>
              <a:t>模型测点布置</a:t>
            </a:r>
          </a:p>
        </p:txBody>
      </p:sp>
      <p:grpSp>
        <p:nvGrpSpPr>
          <p:cNvPr id="34" name="组合 33">
            <a:extLst>
              <a:ext uri="{FF2B5EF4-FFF2-40B4-BE49-F238E27FC236}">
                <a16:creationId xmlns:a16="http://schemas.microsoft.com/office/drawing/2014/main" id="{68E07950-7CFA-8B71-4637-89A263AC1306}"/>
              </a:ext>
            </a:extLst>
          </p:cNvPr>
          <p:cNvGrpSpPr/>
          <p:nvPr/>
        </p:nvGrpSpPr>
        <p:grpSpPr>
          <a:xfrm>
            <a:off x="521761" y="2555176"/>
            <a:ext cx="5197774" cy="1194032"/>
            <a:chOff x="440604" y="2402319"/>
            <a:chExt cx="5530417" cy="2487054"/>
          </a:xfrm>
        </p:grpSpPr>
        <p:grpSp>
          <p:nvGrpSpPr>
            <p:cNvPr id="35" name="组合 34">
              <a:extLst>
                <a:ext uri="{FF2B5EF4-FFF2-40B4-BE49-F238E27FC236}">
                  <a16:creationId xmlns:a16="http://schemas.microsoft.com/office/drawing/2014/main" id="{B0E0AE42-FC1D-9893-AEF6-0C3362D7E43E}"/>
                </a:ext>
              </a:extLst>
            </p:cNvPr>
            <p:cNvGrpSpPr/>
            <p:nvPr/>
          </p:nvGrpSpPr>
          <p:grpSpPr>
            <a:xfrm>
              <a:off x="440604" y="2402319"/>
              <a:ext cx="5515644" cy="2487054"/>
              <a:chOff x="443552" y="2421369"/>
              <a:chExt cx="5318794" cy="2487054"/>
            </a:xfrm>
          </p:grpSpPr>
          <p:sp>
            <p:nvSpPr>
              <p:cNvPr id="37" name="Rectangle 1">
                <a:extLst>
                  <a:ext uri="{FF2B5EF4-FFF2-40B4-BE49-F238E27FC236}">
                    <a16:creationId xmlns:a16="http://schemas.microsoft.com/office/drawing/2014/main" id="{8F22FB54-26E8-EAD8-6998-C185D544BCE1}"/>
                  </a:ext>
                </a:extLst>
              </p:cNvPr>
              <p:cNvSpPr/>
              <p:nvPr/>
            </p:nvSpPr>
            <p:spPr>
              <a:xfrm>
                <a:off x="443552" y="2436072"/>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8" name="直接连接符 37">
                <a:extLst>
                  <a:ext uri="{FF2B5EF4-FFF2-40B4-BE49-F238E27FC236}">
                    <a16:creationId xmlns:a16="http://schemas.microsoft.com/office/drawing/2014/main" id="{E00F2C9D-DAF3-DF9B-C0AA-C4182FB3706F}"/>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9" name="直接连接符 38">
                <a:extLst>
                  <a:ext uri="{FF2B5EF4-FFF2-40B4-BE49-F238E27FC236}">
                    <a16:creationId xmlns:a16="http://schemas.microsoft.com/office/drawing/2014/main" id="{3B0D7C0A-D1D8-735F-2661-6B72FB831F42}"/>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36" name="文本框 35">
              <a:extLst>
                <a:ext uri="{FF2B5EF4-FFF2-40B4-BE49-F238E27FC236}">
                  <a16:creationId xmlns:a16="http://schemas.microsoft.com/office/drawing/2014/main" id="{AE01BEFB-1706-8C67-F3FE-4F3909A76991}"/>
                </a:ext>
              </a:extLst>
            </p:cNvPr>
            <p:cNvSpPr txBox="1"/>
            <p:nvPr/>
          </p:nvSpPr>
          <p:spPr>
            <a:xfrm>
              <a:off x="449827" y="2418076"/>
              <a:ext cx="5521194" cy="2307849"/>
            </a:xfrm>
            <a:prstGeom prst="rect">
              <a:avLst/>
            </a:prstGeom>
            <a:noFill/>
          </p:spPr>
          <p:txBody>
            <a:bodyPr wrap="square">
              <a:spAutoFit/>
            </a:bodyPr>
            <a:lstStyle/>
            <a:p>
              <a:pPr marL="342900" indent="-342900" algn="l">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rPr>
                <a:t>每一条波下分别进行</a:t>
              </a:r>
              <a:r>
                <a:rPr lang="zh-CN" altLang="en-US" sz="2200" dirty="0">
                  <a:solidFill>
                    <a:srgbClr val="C00000"/>
                  </a:solidFill>
                  <a:latin typeface="思源黑体 CN Bold" panose="020B0800000000000000" pitchFamily="34" charset="-122"/>
                  <a:ea typeface="思源黑体 CN Bold" panose="020B0800000000000000" pitchFamily="34" charset="-122"/>
                </a:rPr>
                <a:t>单向</a:t>
              </a:r>
              <a:r>
                <a:rPr lang="zh-CN" altLang="en-US" sz="2200" dirty="0">
                  <a:solidFill>
                    <a:srgbClr val="333333"/>
                  </a:solidFill>
                  <a:latin typeface="思源黑体 CN Bold" panose="020B0800000000000000" pitchFamily="34" charset="-122"/>
                  <a:ea typeface="思源黑体 CN Bold" panose="020B0800000000000000" pitchFamily="34" charset="-122"/>
                </a:rPr>
                <a:t>与</a:t>
              </a:r>
              <a:r>
                <a:rPr lang="zh-CN" altLang="en-US" sz="2200" dirty="0">
                  <a:solidFill>
                    <a:srgbClr val="C00000"/>
                  </a:solidFill>
                  <a:latin typeface="思源黑体 CN Bold" panose="020B0800000000000000" pitchFamily="34" charset="-122"/>
                  <a:ea typeface="思源黑体 CN Bold" panose="020B0800000000000000" pitchFamily="34" charset="-122"/>
                </a:rPr>
                <a:t>双向</a:t>
              </a:r>
              <a:r>
                <a:rPr lang="zh-CN" altLang="en-US" sz="2200" dirty="0">
                  <a:solidFill>
                    <a:srgbClr val="333333"/>
                  </a:solidFill>
                  <a:latin typeface="思源黑体 CN Bold" panose="020B0800000000000000" pitchFamily="34" charset="-122"/>
                  <a:ea typeface="思源黑体 CN Bold" panose="020B0800000000000000" pitchFamily="34" charset="-122"/>
                </a:rPr>
                <a:t>加载</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buFont typeface="Wingdings" panose="05000000000000000000" pitchFamily="2" charset="2"/>
                <a:buChar char="Ø"/>
              </a:pPr>
              <a:r>
                <a:rPr lang="zh-CN" altLang="en-US" sz="2200" dirty="0">
                  <a:solidFill>
                    <a:srgbClr val="C00000"/>
                  </a:solidFill>
                  <a:latin typeface="思源黑体 CN Bold" panose="020B0800000000000000" pitchFamily="34" charset="-122"/>
                  <a:ea typeface="思源黑体 CN Bold" panose="020B0800000000000000" pitchFamily="34" charset="-122"/>
                </a:rPr>
                <a:t>同级加载结束</a:t>
              </a:r>
              <a:r>
                <a:rPr lang="zh-CN" altLang="en-US" sz="2200" dirty="0">
                  <a:solidFill>
                    <a:srgbClr val="333333"/>
                  </a:solidFill>
                  <a:latin typeface="思源黑体 CN Bold" panose="020B0800000000000000" pitchFamily="34" charset="-122"/>
                  <a:ea typeface="思源黑体 CN Bold" panose="020B0800000000000000" pitchFamily="34" charset="-122"/>
                </a:rPr>
                <a:t>后分别对模型进行</a:t>
              </a:r>
              <a:r>
                <a:rPr lang="zh-CN" altLang="en-US" sz="2200" dirty="0">
                  <a:solidFill>
                    <a:srgbClr val="3585B8"/>
                  </a:solidFill>
                  <a:latin typeface="思源黑体 CN Bold" panose="020B0800000000000000" pitchFamily="34" charset="-122"/>
                  <a:ea typeface="思源黑体 CN Bold" panose="020B0800000000000000" pitchFamily="34" charset="-122"/>
                </a:rPr>
                <a:t>白噪声</a:t>
              </a:r>
              <a:r>
                <a:rPr lang="zh-CN" altLang="en-US" sz="2200" dirty="0">
                  <a:solidFill>
                    <a:srgbClr val="333333"/>
                  </a:solidFill>
                  <a:latin typeface="思源黑体 CN Bold" panose="020B0800000000000000" pitchFamily="34" charset="-122"/>
                  <a:ea typeface="思源黑体 CN Bold" panose="020B0800000000000000" pitchFamily="34" charset="-122"/>
                </a:rPr>
                <a:t>扫频处理</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grpSp>
      <p:sp>
        <p:nvSpPr>
          <p:cNvPr id="41" name="文本框 40">
            <a:extLst>
              <a:ext uri="{FF2B5EF4-FFF2-40B4-BE49-F238E27FC236}">
                <a16:creationId xmlns:a16="http://schemas.microsoft.com/office/drawing/2014/main" id="{70ADD2E1-279D-922C-88B3-C6F62A91C8DF}"/>
              </a:ext>
            </a:extLst>
          </p:cNvPr>
          <p:cNvSpPr txBox="1"/>
          <p:nvPr/>
        </p:nvSpPr>
        <p:spPr>
          <a:xfrm>
            <a:off x="524721" y="1837839"/>
            <a:ext cx="1056807" cy="369332"/>
          </a:xfrm>
          <a:prstGeom prst="rect">
            <a:avLst/>
          </a:prstGeom>
          <a:noFill/>
          <a:ln>
            <a:solidFill>
              <a:srgbClr val="FFC000"/>
            </a:solidFill>
          </a:ln>
          <a:effectLst>
            <a:glow rad="63500">
              <a:schemeClr val="accent1">
                <a:satMod val="175000"/>
                <a:alpha val="40000"/>
              </a:schemeClr>
            </a:glow>
          </a:effectLst>
        </p:spPr>
        <p:txBody>
          <a:bodyPr wrap="square" rtlCol="0">
            <a:spAutoFit/>
          </a:bodyPr>
          <a:lstStyle/>
          <a:p>
            <a:r>
              <a:rPr lang="en-US" altLang="zh-CN" dirty="0"/>
              <a:t>8</a:t>
            </a:r>
            <a:r>
              <a:rPr lang="zh-CN" altLang="en-US" dirty="0"/>
              <a:t>度多遇</a:t>
            </a:r>
          </a:p>
        </p:txBody>
      </p:sp>
      <p:sp>
        <p:nvSpPr>
          <p:cNvPr id="43" name="文本框 42">
            <a:extLst>
              <a:ext uri="{FF2B5EF4-FFF2-40B4-BE49-F238E27FC236}">
                <a16:creationId xmlns:a16="http://schemas.microsoft.com/office/drawing/2014/main" id="{308DA316-98DB-6520-6E87-46F519382D51}"/>
              </a:ext>
            </a:extLst>
          </p:cNvPr>
          <p:cNvSpPr txBox="1"/>
          <p:nvPr/>
        </p:nvSpPr>
        <p:spPr>
          <a:xfrm>
            <a:off x="1824990" y="1837839"/>
            <a:ext cx="1056807" cy="369332"/>
          </a:xfrm>
          <a:prstGeom prst="rect">
            <a:avLst/>
          </a:prstGeom>
          <a:noFill/>
          <a:ln>
            <a:solidFill>
              <a:srgbClr val="FFC000"/>
            </a:solidFill>
          </a:ln>
          <a:effectLst>
            <a:glow rad="63500">
              <a:schemeClr val="accent1">
                <a:satMod val="175000"/>
                <a:alpha val="40000"/>
              </a:schemeClr>
            </a:glow>
          </a:effectLst>
        </p:spPr>
        <p:txBody>
          <a:bodyPr wrap="square" rtlCol="0">
            <a:spAutoFit/>
          </a:bodyPr>
          <a:lstStyle/>
          <a:p>
            <a:r>
              <a:rPr lang="en-US" altLang="zh-CN" dirty="0"/>
              <a:t>8</a:t>
            </a:r>
            <a:r>
              <a:rPr lang="zh-CN" altLang="en-US" dirty="0"/>
              <a:t>度</a:t>
            </a:r>
            <a:r>
              <a:rPr lang="zh-CN" altLang="en-US" sz="1800" b="0" i="0" u="none" strike="noStrike" baseline="0" dirty="0">
                <a:latin typeface="瀹嬩綋"/>
              </a:rPr>
              <a:t>设防</a:t>
            </a:r>
            <a:endParaRPr lang="zh-CN" altLang="en-US" dirty="0"/>
          </a:p>
        </p:txBody>
      </p:sp>
      <p:sp>
        <p:nvSpPr>
          <p:cNvPr id="44" name="文本框 43">
            <a:extLst>
              <a:ext uri="{FF2B5EF4-FFF2-40B4-BE49-F238E27FC236}">
                <a16:creationId xmlns:a16="http://schemas.microsoft.com/office/drawing/2014/main" id="{165C49AD-2503-3DDF-021A-1E0C509C349F}"/>
              </a:ext>
            </a:extLst>
          </p:cNvPr>
          <p:cNvSpPr txBox="1"/>
          <p:nvPr/>
        </p:nvSpPr>
        <p:spPr>
          <a:xfrm>
            <a:off x="3125259" y="1837839"/>
            <a:ext cx="1056807" cy="369332"/>
          </a:xfrm>
          <a:prstGeom prst="rect">
            <a:avLst/>
          </a:prstGeom>
          <a:noFill/>
          <a:ln>
            <a:solidFill>
              <a:srgbClr val="FFC000"/>
            </a:solidFill>
          </a:ln>
          <a:effectLst>
            <a:glow rad="63500">
              <a:schemeClr val="accent1">
                <a:satMod val="175000"/>
                <a:alpha val="40000"/>
              </a:schemeClr>
            </a:glow>
          </a:effectLst>
        </p:spPr>
        <p:txBody>
          <a:bodyPr wrap="square" rtlCol="0">
            <a:spAutoFit/>
          </a:bodyPr>
          <a:lstStyle/>
          <a:p>
            <a:r>
              <a:rPr lang="en-US" altLang="zh-CN" dirty="0"/>
              <a:t>8</a:t>
            </a:r>
            <a:r>
              <a:rPr lang="zh-CN" altLang="en-US" dirty="0"/>
              <a:t>度</a:t>
            </a:r>
            <a:r>
              <a:rPr lang="zh-CN" altLang="en-US" sz="1800" b="0" i="0" u="none" strike="noStrike" baseline="0" dirty="0">
                <a:latin typeface="瀹嬩綋"/>
              </a:rPr>
              <a:t>罕遇</a:t>
            </a:r>
            <a:endParaRPr lang="zh-CN" altLang="en-US" dirty="0"/>
          </a:p>
        </p:txBody>
      </p:sp>
      <p:sp>
        <p:nvSpPr>
          <p:cNvPr id="46" name="文本框 45">
            <a:extLst>
              <a:ext uri="{FF2B5EF4-FFF2-40B4-BE49-F238E27FC236}">
                <a16:creationId xmlns:a16="http://schemas.microsoft.com/office/drawing/2014/main" id="{4D33DAD5-5971-B67C-86D3-7983B5FDB25A}"/>
              </a:ext>
            </a:extLst>
          </p:cNvPr>
          <p:cNvSpPr txBox="1"/>
          <p:nvPr/>
        </p:nvSpPr>
        <p:spPr>
          <a:xfrm>
            <a:off x="4425528" y="1837839"/>
            <a:ext cx="1312879" cy="369332"/>
          </a:xfrm>
          <a:prstGeom prst="rect">
            <a:avLst/>
          </a:prstGeom>
          <a:noFill/>
          <a:ln>
            <a:solidFill>
              <a:srgbClr val="FFC000"/>
            </a:solidFill>
          </a:ln>
          <a:effectLst>
            <a:glow rad="63500">
              <a:schemeClr val="accent1">
                <a:satMod val="175000"/>
                <a:alpha val="40000"/>
              </a:schemeClr>
            </a:glow>
          </a:effectLst>
        </p:spPr>
        <p:txBody>
          <a:bodyPr wrap="square" rtlCol="0">
            <a:spAutoFit/>
          </a:bodyPr>
          <a:lstStyle/>
          <a:p>
            <a:r>
              <a:rPr lang="en-US" altLang="zh-CN" dirty="0"/>
              <a:t>8</a:t>
            </a:r>
            <a:r>
              <a:rPr lang="zh-CN" altLang="en-US" dirty="0"/>
              <a:t>度</a:t>
            </a:r>
            <a:r>
              <a:rPr lang="zh-CN" altLang="en-US" sz="1800" b="0" i="0" u="none" strike="noStrike" baseline="0" dirty="0">
                <a:latin typeface="瀹嬩綋"/>
              </a:rPr>
              <a:t>极罕遇</a:t>
            </a:r>
            <a:endParaRPr lang="zh-CN" altLang="en-US" dirty="0"/>
          </a:p>
        </p:txBody>
      </p:sp>
      <p:sp>
        <p:nvSpPr>
          <p:cNvPr id="47" name="箭头: 右 46">
            <a:extLst>
              <a:ext uri="{FF2B5EF4-FFF2-40B4-BE49-F238E27FC236}">
                <a16:creationId xmlns:a16="http://schemas.microsoft.com/office/drawing/2014/main" id="{4EAC4DCA-7EB9-069D-A789-86E32D45EDBA}"/>
              </a:ext>
            </a:extLst>
          </p:cNvPr>
          <p:cNvSpPr/>
          <p:nvPr/>
        </p:nvSpPr>
        <p:spPr>
          <a:xfrm>
            <a:off x="1645920" y="1958340"/>
            <a:ext cx="167218" cy="110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箭头: 右 48">
            <a:extLst>
              <a:ext uri="{FF2B5EF4-FFF2-40B4-BE49-F238E27FC236}">
                <a16:creationId xmlns:a16="http://schemas.microsoft.com/office/drawing/2014/main" id="{775051FD-4D8A-7907-F579-23650DC2311B}"/>
              </a:ext>
            </a:extLst>
          </p:cNvPr>
          <p:cNvSpPr/>
          <p:nvPr/>
        </p:nvSpPr>
        <p:spPr>
          <a:xfrm>
            <a:off x="2895201" y="1958340"/>
            <a:ext cx="167218" cy="110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箭头: 右 49">
            <a:extLst>
              <a:ext uri="{FF2B5EF4-FFF2-40B4-BE49-F238E27FC236}">
                <a16:creationId xmlns:a16="http://schemas.microsoft.com/office/drawing/2014/main" id="{1CE18B20-220B-B64F-9C44-0D72AF01E917}"/>
              </a:ext>
            </a:extLst>
          </p:cNvPr>
          <p:cNvSpPr/>
          <p:nvPr/>
        </p:nvSpPr>
        <p:spPr>
          <a:xfrm>
            <a:off x="4242803" y="1958340"/>
            <a:ext cx="167218" cy="110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a:extLst>
              <a:ext uri="{FF2B5EF4-FFF2-40B4-BE49-F238E27FC236}">
                <a16:creationId xmlns:a16="http://schemas.microsoft.com/office/drawing/2014/main" id="{63BF0D4E-6822-C609-E811-C0890FE63AFC}"/>
              </a:ext>
            </a:extLst>
          </p:cNvPr>
          <p:cNvSpPr txBox="1"/>
          <p:nvPr/>
        </p:nvSpPr>
        <p:spPr>
          <a:xfrm>
            <a:off x="442655" y="3990798"/>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56" name="文本框 55">
            <a:extLst>
              <a:ext uri="{FF2B5EF4-FFF2-40B4-BE49-F238E27FC236}">
                <a16:creationId xmlns:a16="http://schemas.microsoft.com/office/drawing/2014/main" id="{48EF5E6E-04AD-A696-B93F-EF4540D00540}"/>
              </a:ext>
            </a:extLst>
          </p:cNvPr>
          <p:cNvSpPr txBox="1"/>
          <p:nvPr/>
        </p:nvSpPr>
        <p:spPr>
          <a:xfrm>
            <a:off x="1144434" y="4679896"/>
            <a:ext cx="1737363"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模型损伤情况</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57" name="文本框 56">
            <a:extLst>
              <a:ext uri="{FF2B5EF4-FFF2-40B4-BE49-F238E27FC236}">
                <a16:creationId xmlns:a16="http://schemas.microsoft.com/office/drawing/2014/main" id="{BBA9FF9F-5AF9-C9F3-8C9B-0EEDA16D171B}"/>
              </a:ext>
            </a:extLst>
          </p:cNvPr>
          <p:cNvSpPr txBox="1"/>
          <p:nvPr/>
        </p:nvSpPr>
        <p:spPr>
          <a:xfrm>
            <a:off x="3384992" y="4700994"/>
            <a:ext cx="1737363"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动力特性</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58" name="文本框 57">
            <a:extLst>
              <a:ext uri="{FF2B5EF4-FFF2-40B4-BE49-F238E27FC236}">
                <a16:creationId xmlns:a16="http://schemas.microsoft.com/office/drawing/2014/main" id="{B56BBCFD-1858-70C9-0033-5EB3B49B2031}"/>
              </a:ext>
            </a:extLst>
          </p:cNvPr>
          <p:cNvSpPr txBox="1"/>
          <p:nvPr/>
        </p:nvSpPr>
        <p:spPr>
          <a:xfrm>
            <a:off x="1174409" y="5401013"/>
            <a:ext cx="1737363"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加速度反应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59" name="文本框 58">
            <a:extLst>
              <a:ext uri="{FF2B5EF4-FFF2-40B4-BE49-F238E27FC236}">
                <a16:creationId xmlns:a16="http://schemas.microsoft.com/office/drawing/2014/main" id="{83CEE9B8-1CD8-2311-392F-D996155A925F}"/>
              </a:ext>
            </a:extLst>
          </p:cNvPr>
          <p:cNvSpPr txBox="1"/>
          <p:nvPr/>
        </p:nvSpPr>
        <p:spPr>
          <a:xfrm>
            <a:off x="3113706" y="5420860"/>
            <a:ext cx="1737363"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层间相对位移</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pic>
        <p:nvPicPr>
          <p:cNvPr id="61" name="图片 60">
            <a:extLst>
              <a:ext uri="{FF2B5EF4-FFF2-40B4-BE49-F238E27FC236}">
                <a16:creationId xmlns:a16="http://schemas.microsoft.com/office/drawing/2014/main" id="{191EBF12-E12B-B5D9-9097-82C7FB484C16}"/>
              </a:ext>
            </a:extLst>
          </p:cNvPr>
          <p:cNvPicPr>
            <a:picLocks noChangeAspect="1"/>
          </p:cNvPicPr>
          <p:nvPr/>
        </p:nvPicPr>
        <p:blipFill>
          <a:blip r:embed="rId14"/>
          <a:stretch>
            <a:fillRect/>
          </a:stretch>
        </p:blipFill>
        <p:spPr>
          <a:xfrm>
            <a:off x="5811110" y="5079685"/>
            <a:ext cx="3332097" cy="978658"/>
          </a:xfrm>
          <a:prstGeom prst="rect">
            <a:avLst/>
          </a:prstGeom>
        </p:spPr>
      </p:pic>
      <p:pic>
        <p:nvPicPr>
          <p:cNvPr id="62" name="图片 61">
            <a:extLst>
              <a:ext uri="{FF2B5EF4-FFF2-40B4-BE49-F238E27FC236}">
                <a16:creationId xmlns:a16="http://schemas.microsoft.com/office/drawing/2014/main" id="{596BFA65-CCF8-37A3-628A-E1FD4CEEC47F}"/>
              </a:ext>
            </a:extLst>
          </p:cNvPr>
          <p:cNvPicPr>
            <a:picLocks noChangeAspect="1"/>
          </p:cNvPicPr>
          <p:nvPr/>
        </p:nvPicPr>
        <p:blipFill>
          <a:blip r:embed="rId15"/>
          <a:stretch>
            <a:fillRect/>
          </a:stretch>
        </p:blipFill>
        <p:spPr>
          <a:xfrm>
            <a:off x="9535715" y="4256891"/>
            <a:ext cx="2097882" cy="1697067"/>
          </a:xfrm>
          <a:prstGeom prst="rect">
            <a:avLst/>
          </a:prstGeom>
        </p:spPr>
      </p:pic>
      <p:sp>
        <p:nvSpPr>
          <p:cNvPr id="63" name="文本框 62">
            <a:extLst>
              <a:ext uri="{FF2B5EF4-FFF2-40B4-BE49-F238E27FC236}">
                <a16:creationId xmlns:a16="http://schemas.microsoft.com/office/drawing/2014/main" id="{7BBE6983-86BA-914B-BC9C-0DCEC28B62DA}"/>
              </a:ext>
            </a:extLst>
          </p:cNvPr>
          <p:cNvSpPr txBox="1"/>
          <p:nvPr/>
        </p:nvSpPr>
        <p:spPr>
          <a:xfrm>
            <a:off x="6293104" y="4828080"/>
            <a:ext cx="2558066" cy="276999"/>
          </a:xfrm>
          <a:prstGeom prst="rect">
            <a:avLst/>
          </a:prstGeom>
          <a:noFill/>
        </p:spPr>
        <p:txBody>
          <a:bodyPr wrap="square">
            <a:spAutoFit/>
          </a:bodyPr>
          <a:lstStyle/>
          <a:p>
            <a:r>
              <a:rPr lang="zh-CN" altLang="en-US" sz="1200" dirty="0"/>
              <a:t>不同地震下部分阻尼器出力效率</a:t>
            </a:r>
          </a:p>
        </p:txBody>
      </p:sp>
      <p:sp>
        <p:nvSpPr>
          <p:cNvPr id="65" name="文本框 64">
            <a:extLst>
              <a:ext uri="{FF2B5EF4-FFF2-40B4-BE49-F238E27FC236}">
                <a16:creationId xmlns:a16="http://schemas.microsoft.com/office/drawing/2014/main" id="{1B57547F-0EDC-B46F-6405-FE6D4FD72F67}"/>
              </a:ext>
            </a:extLst>
          </p:cNvPr>
          <p:cNvSpPr txBox="1"/>
          <p:nvPr/>
        </p:nvSpPr>
        <p:spPr>
          <a:xfrm>
            <a:off x="9878761" y="5992832"/>
            <a:ext cx="1754836" cy="276999"/>
          </a:xfrm>
          <a:prstGeom prst="rect">
            <a:avLst/>
          </a:prstGeom>
          <a:noFill/>
        </p:spPr>
        <p:txBody>
          <a:bodyPr wrap="square">
            <a:spAutoFit/>
          </a:bodyPr>
          <a:lstStyle/>
          <a:p>
            <a:r>
              <a:rPr lang="zh-CN" altLang="en-US" sz="1200" dirty="0"/>
              <a:t>不同位置处阻尼器出力</a:t>
            </a:r>
          </a:p>
        </p:txBody>
      </p:sp>
      <p:sp>
        <p:nvSpPr>
          <p:cNvPr id="66" name="圆角矩形 8">
            <a:extLst>
              <a:ext uri="{FF2B5EF4-FFF2-40B4-BE49-F238E27FC236}">
                <a16:creationId xmlns:a16="http://schemas.microsoft.com/office/drawing/2014/main" id="{6C5F9B90-2535-8A08-75E6-5DA504735CA4}"/>
              </a:ext>
            </a:extLst>
          </p:cNvPr>
          <p:cNvSpPr/>
          <p:nvPr/>
        </p:nvSpPr>
        <p:spPr>
          <a:xfrm>
            <a:off x="5218396" y="4216694"/>
            <a:ext cx="6653814" cy="2062404"/>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grpSp>
        <p:nvGrpSpPr>
          <p:cNvPr id="67" name="组合 66">
            <a:extLst>
              <a:ext uri="{FF2B5EF4-FFF2-40B4-BE49-F238E27FC236}">
                <a16:creationId xmlns:a16="http://schemas.microsoft.com/office/drawing/2014/main" id="{57A59E0B-AF97-2338-AD18-8EAD6BA2C54D}"/>
              </a:ext>
            </a:extLst>
          </p:cNvPr>
          <p:cNvGrpSpPr/>
          <p:nvPr/>
        </p:nvGrpSpPr>
        <p:grpSpPr>
          <a:xfrm>
            <a:off x="5303511" y="4347975"/>
            <a:ext cx="1584977" cy="400110"/>
            <a:chOff x="406824" y="999044"/>
            <a:chExt cx="1617107" cy="400110"/>
          </a:xfrm>
        </p:grpSpPr>
        <p:sp>
          <p:nvSpPr>
            <p:cNvPr id="68" name="文本框 67">
              <a:extLst>
                <a:ext uri="{FF2B5EF4-FFF2-40B4-BE49-F238E27FC236}">
                  <a16:creationId xmlns:a16="http://schemas.microsoft.com/office/drawing/2014/main" id="{722DC1F3-73C1-F58B-9D36-07F3AB15B9E3}"/>
                </a:ext>
              </a:extLst>
            </p:cNvPr>
            <p:cNvSpPr txBox="1"/>
            <p:nvPr/>
          </p:nvSpPr>
          <p:spPr>
            <a:xfrm>
              <a:off x="406824" y="999044"/>
              <a:ext cx="1617107" cy="400110"/>
            </a:xfrm>
            <a:prstGeom prst="rect">
              <a:avLst/>
            </a:prstGeom>
            <a:noFill/>
          </p:spPr>
          <p:txBody>
            <a:bodyPr wrap="square">
              <a:spAutoFit/>
            </a:bodyPr>
            <a:lstStyle/>
            <a:p>
              <a:r>
                <a:rPr lang="zh-CN" altLang="en-US" sz="2000" dirty="0">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rPr>
                <a:t>阻尼器响应</a:t>
              </a:r>
              <a:endParaRPr lang="en-US" altLang="zh-CN" sz="2000" dirty="0">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endParaRPr>
            </a:p>
          </p:txBody>
        </p:sp>
        <p:cxnSp>
          <p:nvCxnSpPr>
            <p:cNvPr id="69" name="直接连接符 68">
              <a:extLst>
                <a:ext uri="{FF2B5EF4-FFF2-40B4-BE49-F238E27FC236}">
                  <a16:creationId xmlns:a16="http://schemas.microsoft.com/office/drawing/2014/main" id="{3A5AB26B-A68C-F624-8101-9E4F001EA546}"/>
                </a:ext>
              </a:extLst>
            </p:cNvPr>
            <p:cNvCxnSpPr>
              <a:cxnSpLocks/>
            </p:cNvCxnSpPr>
            <p:nvPr/>
          </p:nvCxnSpPr>
          <p:spPr>
            <a:xfrm>
              <a:off x="517195" y="1349539"/>
              <a:ext cx="1344743" cy="0"/>
            </a:xfrm>
            <a:prstGeom prst="line">
              <a:avLst/>
            </a:prstGeom>
            <a:ln w="28575">
              <a:solidFill>
                <a:srgbClr val="0F2C58"/>
              </a:solidFill>
            </a:ln>
          </p:spPr>
          <p:style>
            <a:lnRef idx="1">
              <a:schemeClr val="accent1"/>
            </a:lnRef>
            <a:fillRef idx="0">
              <a:schemeClr val="accent1"/>
            </a:fillRef>
            <a:effectRef idx="0">
              <a:schemeClr val="accent1"/>
            </a:effectRef>
            <a:fontRef idx="minor">
              <a:schemeClr val="tx1"/>
            </a:fontRef>
          </p:style>
        </p:cxnSp>
      </p:grpSp>
      <p:sp>
        <p:nvSpPr>
          <p:cNvPr id="2" name="文本框 1">
            <a:extLst>
              <a:ext uri="{FF2B5EF4-FFF2-40B4-BE49-F238E27FC236}">
                <a16:creationId xmlns:a16="http://schemas.microsoft.com/office/drawing/2014/main" id="{AD3F7D04-8245-5FB3-0C99-16D73E15B920}"/>
              </a:ext>
            </a:extLst>
          </p:cNvPr>
          <p:cNvSpPr txBox="1"/>
          <p:nvPr/>
        </p:nvSpPr>
        <p:spPr>
          <a:xfrm>
            <a:off x="-45068" y="6401511"/>
            <a:ext cx="11916226"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张强</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黄炜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毕登山</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大空间混凝土框架结构黏滞阻尼器消能减震加固振动台试验研究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1-10:[2023-03-14].DOI:10.14006/j.jzjgxb.2021.0871</a:t>
            </a:r>
            <a:r>
              <a:rPr lang="en-US" altLang="zh-CN" sz="1200" b="0" i="0" dirty="0">
                <a:solidFill>
                  <a:srgbClr val="666666"/>
                </a:solidFill>
                <a:effectLst/>
                <a:latin typeface="Microsoft yahei" panose="020B0503020204020204" pitchFamily="34" charset="-122"/>
                <a:ea typeface="Microsoft yahei" panose="020B0503020204020204" pitchFamily="34" charset="-122"/>
              </a:rPr>
              <a:t>.</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2786509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par>
                                <p:cTn id="29" presetID="10"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500"/>
                                        <p:tgtEl>
                                          <p:spTgt spid="5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fade">
                                      <p:cBhvr>
                                        <p:cTn id="51" dur="500"/>
                                        <p:tgtEl>
                                          <p:spTgt spid="5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par>
                                <p:cTn id="61" presetID="10" presetClass="entr" presetSubtype="0" fill="hold" nodeType="with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childTnLst>
                                </p:cTn>
                              </p:par>
                              <p:par>
                                <p:cTn id="64" presetID="10" presetClass="entr" presetSubtype="0" fill="hold" nodeType="withEffect">
                                  <p:stCondLst>
                                    <p:cond delay="0"/>
                                  </p:stCondLst>
                                  <p:childTnLst>
                                    <p:set>
                                      <p:cBhvr>
                                        <p:cTn id="65" dur="1" fill="hold">
                                          <p:stCondLst>
                                            <p:cond delay="0"/>
                                          </p:stCondLst>
                                        </p:cTn>
                                        <p:tgtEl>
                                          <p:spTgt spid="61"/>
                                        </p:tgtEl>
                                        <p:attrNameLst>
                                          <p:attrName>style.visibility</p:attrName>
                                        </p:attrNameLst>
                                      </p:cBhvr>
                                      <p:to>
                                        <p:strVal val="visible"/>
                                      </p:to>
                                    </p:set>
                                    <p:animEffect transition="in" filter="fade">
                                      <p:cBhvr>
                                        <p:cTn id="66" dur="500"/>
                                        <p:tgtEl>
                                          <p:spTgt spid="6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3"/>
                                        </p:tgtEl>
                                        <p:attrNameLst>
                                          <p:attrName>style.visibility</p:attrName>
                                        </p:attrNameLst>
                                      </p:cBhvr>
                                      <p:to>
                                        <p:strVal val="visible"/>
                                      </p:to>
                                    </p:set>
                                    <p:animEffect transition="in" filter="fade">
                                      <p:cBhvr>
                                        <p:cTn id="69" dur="500"/>
                                        <p:tgtEl>
                                          <p:spTgt spid="63"/>
                                        </p:tgtEl>
                                      </p:cBhvr>
                                    </p:animEffect>
                                  </p:childTnLst>
                                </p:cTn>
                              </p:par>
                              <p:par>
                                <p:cTn id="70" presetID="10" presetClass="entr" presetSubtype="0" fill="hold" nodeType="withEffect">
                                  <p:stCondLst>
                                    <p:cond delay="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500"/>
                                        <p:tgtEl>
                                          <p:spTgt spid="6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65"/>
                                        </p:tgtEl>
                                        <p:attrNameLst>
                                          <p:attrName>style.visibility</p:attrName>
                                        </p:attrNameLst>
                                      </p:cBhvr>
                                      <p:to>
                                        <p:strVal val="visible"/>
                                      </p:to>
                                    </p:set>
                                    <p:animEffect transition="in" filter="fade">
                                      <p:cBhvr>
                                        <p:cTn id="75" dur="500"/>
                                        <p:tgtEl>
                                          <p:spTgt spid="65"/>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wipe(left)">
                                      <p:cBhvr>
                                        <p:cTn id="7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1" grpId="0"/>
      <p:bldP spid="32" grpId="0"/>
      <p:bldP spid="41" grpId="0" animBg="1"/>
      <p:bldP spid="43" grpId="0" animBg="1"/>
      <p:bldP spid="44" grpId="0" animBg="1"/>
      <p:bldP spid="46" grpId="0" animBg="1"/>
      <p:bldP spid="47" grpId="0" animBg="1"/>
      <p:bldP spid="49" grpId="0" animBg="1"/>
      <p:bldP spid="50" grpId="0" animBg="1"/>
      <p:bldP spid="55" grpId="0" animBg="1"/>
      <p:bldP spid="56" grpId="0"/>
      <p:bldP spid="57" grpId="0"/>
      <p:bldP spid="58" grpId="0"/>
      <p:bldP spid="59" grpId="0"/>
      <p:bldP spid="63" grpId="0"/>
      <p:bldP spid="65" grpId="0"/>
      <p:bldP spid="6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D35B72A2-108A-AD87-A6E1-C1F59F50E704}"/>
              </a:ext>
            </a:extLst>
          </p:cNvPr>
          <p:cNvSpPr txBox="1"/>
          <p:nvPr/>
        </p:nvSpPr>
        <p:spPr>
          <a:xfrm>
            <a:off x="228454" y="1026013"/>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13" name="文本框 12">
            <a:extLst>
              <a:ext uri="{FF2B5EF4-FFF2-40B4-BE49-F238E27FC236}">
                <a16:creationId xmlns:a16="http://schemas.microsoft.com/office/drawing/2014/main" id="{EC22363D-DC8A-D37F-092D-1D270B097FBD}"/>
              </a:ext>
            </a:extLst>
          </p:cNvPr>
          <p:cNvSpPr txBox="1"/>
          <p:nvPr/>
        </p:nvSpPr>
        <p:spPr>
          <a:xfrm>
            <a:off x="674288" y="1561780"/>
            <a:ext cx="10843424" cy="4603183"/>
          </a:xfrm>
          <a:prstGeom prst="rect">
            <a:avLst/>
          </a:prstGeom>
          <a:noFill/>
        </p:spPr>
        <p:txBody>
          <a:bodyPr wrap="square" rtlCol="0">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粘滞阻尼器减震加固</a:t>
            </a:r>
            <a:r>
              <a:rPr lang="en-US" altLang="zh-CN" sz="2200" dirty="0">
                <a:solidFill>
                  <a:srgbClr val="333333"/>
                </a:solidFill>
                <a:latin typeface="思源黑体 CN Bold" panose="020B0800000000000000" pitchFamily="34" charset="-122"/>
                <a:ea typeface="思源黑体 CN Bold" panose="020B0800000000000000" pitchFamily="34" charset="-122"/>
              </a:rPr>
              <a:t>LRC </a:t>
            </a:r>
            <a:r>
              <a:rPr lang="zh-CN" altLang="en-US" sz="2200" dirty="0">
                <a:solidFill>
                  <a:srgbClr val="333333"/>
                </a:solidFill>
                <a:latin typeface="思源黑体 CN Bold" panose="020B0800000000000000" pitchFamily="34" charset="-122"/>
                <a:ea typeface="思源黑体 CN Bold" panose="020B0800000000000000" pitchFamily="34" charset="-122"/>
              </a:rPr>
              <a:t>框架结构是众多加固方法中优势较为突出的技术方案，对于原结构消除薄弱部位，提升抗震性能，延长服役年限具有显著的成效。</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经粘滞阻尼器减震加固后，结构的损伤明显减轻，裂缝出现与扩展明显滞后。减震结构的</a:t>
            </a:r>
            <a:r>
              <a:rPr lang="zh-CN" altLang="en-US" sz="2200" dirty="0">
                <a:solidFill>
                  <a:srgbClr val="C00000"/>
                </a:solidFill>
                <a:latin typeface="思源黑体 CN Bold" panose="020B0800000000000000" pitchFamily="34" charset="-122"/>
                <a:ea typeface="思源黑体 CN Bold" panose="020B0800000000000000" pitchFamily="34" charset="-122"/>
              </a:rPr>
              <a:t>加速度放大效应有所抑制</a:t>
            </a:r>
            <a:r>
              <a:rPr lang="zh-CN" altLang="en-US" sz="2200" dirty="0">
                <a:solidFill>
                  <a:srgbClr val="333333"/>
                </a:solidFill>
                <a:latin typeface="思源黑体 CN Bold" panose="020B0800000000000000" pitchFamily="34" charset="-122"/>
                <a:ea typeface="思源黑体 CN Bold" panose="020B0800000000000000" pitchFamily="34" charset="-122"/>
              </a:rPr>
              <a:t>，结构层间变形显著减小。</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减震结构中阻尼器响应明显，</a:t>
            </a:r>
            <a:r>
              <a:rPr lang="zh-CN" altLang="en-US" sz="2200" dirty="0">
                <a:solidFill>
                  <a:srgbClr val="C00000"/>
                </a:solidFill>
                <a:latin typeface="思源黑体 CN Bold" panose="020B0800000000000000" pitchFamily="34" charset="-122"/>
                <a:ea typeface="思源黑体 CN Bold" panose="020B0800000000000000" pitchFamily="34" charset="-122"/>
              </a:rPr>
              <a:t>不同位置处阻尼器的耗能</a:t>
            </a:r>
            <a:r>
              <a:rPr lang="zh-CN" altLang="en-US" sz="2200" dirty="0">
                <a:solidFill>
                  <a:srgbClr val="333333"/>
                </a:solidFill>
                <a:latin typeface="思源黑体 CN Bold" panose="020B0800000000000000" pitchFamily="34" charset="-122"/>
                <a:ea typeface="思源黑体 CN Bold" panose="020B0800000000000000" pitchFamily="34" charset="-122"/>
              </a:rPr>
              <a:t>与</a:t>
            </a:r>
            <a:r>
              <a:rPr lang="zh-CN" altLang="en-US" sz="2200" dirty="0">
                <a:solidFill>
                  <a:srgbClr val="C00000"/>
                </a:solidFill>
                <a:latin typeface="思源黑体 CN Bold" panose="020B0800000000000000" pitchFamily="34" charset="-122"/>
                <a:ea typeface="思源黑体 CN Bold" panose="020B0800000000000000" pitchFamily="34" charset="-122"/>
              </a:rPr>
              <a:t>输入激励量值</a:t>
            </a:r>
            <a:r>
              <a:rPr lang="zh-CN" altLang="en-US" sz="2200" dirty="0">
                <a:solidFill>
                  <a:srgbClr val="333333"/>
                </a:solidFill>
                <a:latin typeface="思源黑体 CN Bold" panose="020B0800000000000000" pitchFamily="34" charset="-122"/>
                <a:ea typeface="思源黑体 CN Bold" panose="020B0800000000000000" pitchFamily="34" charset="-122"/>
              </a:rPr>
              <a:t>有关，同一阻尼器随输入地震动的增加出力愈发充分。</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150000"/>
              </a:lnSpc>
              <a:buFont typeface="Wingdings" panose="05000000000000000000" pitchFamily="2" charset="2"/>
              <a:buChar char="u"/>
            </a:pPr>
            <a:r>
              <a:rPr lang="zh-CN" altLang="en-US" sz="2200" dirty="0">
                <a:solidFill>
                  <a:srgbClr val="C00000"/>
                </a:solidFill>
                <a:latin typeface="思源黑体 CN Bold" panose="020B0800000000000000" pitchFamily="34" charset="-122"/>
                <a:ea typeface="思源黑体 CN Bold" panose="020B0800000000000000" pitchFamily="34" charset="-122"/>
              </a:rPr>
              <a:t>减震方案的优化设计</a:t>
            </a:r>
            <a:r>
              <a:rPr lang="zh-CN" altLang="en-US" sz="2200" dirty="0">
                <a:solidFill>
                  <a:srgbClr val="333333"/>
                </a:solidFill>
                <a:latin typeface="思源黑体 CN Bold" panose="020B0800000000000000" pitchFamily="34" charset="-122"/>
                <a:ea typeface="思源黑体 CN Bold" panose="020B0800000000000000" pitchFamily="34" charset="-122"/>
              </a:rPr>
              <a:t>是框架结构减震加固后续应关注的方向，在确保对原结构影响最小的前提下实现阻尼器布置数量、位置、规格的最优解将极大程度地提升既有结构的加固效率。</a:t>
            </a:r>
          </a:p>
        </p:txBody>
      </p:sp>
      <p:sp>
        <p:nvSpPr>
          <p:cNvPr id="14" name="文本框 13">
            <a:extLst>
              <a:ext uri="{FF2B5EF4-FFF2-40B4-BE49-F238E27FC236}">
                <a16:creationId xmlns:a16="http://schemas.microsoft.com/office/drawing/2014/main" id="{F961D17C-7863-0A63-5D46-5D871FCE354A}"/>
              </a:ext>
            </a:extLst>
          </p:cNvPr>
          <p:cNvSpPr txBox="1"/>
          <p:nvPr/>
        </p:nvSpPr>
        <p:spPr>
          <a:xfrm>
            <a:off x="-45068" y="6401511"/>
            <a:ext cx="11916226"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张强</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黄炜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毕登山</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大空间混凝土框架结构黏滞阻尼器消能减震加固振动台试验研究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[J/OL].</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1-10:[2023-03-14].DOI:10.14006/j.jzjgxb.2021.0871</a:t>
            </a:r>
            <a:r>
              <a:rPr lang="en-US" altLang="zh-CN" sz="1200" b="0" i="0" dirty="0">
                <a:solidFill>
                  <a:srgbClr val="666666"/>
                </a:solidFill>
                <a:effectLst/>
                <a:latin typeface="Microsoft yahei" panose="020B0503020204020204" pitchFamily="34" charset="-122"/>
                <a:ea typeface="Microsoft yahei" panose="020B0503020204020204" pitchFamily="34" charset="-122"/>
              </a:rPr>
              <a:t>.</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20707045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3" y="997865"/>
            <a:ext cx="7551458"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342413" y="970867"/>
            <a:ext cx="7125187" cy="461665"/>
          </a:xfrm>
          <a:prstGeom prst="rect">
            <a:avLst/>
          </a:prstGeom>
          <a:noFill/>
        </p:spPr>
        <p:txBody>
          <a:bodyPr wrap="square" rtlCol="0">
            <a:spAutoFit/>
          </a:bodyPr>
          <a:lstStyle/>
          <a:p>
            <a:pPr algn="l"/>
            <a:r>
              <a:rPr lang="en-US" altLang="zh-CN" sz="2400" kern="0" dirty="0">
                <a:solidFill>
                  <a:srgbClr val="000000"/>
                </a:solidFill>
                <a:effectLst/>
                <a:latin typeface="+mn-ea"/>
                <a:cs typeface="微软雅黑" panose="020B0503020204020204" pitchFamily="34" charset="-122"/>
              </a:rPr>
              <a:t>1.8 </a:t>
            </a:r>
            <a:r>
              <a:rPr lang="zh-CN" altLang="en-US" sz="2400" kern="0" dirty="0">
                <a:solidFill>
                  <a:srgbClr val="000000"/>
                </a:solidFill>
                <a:latin typeface="+mn-ea"/>
              </a:rPr>
              <a:t>设置黏滞阻尼器的悬挂减振结构振动台试验研究</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A5C03FC0-EEFD-21C0-5AE6-2D04A9F96790}"/>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b="0" i="0" dirty="0">
                <a:solidFill>
                  <a:srgbClr val="666666"/>
                </a:solidFill>
                <a:effectLst/>
                <a:latin typeface="Microsoft yahei" panose="020B0503020204020204" pitchFamily="34" charset="-122"/>
                <a:ea typeface="Microsoft yahei" panose="020B0503020204020204" pitchFamily="34" charset="-122"/>
              </a:rPr>
              <a:t>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王春林</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吕志涛</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设置黏滞阻尼器的悬挂减振结构振动台试验研究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,2012,33(10):32-38.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33" name="图片 32">
            <a:extLst>
              <a:ext uri="{FF2B5EF4-FFF2-40B4-BE49-F238E27FC236}">
                <a16:creationId xmlns:a16="http://schemas.microsoft.com/office/drawing/2014/main" id="{6A8C64BF-1D35-36F9-AB5A-559E244E0F7F}"/>
              </a:ext>
            </a:extLst>
          </p:cNvPr>
          <p:cNvPicPr>
            <a:picLocks noChangeAspect="1"/>
          </p:cNvPicPr>
          <p:nvPr/>
        </p:nvPicPr>
        <p:blipFill>
          <a:blip r:embed="rId12"/>
          <a:stretch>
            <a:fillRect/>
          </a:stretch>
        </p:blipFill>
        <p:spPr>
          <a:xfrm>
            <a:off x="417170" y="2193587"/>
            <a:ext cx="2359524" cy="3666548"/>
          </a:xfrm>
          <a:prstGeom prst="rect">
            <a:avLst/>
          </a:prstGeom>
        </p:spPr>
      </p:pic>
      <p:sp>
        <p:nvSpPr>
          <p:cNvPr id="34" name="文本框 33">
            <a:extLst>
              <a:ext uri="{FF2B5EF4-FFF2-40B4-BE49-F238E27FC236}">
                <a16:creationId xmlns:a16="http://schemas.microsoft.com/office/drawing/2014/main" id="{659AC54A-2886-196B-27E9-5CAC71191609}"/>
              </a:ext>
            </a:extLst>
          </p:cNvPr>
          <p:cNvSpPr txBox="1"/>
          <p:nvPr/>
        </p:nvSpPr>
        <p:spPr>
          <a:xfrm>
            <a:off x="1151804" y="5981499"/>
            <a:ext cx="1325619" cy="276999"/>
          </a:xfrm>
          <a:prstGeom prst="rect">
            <a:avLst/>
          </a:prstGeom>
          <a:noFill/>
        </p:spPr>
        <p:txBody>
          <a:bodyPr wrap="square">
            <a:spAutoFit/>
          </a:bodyPr>
          <a:lstStyle/>
          <a:p>
            <a:r>
              <a:rPr lang="zh-CN" altLang="en-US" sz="1200" dirty="0"/>
              <a:t>实验模型</a:t>
            </a:r>
          </a:p>
        </p:txBody>
      </p:sp>
      <p:grpSp>
        <p:nvGrpSpPr>
          <p:cNvPr id="35" name="组合 34">
            <a:extLst>
              <a:ext uri="{FF2B5EF4-FFF2-40B4-BE49-F238E27FC236}">
                <a16:creationId xmlns:a16="http://schemas.microsoft.com/office/drawing/2014/main" id="{8AF7B963-705D-029B-A3C6-2B18030948EA}"/>
              </a:ext>
            </a:extLst>
          </p:cNvPr>
          <p:cNvGrpSpPr/>
          <p:nvPr/>
        </p:nvGrpSpPr>
        <p:grpSpPr>
          <a:xfrm>
            <a:off x="5719294" y="1795605"/>
            <a:ext cx="6247923" cy="2239350"/>
            <a:chOff x="440604" y="2402319"/>
            <a:chExt cx="5530417" cy="2487054"/>
          </a:xfrm>
        </p:grpSpPr>
        <p:grpSp>
          <p:nvGrpSpPr>
            <p:cNvPr id="36" name="组合 35">
              <a:extLst>
                <a:ext uri="{FF2B5EF4-FFF2-40B4-BE49-F238E27FC236}">
                  <a16:creationId xmlns:a16="http://schemas.microsoft.com/office/drawing/2014/main" id="{738B25CA-FB91-A9BF-49A5-78365813084B}"/>
                </a:ext>
              </a:extLst>
            </p:cNvPr>
            <p:cNvGrpSpPr/>
            <p:nvPr/>
          </p:nvGrpSpPr>
          <p:grpSpPr>
            <a:xfrm>
              <a:off x="440604" y="2402319"/>
              <a:ext cx="5515644" cy="2487054"/>
              <a:chOff x="443552" y="2421369"/>
              <a:chExt cx="5318794" cy="2487054"/>
            </a:xfrm>
          </p:grpSpPr>
          <p:sp>
            <p:nvSpPr>
              <p:cNvPr id="38" name="Rectangle 1">
                <a:extLst>
                  <a:ext uri="{FF2B5EF4-FFF2-40B4-BE49-F238E27FC236}">
                    <a16:creationId xmlns:a16="http://schemas.microsoft.com/office/drawing/2014/main" id="{47DBA357-AB0B-4E22-D782-B975DDE7516C}"/>
                  </a:ext>
                </a:extLst>
              </p:cNvPr>
              <p:cNvSpPr/>
              <p:nvPr/>
            </p:nvSpPr>
            <p:spPr>
              <a:xfrm>
                <a:off x="443552" y="2436072"/>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defTabSz="914263">
                  <a:buFont typeface="Wingdings" panose="05000000000000000000" pitchFamily="2" charset="2"/>
                  <a:buChar char="u"/>
                </a:pPr>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9" name="直接连接符 38">
                <a:extLst>
                  <a:ext uri="{FF2B5EF4-FFF2-40B4-BE49-F238E27FC236}">
                    <a16:creationId xmlns:a16="http://schemas.microsoft.com/office/drawing/2014/main" id="{2D9E3C5B-C436-6649-B8B5-5763A9C83AFA}"/>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EC9DB1AD-6AC6-3D92-0851-391CBD8749A4}"/>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37" name="文本框 36">
              <a:extLst>
                <a:ext uri="{FF2B5EF4-FFF2-40B4-BE49-F238E27FC236}">
                  <a16:creationId xmlns:a16="http://schemas.microsoft.com/office/drawing/2014/main" id="{A33E0EA2-37CC-A39D-7307-A89F75D585B7}"/>
                </a:ext>
              </a:extLst>
            </p:cNvPr>
            <p:cNvSpPr txBox="1"/>
            <p:nvPr/>
          </p:nvSpPr>
          <p:spPr>
            <a:xfrm>
              <a:off x="449827" y="2418078"/>
              <a:ext cx="5521194" cy="2292338"/>
            </a:xfrm>
            <a:prstGeom prst="rect">
              <a:avLst/>
            </a:prstGeom>
            <a:noFill/>
          </p:spPr>
          <p:txBody>
            <a:bodyPr wrap="square">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通过对设置黏滞流体阻尼器的悬挂结构进行地震模拟振动台试验，分析了</a:t>
              </a:r>
              <a:r>
                <a:rPr lang="zh-CN" altLang="en-US" sz="2200" dirty="0">
                  <a:solidFill>
                    <a:srgbClr val="C00000"/>
                  </a:solidFill>
                  <a:latin typeface="思源黑体 CN Bold" panose="020B0800000000000000" pitchFamily="34" charset="-122"/>
                  <a:ea typeface="思源黑体 CN Bold" panose="020B0800000000000000" pitchFamily="34" charset="-122"/>
                </a:rPr>
                <a:t>主结构与悬挂楼面的质量比</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zh-CN" altLang="en-US" sz="2200" dirty="0">
                  <a:solidFill>
                    <a:srgbClr val="C00000"/>
                  </a:solidFill>
                  <a:latin typeface="思源黑体 CN Bold" panose="020B0800000000000000" pitchFamily="34" charset="-122"/>
                  <a:ea typeface="思源黑体 CN Bold" panose="020B0800000000000000" pitchFamily="34" charset="-122"/>
                </a:rPr>
                <a:t>连接方式</a:t>
              </a:r>
              <a:r>
                <a:rPr lang="zh-CN" altLang="en-US" sz="2200" dirty="0">
                  <a:solidFill>
                    <a:srgbClr val="333333"/>
                  </a:solidFill>
                  <a:latin typeface="思源黑体 CN Bold" panose="020B0800000000000000" pitchFamily="34" charset="-122"/>
                  <a:ea typeface="思源黑体 CN Bold" panose="020B0800000000000000" pitchFamily="34" charset="-122"/>
                </a:rPr>
                <a:t>以及</a:t>
              </a:r>
              <a:r>
                <a:rPr lang="zh-CN" altLang="en-US" sz="2200" dirty="0">
                  <a:solidFill>
                    <a:srgbClr val="C00000"/>
                  </a:solidFill>
                  <a:latin typeface="思源黑体 CN Bold" panose="020B0800000000000000" pitchFamily="34" charset="-122"/>
                  <a:ea typeface="思源黑体 CN Bold" panose="020B0800000000000000" pitchFamily="34" charset="-122"/>
                </a:rPr>
                <a:t>阻尼器分布</a:t>
              </a:r>
              <a:r>
                <a:rPr lang="zh-CN" altLang="en-US" sz="2200" dirty="0">
                  <a:solidFill>
                    <a:srgbClr val="333333"/>
                  </a:solidFill>
                  <a:latin typeface="思源黑体 CN Bold" panose="020B0800000000000000" pitchFamily="34" charset="-122"/>
                  <a:ea typeface="思源黑体 CN Bold" panose="020B0800000000000000" pitchFamily="34" charset="-122"/>
                </a:rPr>
                <a:t>对悬挂结构模型的频率、阻尼比和结构响应的影响。</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grpSp>
      <p:pic>
        <p:nvPicPr>
          <p:cNvPr id="41" name="图片 40">
            <a:extLst>
              <a:ext uri="{FF2B5EF4-FFF2-40B4-BE49-F238E27FC236}">
                <a16:creationId xmlns:a16="http://schemas.microsoft.com/office/drawing/2014/main" id="{16898C5F-4A9E-7306-91ED-7627834A0DEC}"/>
              </a:ext>
            </a:extLst>
          </p:cNvPr>
          <p:cNvPicPr>
            <a:picLocks noChangeAspect="1"/>
          </p:cNvPicPr>
          <p:nvPr/>
        </p:nvPicPr>
        <p:blipFill>
          <a:blip r:embed="rId13"/>
          <a:stretch>
            <a:fillRect/>
          </a:stretch>
        </p:blipFill>
        <p:spPr>
          <a:xfrm>
            <a:off x="2870974" y="2246544"/>
            <a:ext cx="2686748" cy="3507882"/>
          </a:xfrm>
          <a:prstGeom prst="rect">
            <a:avLst/>
          </a:prstGeom>
        </p:spPr>
      </p:pic>
      <p:sp>
        <p:nvSpPr>
          <p:cNvPr id="43" name="文本框 42">
            <a:extLst>
              <a:ext uri="{FF2B5EF4-FFF2-40B4-BE49-F238E27FC236}">
                <a16:creationId xmlns:a16="http://schemas.microsoft.com/office/drawing/2014/main" id="{56639150-21C2-5F7B-92E9-00FDE0204ECE}"/>
              </a:ext>
            </a:extLst>
          </p:cNvPr>
          <p:cNvSpPr txBox="1"/>
          <p:nvPr/>
        </p:nvSpPr>
        <p:spPr>
          <a:xfrm>
            <a:off x="3673101" y="5959659"/>
            <a:ext cx="1325619" cy="276999"/>
          </a:xfrm>
          <a:prstGeom prst="rect">
            <a:avLst/>
          </a:prstGeom>
          <a:noFill/>
        </p:spPr>
        <p:txBody>
          <a:bodyPr wrap="square">
            <a:spAutoFit/>
          </a:bodyPr>
          <a:lstStyle/>
          <a:p>
            <a:r>
              <a:rPr lang="zh-CN" altLang="en-US" sz="1200" dirty="0"/>
              <a:t>结构立面图</a:t>
            </a:r>
          </a:p>
        </p:txBody>
      </p:sp>
      <p:sp>
        <p:nvSpPr>
          <p:cNvPr id="44" name="文本框 43">
            <a:extLst>
              <a:ext uri="{FF2B5EF4-FFF2-40B4-BE49-F238E27FC236}">
                <a16:creationId xmlns:a16="http://schemas.microsoft.com/office/drawing/2014/main" id="{253AD067-6B3D-9312-FB33-ADB84792FCEA}"/>
              </a:ext>
            </a:extLst>
          </p:cNvPr>
          <p:cNvSpPr txBox="1"/>
          <p:nvPr/>
        </p:nvSpPr>
        <p:spPr>
          <a:xfrm>
            <a:off x="309985" y="1675726"/>
            <a:ext cx="2296056"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试验概况及目的</a:t>
            </a:r>
          </a:p>
        </p:txBody>
      </p:sp>
      <p:pic>
        <p:nvPicPr>
          <p:cNvPr id="46" name="图片 45">
            <a:extLst>
              <a:ext uri="{FF2B5EF4-FFF2-40B4-BE49-F238E27FC236}">
                <a16:creationId xmlns:a16="http://schemas.microsoft.com/office/drawing/2014/main" id="{77F43AD0-B440-D2CF-52B5-440F5693E71C}"/>
              </a:ext>
            </a:extLst>
          </p:cNvPr>
          <p:cNvPicPr>
            <a:picLocks noChangeAspect="1"/>
          </p:cNvPicPr>
          <p:nvPr/>
        </p:nvPicPr>
        <p:blipFill>
          <a:blip r:embed="rId14"/>
          <a:stretch>
            <a:fillRect/>
          </a:stretch>
        </p:blipFill>
        <p:spPr>
          <a:xfrm>
            <a:off x="6065521" y="3988241"/>
            <a:ext cx="2071836" cy="2003004"/>
          </a:xfrm>
          <a:prstGeom prst="rect">
            <a:avLst/>
          </a:prstGeom>
        </p:spPr>
      </p:pic>
      <p:pic>
        <p:nvPicPr>
          <p:cNvPr id="47" name="图片 46">
            <a:extLst>
              <a:ext uri="{FF2B5EF4-FFF2-40B4-BE49-F238E27FC236}">
                <a16:creationId xmlns:a16="http://schemas.microsoft.com/office/drawing/2014/main" id="{36472CE8-138C-A59B-33BD-92CF46653CE2}"/>
              </a:ext>
            </a:extLst>
          </p:cNvPr>
          <p:cNvPicPr>
            <a:picLocks noChangeAspect="1"/>
          </p:cNvPicPr>
          <p:nvPr/>
        </p:nvPicPr>
        <p:blipFill rotWithShape="1">
          <a:blip r:embed="rId15"/>
          <a:srcRect t="1892"/>
          <a:stretch/>
        </p:blipFill>
        <p:spPr>
          <a:xfrm>
            <a:off x="9001911" y="3992658"/>
            <a:ext cx="2078046" cy="1965123"/>
          </a:xfrm>
          <a:prstGeom prst="rect">
            <a:avLst/>
          </a:prstGeom>
        </p:spPr>
      </p:pic>
      <p:sp>
        <p:nvSpPr>
          <p:cNvPr id="48" name="文本框 47">
            <a:extLst>
              <a:ext uri="{FF2B5EF4-FFF2-40B4-BE49-F238E27FC236}">
                <a16:creationId xmlns:a16="http://schemas.microsoft.com/office/drawing/2014/main" id="{0C2BEB23-98DF-AA38-3138-61A7929E1019}"/>
              </a:ext>
            </a:extLst>
          </p:cNvPr>
          <p:cNvSpPr txBox="1"/>
          <p:nvPr/>
        </p:nvSpPr>
        <p:spPr>
          <a:xfrm>
            <a:off x="6530472" y="5981499"/>
            <a:ext cx="1325619" cy="276999"/>
          </a:xfrm>
          <a:prstGeom prst="rect">
            <a:avLst/>
          </a:prstGeom>
          <a:noFill/>
        </p:spPr>
        <p:txBody>
          <a:bodyPr wrap="square">
            <a:spAutoFit/>
          </a:bodyPr>
          <a:lstStyle/>
          <a:p>
            <a:r>
              <a:rPr lang="zh-CN" altLang="en-US" sz="1200" dirty="0"/>
              <a:t>顶部平面图</a:t>
            </a:r>
          </a:p>
        </p:txBody>
      </p:sp>
      <p:sp>
        <p:nvSpPr>
          <p:cNvPr id="49" name="文本框 48">
            <a:extLst>
              <a:ext uri="{FF2B5EF4-FFF2-40B4-BE49-F238E27FC236}">
                <a16:creationId xmlns:a16="http://schemas.microsoft.com/office/drawing/2014/main" id="{B33F08F2-5C38-D891-D588-64F937ADDFA5}"/>
              </a:ext>
            </a:extLst>
          </p:cNvPr>
          <p:cNvSpPr txBox="1"/>
          <p:nvPr/>
        </p:nvSpPr>
        <p:spPr>
          <a:xfrm>
            <a:off x="9258978" y="5989105"/>
            <a:ext cx="1325619" cy="276999"/>
          </a:xfrm>
          <a:prstGeom prst="rect">
            <a:avLst/>
          </a:prstGeom>
          <a:noFill/>
        </p:spPr>
        <p:txBody>
          <a:bodyPr wrap="square">
            <a:spAutoFit/>
          </a:bodyPr>
          <a:lstStyle/>
          <a:p>
            <a:r>
              <a:rPr lang="zh-CN" altLang="en-US" sz="1200" dirty="0"/>
              <a:t>标准层平面图</a:t>
            </a:r>
          </a:p>
        </p:txBody>
      </p:sp>
      <p:sp>
        <p:nvSpPr>
          <p:cNvPr id="51" name="文本框 50">
            <a:extLst>
              <a:ext uri="{FF2B5EF4-FFF2-40B4-BE49-F238E27FC236}">
                <a16:creationId xmlns:a16="http://schemas.microsoft.com/office/drawing/2014/main" id="{AB7157EA-AD44-F3AA-9631-71C7F9D53946}"/>
              </a:ext>
            </a:extLst>
          </p:cNvPr>
          <p:cNvSpPr txBox="1"/>
          <p:nvPr/>
        </p:nvSpPr>
        <p:spPr>
          <a:xfrm>
            <a:off x="3129072" y="1974575"/>
            <a:ext cx="2187936" cy="369332"/>
          </a:xfrm>
          <a:prstGeom prst="rect">
            <a:avLst/>
          </a:prstGeom>
          <a:noFill/>
        </p:spPr>
        <p:txBody>
          <a:bodyPr wrap="square">
            <a:spAutoFit/>
          </a:bodyPr>
          <a:lstStyle/>
          <a:p>
            <a:r>
              <a:rPr lang="zh-CN" altLang="en-US" dirty="0">
                <a:solidFill>
                  <a:srgbClr val="333333"/>
                </a:solidFill>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rPr>
              <a:t>几何相似比约</a:t>
            </a:r>
            <a:r>
              <a:rPr lang="en-US" altLang="zh-CN" dirty="0">
                <a:solidFill>
                  <a:srgbClr val="333333"/>
                </a:solidFill>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rPr>
              <a:t>4:25</a:t>
            </a:r>
            <a:endParaRPr lang="zh-CN" altLang="en-US" dirty="0">
              <a:solidFill>
                <a:srgbClr val="333333"/>
              </a:solidFill>
              <a:effectLst>
                <a:glow rad="139700">
                  <a:schemeClr val="accent2">
                    <a:satMod val="175000"/>
                    <a:alpha val="40000"/>
                  </a:schemeClr>
                </a:glow>
              </a:effectLst>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2279140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par>
                                <p:cTn id="19" presetID="10"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par>
                                <p:cTn id="31" presetID="10"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par>
                                <p:cTn id="34" presetID="10" presetClass="entr" presetSubtype="0" fill="hold"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fade">
                                      <p:cBhvr>
                                        <p:cTn id="36" dur="500"/>
                                        <p:tgtEl>
                                          <p:spTgt spid="4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34" grpId="0"/>
      <p:bldP spid="43" grpId="0"/>
      <p:bldP spid="44" grpId="0" animBg="1"/>
      <p:bldP spid="48" grpId="0"/>
      <p:bldP spid="49" grpId="0"/>
      <p:bldP spid="5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3">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8" imgW="914400" imgH="198720" progId="Equation.DSMT4">
                  <p:embed/>
                </p:oleObj>
              </mc:Choice>
              <mc:Fallback>
                <p:oleObj name="Equation" r:id="rId8"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9"/>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A5C03FC0-EEFD-21C0-5AE6-2D04A9F96790}"/>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b="0" i="0" dirty="0">
                <a:solidFill>
                  <a:srgbClr val="666666"/>
                </a:solidFill>
                <a:effectLst/>
                <a:latin typeface="Microsoft yahei" panose="020B0503020204020204" pitchFamily="34" charset="-122"/>
                <a:ea typeface="Microsoft yahei" panose="020B0503020204020204" pitchFamily="34" charset="-122"/>
              </a:rPr>
              <a:t>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王春林</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吕志涛</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设置黏滞阻尼器的悬挂减振结构振动台试验研究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,2012,33(10):32-38.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3" name="文本框 12">
            <a:extLst>
              <a:ext uri="{FF2B5EF4-FFF2-40B4-BE49-F238E27FC236}">
                <a16:creationId xmlns:a16="http://schemas.microsoft.com/office/drawing/2014/main" id="{262DB533-C2D0-F995-778B-7C0D0E9B3E9B}"/>
              </a:ext>
            </a:extLst>
          </p:cNvPr>
          <p:cNvSpPr txBox="1"/>
          <p:nvPr/>
        </p:nvSpPr>
        <p:spPr>
          <a:xfrm>
            <a:off x="442655" y="105311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sp>
        <p:nvSpPr>
          <p:cNvPr id="14" name="文本框 13">
            <a:extLst>
              <a:ext uri="{FF2B5EF4-FFF2-40B4-BE49-F238E27FC236}">
                <a16:creationId xmlns:a16="http://schemas.microsoft.com/office/drawing/2014/main" id="{BFE36363-1BD3-C436-E9EB-C113A2824D0B}"/>
              </a:ext>
            </a:extLst>
          </p:cNvPr>
          <p:cNvSpPr txBox="1"/>
          <p:nvPr/>
        </p:nvSpPr>
        <p:spPr>
          <a:xfrm>
            <a:off x="338095" y="1657052"/>
            <a:ext cx="7861525" cy="1048364"/>
          </a:xfrm>
          <a:prstGeom prst="rect">
            <a:avLst/>
          </a:prstGeom>
          <a:noFill/>
        </p:spPr>
        <p:txBody>
          <a:bodyPr wrap="square" rtlCol="0">
            <a:spAutoFit/>
          </a:bodyPr>
          <a:lstStyle/>
          <a:p>
            <a:pPr marL="342900" indent="-342900" algn="l">
              <a:lnSpc>
                <a:spcPct val="150000"/>
              </a:lnSpc>
              <a:buFont typeface="Wingdings" panose="05000000000000000000" pitchFamily="2" charset="2"/>
              <a:buChar char="Ø"/>
            </a:pPr>
            <a:r>
              <a:rPr lang="zh-CN" altLang="en-US" sz="2200" dirty="0">
                <a:solidFill>
                  <a:srgbClr val="C00000"/>
                </a:solidFill>
                <a:latin typeface="思源黑体 CN Bold" panose="020B0800000000000000" pitchFamily="34" charset="-122"/>
                <a:ea typeface="思源黑体 CN Bold" panose="020B0800000000000000" pitchFamily="34" charset="-122"/>
              </a:rPr>
              <a:t>配重方案</a:t>
            </a:r>
            <a:r>
              <a:rPr lang="en-US" altLang="zh-CN" sz="2200" dirty="0">
                <a:solidFill>
                  <a:srgbClr val="333333"/>
                </a:solidFill>
                <a:latin typeface="思源黑体 CN Bold" panose="020B0800000000000000" pitchFamily="34" charset="-122"/>
                <a:ea typeface="思源黑体 CN Bold" panose="020B0800000000000000" pitchFamily="34" charset="-122"/>
                <a:sym typeface="Wingdings" panose="05000000000000000000" pitchFamily="2" charset="2"/>
              </a:rPr>
              <a:t>: (1)</a:t>
            </a:r>
            <a:r>
              <a:rPr lang="zh-CN" altLang="en-US" sz="2200" dirty="0">
                <a:solidFill>
                  <a:srgbClr val="333333"/>
                </a:solidFill>
                <a:latin typeface="思源黑体 CN Bold" panose="020B0800000000000000" pitchFamily="34" charset="-122"/>
                <a:ea typeface="思源黑体 CN Bold" panose="020B0800000000000000" pitchFamily="34" charset="-122"/>
              </a:rPr>
              <a:t>悬挂楼面与主结构的质量比</a:t>
            </a:r>
            <a:r>
              <a:rPr lang="en-US" altLang="zh-CN" sz="2200" dirty="0">
                <a:solidFill>
                  <a:srgbClr val="333333"/>
                </a:solidFill>
                <a:latin typeface="思源黑体 CN Bold" panose="020B0800000000000000" pitchFamily="34" charset="-122"/>
                <a:ea typeface="思源黑体 CN Bold" panose="020B0800000000000000" pitchFamily="34" charset="-122"/>
              </a:rPr>
              <a:t>ρ = 1. 624</a:t>
            </a:r>
          </a:p>
          <a:p>
            <a:pPr algn="l">
              <a:lnSpc>
                <a:spcPct val="150000"/>
              </a:lnSpc>
            </a:pPr>
            <a:r>
              <a:rPr lang="en-US" altLang="zh-CN"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sym typeface="Wingdings" panose="05000000000000000000" pitchFamily="2" charset="2"/>
              </a:rPr>
              <a:t>(2)</a:t>
            </a:r>
            <a:r>
              <a:rPr lang="zh-CN" altLang="en-US" sz="2200" dirty="0">
                <a:solidFill>
                  <a:srgbClr val="333333"/>
                </a:solidFill>
                <a:latin typeface="思源黑体 CN Bold" panose="020B0800000000000000" pitchFamily="34" charset="-122"/>
                <a:ea typeface="思源黑体 CN Bold" panose="020B0800000000000000" pitchFamily="34" charset="-122"/>
              </a:rPr>
              <a:t>悬挂楼面与主结构的质量比</a:t>
            </a:r>
            <a:r>
              <a:rPr lang="en-US" altLang="zh-CN" sz="2200" dirty="0">
                <a:solidFill>
                  <a:srgbClr val="333333"/>
                </a:solidFill>
                <a:latin typeface="思源黑体 CN Bold" panose="020B0800000000000000" pitchFamily="34" charset="-122"/>
                <a:ea typeface="思源黑体 CN Bold" panose="020B0800000000000000" pitchFamily="34" charset="-122"/>
              </a:rPr>
              <a:t>ρ = 1.218</a:t>
            </a:r>
            <a:endParaRPr lang="zh-CN" altLang="en-US" sz="2200" dirty="0">
              <a:solidFill>
                <a:srgbClr val="333333"/>
              </a:solidFill>
              <a:latin typeface="思源黑体 CN Bold" panose="020B0800000000000000" pitchFamily="34" charset="-122"/>
              <a:ea typeface="思源黑体 CN Bold" panose="020B0800000000000000" pitchFamily="34" charset="-122"/>
            </a:endParaRPr>
          </a:p>
        </p:txBody>
      </p:sp>
      <p:sp>
        <p:nvSpPr>
          <p:cNvPr id="15" name="文本框 14">
            <a:extLst>
              <a:ext uri="{FF2B5EF4-FFF2-40B4-BE49-F238E27FC236}">
                <a16:creationId xmlns:a16="http://schemas.microsoft.com/office/drawing/2014/main" id="{F063B316-146B-0AB6-850F-4D012B43D8FA}"/>
              </a:ext>
            </a:extLst>
          </p:cNvPr>
          <p:cNvSpPr txBox="1"/>
          <p:nvPr/>
        </p:nvSpPr>
        <p:spPr>
          <a:xfrm>
            <a:off x="338095" y="2623918"/>
            <a:ext cx="7212134" cy="540533"/>
          </a:xfrm>
          <a:prstGeom prst="rect">
            <a:avLst/>
          </a:prstGeom>
          <a:noFill/>
        </p:spPr>
        <p:txBody>
          <a:bodyPr wrap="square" rtlCol="0">
            <a:spAutoFit/>
          </a:bodyPr>
          <a:lstStyle/>
          <a:p>
            <a:pPr marL="342900" indent="-342900" algn="l">
              <a:lnSpc>
                <a:spcPct val="150000"/>
              </a:lnSpc>
              <a:buFont typeface="Wingdings" panose="05000000000000000000" pitchFamily="2" charset="2"/>
              <a:buChar char="Ø"/>
            </a:pPr>
            <a:r>
              <a:rPr lang="zh-CN" altLang="en-US" sz="2200" dirty="0">
                <a:solidFill>
                  <a:srgbClr val="C00000"/>
                </a:solidFill>
                <a:latin typeface="思源黑体 CN Bold" panose="020B0800000000000000" pitchFamily="34" charset="-122"/>
                <a:ea typeface="思源黑体 CN Bold" panose="020B0800000000000000" pitchFamily="34" charset="-122"/>
                <a:sym typeface="Wingdings" panose="05000000000000000000" pitchFamily="2" charset="2"/>
              </a:rPr>
              <a:t>连接方式</a:t>
            </a:r>
            <a:r>
              <a:rPr lang="en-US" altLang="zh-CN" sz="2200" dirty="0">
                <a:solidFill>
                  <a:srgbClr val="333333"/>
                </a:solidFill>
                <a:latin typeface="思源黑体 CN Bold" panose="020B0800000000000000" pitchFamily="34" charset="-122"/>
                <a:ea typeface="思源黑体 CN Bold" panose="020B0800000000000000" pitchFamily="34" charset="-122"/>
                <a:sym typeface="Wingdings" panose="05000000000000000000" pitchFamily="2" charset="2"/>
              </a:rPr>
              <a:t>: (1)</a:t>
            </a:r>
            <a:r>
              <a:rPr lang="zh-CN" altLang="en-US" sz="2200" dirty="0">
                <a:solidFill>
                  <a:srgbClr val="333333"/>
                </a:solidFill>
                <a:latin typeface="思源黑体 CN Bold" panose="020B0800000000000000" pitchFamily="34" charset="-122"/>
                <a:ea typeface="思源黑体 CN Bold" panose="020B0800000000000000" pitchFamily="34" charset="-122"/>
              </a:rPr>
              <a:t>刚性连接</a:t>
            </a:r>
            <a:r>
              <a:rPr lang="en-US" altLang="zh-CN"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sym typeface="Wingdings" panose="05000000000000000000" pitchFamily="2" charset="2"/>
              </a:rPr>
              <a:t>(2)</a:t>
            </a:r>
            <a:r>
              <a:rPr lang="zh-CN" altLang="en-US" sz="2200" dirty="0">
                <a:solidFill>
                  <a:srgbClr val="333333"/>
                </a:solidFill>
                <a:latin typeface="思源黑体 CN Bold" panose="020B0800000000000000" pitchFamily="34" charset="-122"/>
                <a:ea typeface="思源黑体 CN Bold" panose="020B0800000000000000" pitchFamily="34" charset="-122"/>
              </a:rPr>
              <a:t>无连接  （</a:t>
            </a:r>
            <a:r>
              <a:rPr lang="en-US" altLang="zh-CN" sz="2200" dirty="0">
                <a:solidFill>
                  <a:srgbClr val="333333"/>
                </a:solidFill>
                <a:latin typeface="思源黑体 CN Bold" panose="020B0800000000000000" pitchFamily="34" charset="-122"/>
                <a:ea typeface="思源黑体 CN Bold" panose="020B0800000000000000" pitchFamily="34" charset="-122"/>
              </a:rPr>
              <a:t>3</a:t>
            </a:r>
            <a:r>
              <a:rPr lang="zh-CN" altLang="en-US" sz="2200" dirty="0">
                <a:solidFill>
                  <a:srgbClr val="333333"/>
                </a:solidFill>
                <a:latin typeface="思源黑体 CN Bold" panose="020B0800000000000000" pitchFamily="34" charset="-122"/>
                <a:ea typeface="思源黑体 CN Bold" panose="020B0800000000000000" pitchFamily="34" charset="-122"/>
              </a:rPr>
              <a:t>）阻尼器连接</a:t>
            </a:r>
          </a:p>
        </p:txBody>
      </p:sp>
      <p:sp>
        <p:nvSpPr>
          <p:cNvPr id="16" name="文本框 15">
            <a:extLst>
              <a:ext uri="{FF2B5EF4-FFF2-40B4-BE49-F238E27FC236}">
                <a16:creationId xmlns:a16="http://schemas.microsoft.com/office/drawing/2014/main" id="{88AF12F3-DB4D-4D70-A861-E8DF222EF3ED}"/>
              </a:ext>
            </a:extLst>
          </p:cNvPr>
          <p:cNvSpPr txBox="1"/>
          <p:nvPr/>
        </p:nvSpPr>
        <p:spPr>
          <a:xfrm>
            <a:off x="338095" y="3312053"/>
            <a:ext cx="9194263" cy="1369990"/>
          </a:xfrm>
          <a:prstGeom prst="rect">
            <a:avLst/>
          </a:prstGeom>
          <a:noFill/>
        </p:spPr>
        <p:txBody>
          <a:bodyPr wrap="square" rtlCol="0">
            <a:spAutoFit/>
          </a:bodyPr>
          <a:lstStyle/>
          <a:p>
            <a:pPr marL="342900" indent="-342900" algn="l">
              <a:lnSpc>
                <a:spcPct val="130000"/>
              </a:lnSpc>
              <a:buFont typeface="Wingdings" panose="05000000000000000000" pitchFamily="2" charset="2"/>
              <a:buChar char="Ø"/>
            </a:pPr>
            <a:r>
              <a:rPr lang="zh-CN" altLang="en-US" sz="2200" dirty="0">
                <a:solidFill>
                  <a:srgbClr val="C00000"/>
                </a:solidFill>
                <a:latin typeface="思源黑体 CN Bold" panose="020B0800000000000000" pitchFamily="34" charset="-122"/>
                <a:ea typeface="思源黑体 CN Bold" panose="020B0800000000000000" pitchFamily="34" charset="-122"/>
                <a:sym typeface="Wingdings" panose="05000000000000000000" pitchFamily="2" charset="2"/>
              </a:rPr>
              <a:t>阻尼器布置方案</a:t>
            </a:r>
            <a:r>
              <a:rPr lang="en-US" altLang="zh-CN" sz="2200" dirty="0">
                <a:solidFill>
                  <a:srgbClr val="333333"/>
                </a:solidFill>
                <a:latin typeface="思源黑体 CN Bold" panose="020B0800000000000000" pitchFamily="34" charset="-122"/>
                <a:ea typeface="思源黑体 CN Bold" panose="020B0800000000000000" pitchFamily="34" charset="-122"/>
                <a:sym typeface="Wingdings" panose="05000000000000000000" pitchFamily="2" charset="2"/>
              </a:rPr>
              <a:t>: (1)</a:t>
            </a:r>
            <a:r>
              <a:rPr lang="en-US" altLang="zh-CN" sz="2200" dirty="0">
                <a:solidFill>
                  <a:srgbClr val="333333"/>
                </a:solidFill>
                <a:latin typeface="思源黑体 CN Bold" panose="020B0800000000000000" pitchFamily="34" charset="-122"/>
                <a:ea typeface="思源黑体 CN Bold" panose="020B0800000000000000" pitchFamily="34" charset="-122"/>
              </a:rPr>
              <a:t> 4 </a:t>
            </a:r>
            <a:r>
              <a:rPr lang="zh-CN" altLang="en-US" sz="2200" dirty="0">
                <a:solidFill>
                  <a:srgbClr val="333333"/>
                </a:solidFill>
                <a:latin typeface="思源黑体 CN Bold" panose="020B0800000000000000" pitchFamily="34" charset="-122"/>
                <a:ea typeface="思源黑体 CN Bold" panose="020B0800000000000000" pitchFamily="34" charset="-122"/>
              </a:rPr>
              <a:t>个阻尼器全部布置在底层悬挂楼面与主结构之间</a:t>
            </a:r>
            <a:r>
              <a:rPr lang="en-US" altLang="zh-CN"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sym typeface="Wingdings" panose="05000000000000000000" pitchFamily="2" charset="2"/>
              </a:rPr>
              <a:t>(2)</a:t>
            </a:r>
            <a:r>
              <a:rPr lang="en-US" altLang="zh-CN" sz="2200" dirty="0">
                <a:solidFill>
                  <a:srgbClr val="333333"/>
                </a:solidFill>
                <a:latin typeface="思源黑体 CN Bold" panose="020B0800000000000000" pitchFamily="34" charset="-122"/>
                <a:ea typeface="思源黑体 CN Bold" panose="020B0800000000000000" pitchFamily="34" charset="-122"/>
              </a:rPr>
              <a:t> 2 </a:t>
            </a:r>
            <a:r>
              <a:rPr lang="zh-CN" altLang="en-US" sz="2200" dirty="0">
                <a:solidFill>
                  <a:srgbClr val="333333"/>
                </a:solidFill>
                <a:latin typeface="思源黑体 CN Bold" panose="020B0800000000000000" pitchFamily="34" charset="-122"/>
                <a:ea typeface="思源黑体 CN Bold" panose="020B0800000000000000" pitchFamily="34" charset="-122"/>
              </a:rPr>
              <a:t>个阻尼器布置在底层悬挂楼面与主结构之间</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algn="l">
              <a:lnSpc>
                <a:spcPct val="130000"/>
              </a:lnSpc>
            </a:pPr>
            <a:r>
              <a:rPr lang="en-US" altLang="zh-CN" sz="2200" dirty="0">
                <a:solidFill>
                  <a:srgbClr val="333333"/>
                </a:solidFill>
                <a:latin typeface="思源黑体 CN Bold" panose="020B0800000000000000" pitchFamily="34" charset="-122"/>
                <a:ea typeface="思源黑体 CN Bold" panose="020B0800000000000000" pitchFamily="34" charset="-122"/>
              </a:rPr>
              <a:t>		          (3)2</a:t>
            </a:r>
            <a:r>
              <a:rPr lang="zh-CN" altLang="en-US" sz="2200" dirty="0">
                <a:solidFill>
                  <a:srgbClr val="333333"/>
                </a:solidFill>
                <a:latin typeface="思源黑体 CN Bold" panose="020B0800000000000000" pitchFamily="34" charset="-122"/>
                <a:ea typeface="思源黑体 CN Bold" panose="020B0800000000000000" pitchFamily="34" charset="-122"/>
              </a:rPr>
              <a:t>个阻尼器布置在第</a:t>
            </a:r>
            <a:r>
              <a:rPr lang="en-US" altLang="zh-CN" sz="2200" dirty="0">
                <a:solidFill>
                  <a:srgbClr val="333333"/>
                </a:solidFill>
                <a:latin typeface="思源黑体 CN Bold" panose="020B0800000000000000" pitchFamily="34" charset="-122"/>
                <a:ea typeface="思源黑体 CN Bold" panose="020B0800000000000000" pitchFamily="34" charset="-122"/>
              </a:rPr>
              <a:t>3 </a:t>
            </a:r>
            <a:r>
              <a:rPr lang="zh-CN" altLang="en-US" sz="2200" dirty="0">
                <a:solidFill>
                  <a:srgbClr val="333333"/>
                </a:solidFill>
                <a:latin typeface="思源黑体 CN Bold" panose="020B0800000000000000" pitchFamily="34" charset="-122"/>
                <a:ea typeface="思源黑体 CN Bold" panose="020B0800000000000000" pitchFamily="34" charset="-122"/>
              </a:rPr>
              <a:t>层悬挂楼面与主结构之间</a:t>
            </a:r>
          </a:p>
        </p:txBody>
      </p:sp>
      <p:grpSp>
        <p:nvGrpSpPr>
          <p:cNvPr id="17" name="组合 16">
            <a:extLst>
              <a:ext uri="{FF2B5EF4-FFF2-40B4-BE49-F238E27FC236}">
                <a16:creationId xmlns:a16="http://schemas.microsoft.com/office/drawing/2014/main" id="{428CFCCF-3489-66A9-D834-5FA0A5E24099}"/>
              </a:ext>
            </a:extLst>
          </p:cNvPr>
          <p:cNvGrpSpPr/>
          <p:nvPr/>
        </p:nvGrpSpPr>
        <p:grpSpPr>
          <a:xfrm>
            <a:off x="7672196" y="1623093"/>
            <a:ext cx="4187662" cy="1166360"/>
            <a:chOff x="523206" y="2402319"/>
            <a:chExt cx="5515644" cy="632943"/>
          </a:xfrm>
        </p:grpSpPr>
        <p:grpSp>
          <p:nvGrpSpPr>
            <p:cNvPr id="28" name="组合 27">
              <a:extLst>
                <a:ext uri="{FF2B5EF4-FFF2-40B4-BE49-F238E27FC236}">
                  <a16:creationId xmlns:a16="http://schemas.microsoft.com/office/drawing/2014/main" id="{6BE0F7EF-DF33-A66B-A049-BF56A75409E2}"/>
                </a:ext>
              </a:extLst>
            </p:cNvPr>
            <p:cNvGrpSpPr/>
            <p:nvPr/>
          </p:nvGrpSpPr>
          <p:grpSpPr>
            <a:xfrm>
              <a:off x="523206" y="2402319"/>
              <a:ext cx="5515644" cy="632943"/>
              <a:chOff x="523206" y="2421369"/>
              <a:chExt cx="5318794" cy="632943"/>
            </a:xfrm>
          </p:grpSpPr>
          <p:sp>
            <p:nvSpPr>
              <p:cNvPr id="30" name="Rectangle 1">
                <a:extLst>
                  <a:ext uri="{FF2B5EF4-FFF2-40B4-BE49-F238E27FC236}">
                    <a16:creationId xmlns:a16="http://schemas.microsoft.com/office/drawing/2014/main" id="{5E9C833B-ECF1-04C1-4DB0-E7419CB78894}"/>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2" name="直接连接符 31">
                <a:extLst>
                  <a:ext uri="{FF2B5EF4-FFF2-40B4-BE49-F238E27FC236}">
                    <a16:creationId xmlns:a16="http://schemas.microsoft.com/office/drawing/2014/main" id="{C58C09CF-B5D9-5F0A-7C18-E01ABB50496B}"/>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C6CA8AF6-3871-C500-D7C6-DDCAEE59405C}"/>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29" name="文本框 28">
              <a:extLst>
                <a:ext uri="{FF2B5EF4-FFF2-40B4-BE49-F238E27FC236}">
                  <a16:creationId xmlns:a16="http://schemas.microsoft.com/office/drawing/2014/main" id="{42413635-0DD3-1C2C-DD03-D19736EC34A0}"/>
                </a:ext>
              </a:extLst>
            </p:cNvPr>
            <p:cNvSpPr txBox="1"/>
            <p:nvPr/>
          </p:nvSpPr>
          <p:spPr>
            <a:xfrm>
              <a:off x="621993" y="2450889"/>
              <a:ext cx="5201725" cy="521763"/>
            </a:xfrm>
            <a:prstGeom prst="rect">
              <a:avLst/>
            </a:prstGeom>
            <a:noFill/>
          </p:spPr>
          <p:txBody>
            <a:bodyPr wrap="square">
              <a:spAutoFit/>
            </a:bodyPr>
            <a:lstStyle/>
            <a:p>
              <a:pPr>
                <a:lnSpc>
                  <a:spcPct val="150000"/>
                </a:lnSpc>
              </a:pPr>
              <a:r>
                <a:rPr lang="zh-CN" altLang="en-US" sz="2000" dirty="0">
                  <a:latin typeface="思源黑体 CN Bold" panose="020B0800000000000000" pitchFamily="34" charset="-122"/>
                  <a:ea typeface="思源黑体 CN Bold" panose="020B0800000000000000" pitchFamily="34" charset="-122"/>
                </a:rPr>
                <a:t>激励类型：</a:t>
              </a:r>
              <a:r>
                <a:rPr lang="en-US" altLang="zh-CN"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El Centro</a:t>
              </a:r>
              <a:r>
                <a:rPr lang="zh-CN" altLang="en-US"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波</a:t>
              </a:r>
              <a:r>
                <a:rPr lang="zh-CN" altLang="en-US" sz="1800" b="0" i="0" u="none" strike="noStrike" baseline="0" dirty="0">
                  <a:latin typeface="E-BZ+ZKPHAV-12"/>
                </a:rPr>
                <a:t>、</a:t>
              </a:r>
              <a:r>
                <a:rPr lang="en-US" altLang="zh-CN"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Taft</a:t>
              </a:r>
              <a:r>
                <a:rPr lang="zh-CN" altLang="en-US"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波</a:t>
              </a:r>
              <a:r>
                <a:rPr lang="zh-CN" altLang="en-US" sz="1800" b="0" i="0" u="none" strike="noStrike" baseline="0" dirty="0">
                  <a:latin typeface="E-BZ+ZKPHAV-12"/>
                </a:rPr>
                <a:t>、</a:t>
              </a:r>
              <a:r>
                <a:rPr lang="en-US" altLang="zh-CN"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Palm Springs</a:t>
              </a:r>
              <a:r>
                <a:rPr lang="zh-CN" altLang="en-US"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波</a:t>
              </a:r>
              <a:endParaRPr lang="en-US" altLang="zh-CN" sz="20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sp>
        <p:nvSpPr>
          <p:cNvPr id="45" name="任意多边形: 形状 44">
            <a:extLst>
              <a:ext uri="{FF2B5EF4-FFF2-40B4-BE49-F238E27FC236}">
                <a16:creationId xmlns:a16="http://schemas.microsoft.com/office/drawing/2014/main" id="{740C02A9-B48F-0C06-9DD4-43C63A4B922B}"/>
              </a:ext>
            </a:extLst>
          </p:cNvPr>
          <p:cNvSpPr/>
          <p:nvPr/>
        </p:nvSpPr>
        <p:spPr>
          <a:xfrm rot="11523354" flipH="1">
            <a:off x="9470609" y="2813341"/>
            <a:ext cx="1209040" cy="477520"/>
          </a:xfrm>
          <a:custGeom>
            <a:avLst/>
            <a:gdLst>
              <a:gd name="connsiteX0" fmla="*/ 0 w 1209040"/>
              <a:gd name="connsiteY0" fmla="*/ 477520 h 477520"/>
              <a:gd name="connsiteX1" fmla="*/ 447040 w 1209040"/>
              <a:gd name="connsiteY1" fmla="*/ 101600 h 477520"/>
              <a:gd name="connsiteX2" fmla="*/ 751840 w 1209040"/>
              <a:gd name="connsiteY2" fmla="*/ 314960 h 477520"/>
              <a:gd name="connsiteX3" fmla="*/ 1209040 w 1209040"/>
              <a:gd name="connsiteY3" fmla="*/ 0 h 477520"/>
            </a:gdLst>
            <a:ahLst/>
            <a:cxnLst>
              <a:cxn ang="0">
                <a:pos x="connsiteX0" y="connsiteY0"/>
              </a:cxn>
              <a:cxn ang="0">
                <a:pos x="connsiteX1" y="connsiteY1"/>
              </a:cxn>
              <a:cxn ang="0">
                <a:pos x="connsiteX2" y="connsiteY2"/>
              </a:cxn>
              <a:cxn ang="0">
                <a:pos x="connsiteX3" y="connsiteY3"/>
              </a:cxn>
            </a:cxnLst>
            <a:rect l="l" t="t" r="r" b="b"/>
            <a:pathLst>
              <a:path w="1209040" h="477520">
                <a:moveTo>
                  <a:pt x="0" y="477520"/>
                </a:moveTo>
                <a:cubicBezTo>
                  <a:pt x="160866" y="303106"/>
                  <a:pt x="321733" y="128693"/>
                  <a:pt x="447040" y="101600"/>
                </a:cubicBezTo>
                <a:cubicBezTo>
                  <a:pt x="572347" y="74507"/>
                  <a:pt x="624840" y="331893"/>
                  <a:pt x="751840" y="314960"/>
                </a:cubicBezTo>
                <a:cubicBezTo>
                  <a:pt x="878840" y="298027"/>
                  <a:pt x="1088813" y="94827"/>
                  <a:pt x="1209040" y="0"/>
                </a:cubicBezTo>
              </a:path>
            </a:pathLst>
          </a:cu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a:extLst>
              <a:ext uri="{FF2B5EF4-FFF2-40B4-BE49-F238E27FC236}">
                <a16:creationId xmlns:a16="http://schemas.microsoft.com/office/drawing/2014/main" id="{79DC37AE-837F-34B6-32F2-A3E98D4D5F59}"/>
              </a:ext>
            </a:extLst>
          </p:cNvPr>
          <p:cNvSpPr/>
          <p:nvPr/>
        </p:nvSpPr>
        <p:spPr>
          <a:xfrm>
            <a:off x="9434074" y="3612762"/>
            <a:ext cx="2529472" cy="257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bg1"/>
                </a:solidFill>
                <a:latin typeface="思源黑体 CN Bold" panose="020B0800000000000000" pitchFamily="34" charset="-122"/>
                <a:ea typeface="思源黑体 CN Bold" panose="020B0800000000000000" pitchFamily="34" charset="-122"/>
              </a:rPr>
              <a:t>1986, Palm Springs, U.S.A</a:t>
            </a:r>
          </a:p>
        </p:txBody>
      </p:sp>
      <p:sp>
        <p:nvSpPr>
          <p:cNvPr id="52" name="文本框 51">
            <a:extLst>
              <a:ext uri="{FF2B5EF4-FFF2-40B4-BE49-F238E27FC236}">
                <a16:creationId xmlns:a16="http://schemas.microsoft.com/office/drawing/2014/main" id="{98518FF1-7DB5-0DBB-2F86-9FA661F8954B}"/>
              </a:ext>
            </a:extLst>
          </p:cNvPr>
          <p:cNvSpPr txBox="1"/>
          <p:nvPr/>
        </p:nvSpPr>
        <p:spPr>
          <a:xfrm>
            <a:off x="714159" y="4910869"/>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54" name="文本框 53">
            <a:extLst>
              <a:ext uri="{FF2B5EF4-FFF2-40B4-BE49-F238E27FC236}">
                <a16:creationId xmlns:a16="http://schemas.microsoft.com/office/drawing/2014/main" id="{B04C2415-84F4-D68E-2092-DE29D020CD7F}"/>
              </a:ext>
            </a:extLst>
          </p:cNvPr>
          <p:cNvSpPr txBox="1"/>
          <p:nvPr/>
        </p:nvSpPr>
        <p:spPr>
          <a:xfrm>
            <a:off x="1677687" y="5619116"/>
            <a:ext cx="1200461" cy="400110"/>
          </a:xfrm>
          <a:prstGeom prst="rect">
            <a:avLst/>
          </a:prstGeom>
          <a:noFill/>
        </p:spPr>
        <p:txBody>
          <a:bodyPr wrap="square">
            <a:spAutoFit/>
          </a:bodyPr>
          <a:lstStyle/>
          <a:p>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动力特性</a:t>
            </a:r>
          </a:p>
        </p:txBody>
      </p:sp>
      <p:sp>
        <p:nvSpPr>
          <p:cNvPr id="55" name="文本框 54">
            <a:extLst>
              <a:ext uri="{FF2B5EF4-FFF2-40B4-BE49-F238E27FC236}">
                <a16:creationId xmlns:a16="http://schemas.microsoft.com/office/drawing/2014/main" id="{3312E17F-EF2E-A81C-BE39-335AC3BFC263}"/>
              </a:ext>
            </a:extLst>
          </p:cNvPr>
          <p:cNvSpPr txBox="1"/>
          <p:nvPr/>
        </p:nvSpPr>
        <p:spPr>
          <a:xfrm>
            <a:off x="3431536" y="5619116"/>
            <a:ext cx="1200461" cy="400110"/>
          </a:xfrm>
          <a:prstGeom prst="rect">
            <a:avLst/>
          </a:prstGeom>
          <a:noFill/>
        </p:spPr>
        <p:txBody>
          <a:bodyPr wrap="square">
            <a:spAutoFit/>
          </a:bodyPr>
          <a:lstStyle/>
          <a:p>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动力特性</a:t>
            </a:r>
          </a:p>
        </p:txBody>
      </p:sp>
      <p:sp>
        <p:nvSpPr>
          <p:cNvPr id="56" name="圆角矩形 8">
            <a:extLst>
              <a:ext uri="{FF2B5EF4-FFF2-40B4-BE49-F238E27FC236}">
                <a16:creationId xmlns:a16="http://schemas.microsoft.com/office/drawing/2014/main" id="{9B78C4A2-CDE8-B440-BF15-B41A6CABA643}"/>
              </a:ext>
            </a:extLst>
          </p:cNvPr>
          <p:cNvSpPr/>
          <p:nvPr/>
        </p:nvSpPr>
        <p:spPr>
          <a:xfrm>
            <a:off x="609600" y="4765670"/>
            <a:ext cx="4128974" cy="1373980"/>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3972867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500"/>
                                        <p:tgtEl>
                                          <p:spTgt spid="5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500"/>
                                        <p:tgtEl>
                                          <p:spTgt spid="5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fade">
                                      <p:cBhvr>
                                        <p:cTn id="36" dur="500"/>
                                        <p:tgtEl>
                                          <p:spTgt spid="5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fade">
                                      <p:cBhvr>
                                        <p:cTn id="3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P spid="16" grpId="0"/>
      <p:bldP spid="45" grpId="0" animBg="1"/>
      <p:bldP spid="50" grpId="0" animBg="1"/>
      <p:bldP spid="52" grpId="0" animBg="1"/>
      <p:bldP spid="54" grpId="0"/>
      <p:bldP spid="55" grpId="0"/>
      <p:bldP spid="5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D35B72A2-108A-AD87-A6E1-C1F59F50E704}"/>
              </a:ext>
            </a:extLst>
          </p:cNvPr>
          <p:cNvSpPr txBox="1"/>
          <p:nvPr/>
        </p:nvSpPr>
        <p:spPr>
          <a:xfrm>
            <a:off x="228454" y="1026013"/>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13" name="文本框 12">
            <a:extLst>
              <a:ext uri="{FF2B5EF4-FFF2-40B4-BE49-F238E27FC236}">
                <a16:creationId xmlns:a16="http://schemas.microsoft.com/office/drawing/2014/main" id="{EC22363D-DC8A-D37F-092D-1D270B097FBD}"/>
              </a:ext>
            </a:extLst>
          </p:cNvPr>
          <p:cNvSpPr txBox="1"/>
          <p:nvPr/>
        </p:nvSpPr>
        <p:spPr>
          <a:xfrm>
            <a:off x="674288" y="1561780"/>
            <a:ext cx="10843424" cy="4053033"/>
          </a:xfrm>
          <a:prstGeom prst="rect">
            <a:avLst/>
          </a:prstGeom>
          <a:noFill/>
        </p:spPr>
        <p:txBody>
          <a:bodyPr wrap="square" rtlCol="0">
            <a:spAutoFit/>
          </a:bodyPr>
          <a:lstStyle/>
          <a:p>
            <a:pPr marL="342900" indent="-342900" algn="l">
              <a:lnSpc>
                <a:spcPct val="20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与常规悬挂结构对比，采用黏滞阻尼器连接主结构和悬挂楼面，可</a:t>
            </a:r>
            <a:r>
              <a:rPr lang="zh-CN" altLang="en-US" sz="2200" dirty="0">
                <a:solidFill>
                  <a:srgbClr val="C00000"/>
                </a:solidFill>
                <a:latin typeface="思源黑体 CN Bold" panose="020B0800000000000000" pitchFamily="34" charset="-122"/>
                <a:ea typeface="思源黑体 CN Bold" panose="020B0800000000000000" pitchFamily="34" charset="-122"/>
              </a:rPr>
              <a:t>改变结构频率</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zh-CN" altLang="en-US" sz="2200" dirty="0">
                <a:solidFill>
                  <a:srgbClr val="C00000"/>
                </a:solidFill>
                <a:latin typeface="思源黑体 CN Bold" panose="020B0800000000000000" pitchFamily="34" charset="-122"/>
                <a:ea typeface="思源黑体 CN Bold" panose="020B0800000000000000" pitchFamily="34" charset="-122"/>
              </a:rPr>
              <a:t>提高结构阻尼比</a:t>
            </a:r>
            <a:r>
              <a:rPr lang="zh-CN" altLang="en-US" sz="2200" dirty="0">
                <a:solidFill>
                  <a:srgbClr val="333333"/>
                </a:solidFill>
                <a:latin typeface="思源黑体 CN Bold" panose="020B0800000000000000" pitchFamily="34" charset="-122"/>
                <a:ea typeface="思源黑体 CN Bold" panose="020B0800000000000000" pitchFamily="34" charset="-122"/>
              </a:rPr>
              <a:t>，且模型前</a:t>
            </a:r>
            <a:r>
              <a:rPr lang="en-US" altLang="zh-CN" sz="2200" dirty="0">
                <a:solidFill>
                  <a:srgbClr val="333333"/>
                </a:solidFill>
                <a:latin typeface="思源黑体 CN Bold" panose="020B0800000000000000" pitchFamily="34" charset="-122"/>
                <a:ea typeface="思源黑体 CN Bold" panose="020B0800000000000000" pitchFamily="34" charset="-122"/>
              </a:rPr>
              <a:t>3 </a:t>
            </a:r>
            <a:r>
              <a:rPr lang="zh-CN" altLang="en-US" sz="2200" dirty="0">
                <a:solidFill>
                  <a:srgbClr val="333333"/>
                </a:solidFill>
                <a:latin typeface="思源黑体 CN Bold" panose="020B0800000000000000" pitchFamily="34" charset="-122"/>
                <a:ea typeface="思源黑体 CN Bold" panose="020B0800000000000000" pitchFamily="34" charset="-122"/>
              </a:rPr>
              <a:t>阶振型主要表现为</a:t>
            </a:r>
            <a:r>
              <a:rPr lang="zh-CN" altLang="en-US" sz="2200" dirty="0">
                <a:solidFill>
                  <a:srgbClr val="3585B8"/>
                </a:solidFill>
                <a:latin typeface="思源黑体 CN Bold" panose="020B0800000000000000" pitchFamily="34" charset="-122"/>
                <a:ea typeface="思源黑体 CN Bold" panose="020B0800000000000000" pitchFamily="34" charset="-122"/>
              </a:rPr>
              <a:t>悬挂楼面剪切变形</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采用</a:t>
            </a:r>
            <a:r>
              <a:rPr lang="zh-CN" altLang="en-US" sz="2200" dirty="0">
                <a:solidFill>
                  <a:srgbClr val="C00000"/>
                </a:solidFill>
                <a:latin typeface="思源黑体 CN Bold" panose="020B0800000000000000" pitchFamily="34" charset="-122"/>
                <a:ea typeface="思源黑体 CN Bold" panose="020B0800000000000000" pitchFamily="34" charset="-122"/>
              </a:rPr>
              <a:t>阻尼器连接的悬挂减振结构主结构的位移峰值响应</a:t>
            </a:r>
            <a:r>
              <a:rPr lang="zh-CN" altLang="en-US" sz="2200" dirty="0">
                <a:solidFill>
                  <a:srgbClr val="333333"/>
                </a:solidFill>
                <a:latin typeface="思源黑体 CN Bold" panose="020B0800000000000000" pitchFamily="34" charset="-122"/>
                <a:ea typeface="思源黑体 CN Bold" panose="020B0800000000000000" pitchFamily="34" charset="-122"/>
              </a:rPr>
              <a:t>小于刚性连接的常规悬挂结构，略小于无连接的自由悬挂结构</a:t>
            </a:r>
            <a:r>
              <a:rPr lang="en-US" altLang="zh-CN" sz="2200" dirty="0">
                <a:solidFill>
                  <a:srgbClr val="333333"/>
                </a:solidFill>
                <a:latin typeface="思源黑体 CN Bold" panose="020B0800000000000000" pitchFamily="34" charset="-122"/>
                <a:ea typeface="思源黑体 CN Bold" panose="020B0800000000000000" pitchFamily="34" charset="-122"/>
              </a:rPr>
              <a:t>; </a:t>
            </a:r>
            <a:r>
              <a:rPr lang="zh-CN" altLang="en-US" sz="2200" dirty="0">
                <a:solidFill>
                  <a:srgbClr val="333333"/>
                </a:solidFill>
                <a:latin typeface="思源黑体 CN Bold" panose="020B0800000000000000" pitchFamily="34" charset="-122"/>
                <a:ea typeface="思源黑体 CN Bold" panose="020B0800000000000000" pitchFamily="34" charset="-122"/>
              </a:rPr>
              <a:t>悬挂楼段质量较大时，减振效果更好。</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20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与自由悬挂结构相比，采用阻尼器连接的悬挂减振结构能够较好地抑制悬挂楼面相对于主结构的位移和悬挂楼面的层间位移。</a:t>
            </a:r>
          </a:p>
        </p:txBody>
      </p:sp>
      <p:sp>
        <p:nvSpPr>
          <p:cNvPr id="14" name="文本框 13">
            <a:extLst>
              <a:ext uri="{FF2B5EF4-FFF2-40B4-BE49-F238E27FC236}">
                <a16:creationId xmlns:a16="http://schemas.microsoft.com/office/drawing/2014/main" id="{218EEAE1-7032-7212-4FB9-3885023B9BAC}"/>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b="0" i="0" dirty="0">
                <a:solidFill>
                  <a:srgbClr val="666666"/>
                </a:solidFill>
                <a:effectLst/>
                <a:latin typeface="Microsoft yahei" panose="020B0503020204020204" pitchFamily="34" charset="-122"/>
                <a:ea typeface="Microsoft yahei" panose="020B0503020204020204" pitchFamily="34" charset="-122"/>
              </a:rPr>
              <a:t>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王春林</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吕志涛</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设置黏滞阻尼器的悬挂减振结构振动台试验研究</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建筑结构学报</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,2012,33(10):32-38.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104644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3" y="997865"/>
            <a:ext cx="10285554"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342413" y="970867"/>
            <a:ext cx="10156859" cy="461665"/>
          </a:xfrm>
          <a:prstGeom prst="rect">
            <a:avLst/>
          </a:prstGeom>
          <a:noFill/>
        </p:spPr>
        <p:txBody>
          <a:bodyPr wrap="square" rtlCol="0">
            <a:spAutoFit/>
          </a:bodyPr>
          <a:lstStyle/>
          <a:p>
            <a:r>
              <a:rPr lang="en-US" altLang="zh-CN" sz="2400" kern="0" dirty="0">
                <a:solidFill>
                  <a:srgbClr val="000000"/>
                </a:solidFill>
                <a:effectLst/>
                <a:latin typeface="+mn-ea"/>
                <a:cs typeface="微软雅黑" panose="020B0503020204020204" pitchFamily="34" charset="-122"/>
              </a:rPr>
              <a:t>1.9 </a:t>
            </a:r>
            <a:r>
              <a:rPr lang="zh-CN" altLang="en-US" sz="2400" kern="0" dirty="0">
                <a:solidFill>
                  <a:srgbClr val="000000"/>
                </a:solidFill>
                <a:latin typeface="+mn-ea"/>
              </a:rPr>
              <a:t>基于目标位移的大层高</a:t>
            </a:r>
            <a:r>
              <a:rPr lang="en-US" altLang="zh-CN" sz="2400" kern="0" dirty="0">
                <a:solidFill>
                  <a:srgbClr val="000000"/>
                </a:solidFill>
                <a:latin typeface="+mn-ea"/>
              </a:rPr>
              <a:t>RC</a:t>
            </a:r>
            <a:r>
              <a:rPr lang="zh-CN" altLang="en-US" sz="2400" kern="0" dirty="0">
                <a:solidFill>
                  <a:srgbClr val="000000"/>
                </a:solidFill>
                <a:latin typeface="+mn-ea"/>
              </a:rPr>
              <a:t>框架薄弱层增设黏滞阻尼器模型振动台试验</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A5C03FC0-EEFD-21C0-5AE6-2D04A9F96790}"/>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郑亮</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基于目标位移的大层高</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框架薄弱层增设黏滞阻尼器模型振动台试验</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,2017,47(S2):313-316.</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3" name="文本框 12">
            <a:extLst>
              <a:ext uri="{FF2B5EF4-FFF2-40B4-BE49-F238E27FC236}">
                <a16:creationId xmlns:a16="http://schemas.microsoft.com/office/drawing/2014/main" id="{EC7D4568-BE5B-24F3-4568-0D777B115FAB}"/>
              </a:ext>
            </a:extLst>
          </p:cNvPr>
          <p:cNvSpPr txBox="1"/>
          <p:nvPr/>
        </p:nvSpPr>
        <p:spPr>
          <a:xfrm>
            <a:off x="450393" y="1619695"/>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pic>
        <p:nvPicPr>
          <p:cNvPr id="14" name="图片 13">
            <a:extLst>
              <a:ext uri="{FF2B5EF4-FFF2-40B4-BE49-F238E27FC236}">
                <a16:creationId xmlns:a16="http://schemas.microsoft.com/office/drawing/2014/main" id="{919FEB53-AF1D-2F0E-7006-67536C9BA806}"/>
              </a:ext>
            </a:extLst>
          </p:cNvPr>
          <p:cNvPicPr>
            <a:picLocks noChangeAspect="1"/>
          </p:cNvPicPr>
          <p:nvPr/>
        </p:nvPicPr>
        <p:blipFill>
          <a:blip r:embed="rId12"/>
          <a:stretch>
            <a:fillRect/>
          </a:stretch>
        </p:blipFill>
        <p:spPr>
          <a:xfrm>
            <a:off x="543966" y="2184603"/>
            <a:ext cx="2935428" cy="3744169"/>
          </a:xfrm>
          <a:prstGeom prst="rect">
            <a:avLst/>
          </a:prstGeom>
        </p:spPr>
      </p:pic>
      <p:sp>
        <p:nvSpPr>
          <p:cNvPr id="15" name="文本框 14">
            <a:extLst>
              <a:ext uri="{FF2B5EF4-FFF2-40B4-BE49-F238E27FC236}">
                <a16:creationId xmlns:a16="http://schemas.microsoft.com/office/drawing/2014/main" id="{F3E8B811-DF8D-708C-21AC-920672563489}"/>
              </a:ext>
            </a:extLst>
          </p:cNvPr>
          <p:cNvSpPr txBox="1"/>
          <p:nvPr/>
        </p:nvSpPr>
        <p:spPr>
          <a:xfrm>
            <a:off x="1481021" y="5957584"/>
            <a:ext cx="1228623" cy="276999"/>
          </a:xfrm>
          <a:prstGeom prst="rect">
            <a:avLst/>
          </a:prstGeom>
          <a:noFill/>
        </p:spPr>
        <p:txBody>
          <a:bodyPr wrap="square">
            <a:spAutoFit/>
          </a:bodyPr>
          <a:lstStyle/>
          <a:p>
            <a:r>
              <a:rPr lang="zh-CN" altLang="en-US" sz="1200" dirty="0"/>
              <a:t>无阻尼器模型</a:t>
            </a:r>
          </a:p>
        </p:txBody>
      </p:sp>
      <p:grpSp>
        <p:nvGrpSpPr>
          <p:cNvPr id="16" name="组合 15">
            <a:extLst>
              <a:ext uri="{FF2B5EF4-FFF2-40B4-BE49-F238E27FC236}">
                <a16:creationId xmlns:a16="http://schemas.microsoft.com/office/drawing/2014/main" id="{751664C7-DC75-0A27-0B03-66EEEFB680C0}"/>
              </a:ext>
            </a:extLst>
          </p:cNvPr>
          <p:cNvGrpSpPr/>
          <p:nvPr/>
        </p:nvGrpSpPr>
        <p:grpSpPr>
          <a:xfrm>
            <a:off x="4085749" y="1912507"/>
            <a:ext cx="7279491" cy="2525977"/>
            <a:chOff x="440604" y="2402319"/>
            <a:chExt cx="5530417" cy="2487054"/>
          </a:xfrm>
        </p:grpSpPr>
        <p:grpSp>
          <p:nvGrpSpPr>
            <p:cNvPr id="17" name="组合 16">
              <a:extLst>
                <a:ext uri="{FF2B5EF4-FFF2-40B4-BE49-F238E27FC236}">
                  <a16:creationId xmlns:a16="http://schemas.microsoft.com/office/drawing/2014/main" id="{6AE56D3C-5FA3-C3E2-512B-E8AF280B34F8}"/>
                </a:ext>
              </a:extLst>
            </p:cNvPr>
            <p:cNvGrpSpPr/>
            <p:nvPr/>
          </p:nvGrpSpPr>
          <p:grpSpPr>
            <a:xfrm>
              <a:off x="440604" y="2402319"/>
              <a:ext cx="5515644" cy="2487054"/>
              <a:chOff x="443552" y="2421369"/>
              <a:chExt cx="5318794" cy="2487054"/>
            </a:xfrm>
          </p:grpSpPr>
          <p:sp>
            <p:nvSpPr>
              <p:cNvPr id="29" name="Rectangle 1">
                <a:extLst>
                  <a:ext uri="{FF2B5EF4-FFF2-40B4-BE49-F238E27FC236}">
                    <a16:creationId xmlns:a16="http://schemas.microsoft.com/office/drawing/2014/main" id="{8621D6D1-C62A-E6BE-1B68-79DAF797956C}"/>
                  </a:ext>
                </a:extLst>
              </p:cNvPr>
              <p:cNvSpPr/>
              <p:nvPr/>
            </p:nvSpPr>
            <p:spPr>
              <a:xfrm>
                <a:off x="443552" y="2436072"/>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0" name="直接连接符 29">
                <a:extLst>
                  <a:ext uri="{FF2B5EF4-FFF2-40B4-BE49-F238E27FC236}">
                    <a16:creationId xmlns:a16="http://schemas.microsoft.com/office/drawing/2014/main" id="{804F4F3D-4029-BBD8-4CF7-DA1367E3EFB7}"/>
                  </a:ext>
                </a:extLst>
              </p:cNvPr>
              <p:cNvCxnSpPr>
                <a:cxnSpLocks/>
              </p:cNvCxnSpPr>
              <p:nvPr/>
            </p:nvCxnSpPr>
            <p:spPr>
              <a:xfrm>
                <a:off x="523207"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00C23512-5098-E465-7E85-BE84305F7F70}"/>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28" name="文本框 27">
              <a:extLst>
                <a:ext uri="{FF2B5EF4-FFF2-40B4-BE49-F238E27FC236}">
                  <a16:creationId xmlns:a16="http://schemas.microsoft.com/office/drawing/2014/main" id="{27F4CE99-3533-9C99-86AB-CCA85E4C9B33}"/>
                </a:ext>
              </a:extLst>
            </p:cNvPr>
            <p:cNvSpPr txBox="1"/>
            <p:nvPr/>
          </p:nvSpPr>
          <p:spPr>
            <a:xfrm>
              <a:off x="449827" y="2418078"/>
              <a:ext cx="5521194" cy="2215557"/>
            </a:xfrm>
            <a:prstGeom prst="rect">
              <a:avLst/>
            </a:prstGeom>
            <a:noFill/>
          </p:spPr>
          <p:txBody>
            <a:bodyPr wrap="square">
              <a:spAutoFit/>
            </a:bodyPr>
            <a:lstStyle/>
            <a:p>
              <a:pPr marL="342900" indent="-342900" algn="l">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大型公共建筑和工业建筑常采用大层高</a:t>
              </a:r>
              <a:r>
                <a:rPr lang="en-US" altLang="zh-CN" sz="2200" dirty="0">
                  <a:solidFill>
                    <a:srgbClr val="333333"/>
                  </a:solidFill>
                  <a:latin typeface="思源黑体 CN Bold" panose="020B0800000000000000" pitchFamily="34" charset="-122"/>
                  <a:ea typeface="思源黑体 CN Bold" panose="020B0800000000000000" pitchFamily="34" charset="-122"/>
                </a:rPr>
                <a:t>RC </a:t>
              </a:r>
              <a:r>
                <a:rPr lang="zh-CN" altLang="en-US" sz="2200" dirty="0">
                  <a:solidFill>
                    <a:srgbClr val="333333"/>
                  </a:solidFill>
                  <a:latin typeface="思源黑体 CN Bold" panose="020B0800000000000000" pitchFamily="34" charset="-122"/>
                  <a:ea typeface="思源黑体 CN Bold" panose="020B0800000000000000" pitchFamily="34" charset="-122"/>
                </a:rPr>
                <a:t>框架结构，受其</a:t>
              </a:r>
              <a:r>
                <a:rPr lang="zh-CN" altLang="en-US" sz="2200" dirty="0">
                  <a:solidFill>
                    <a:srgbClr val="C00000"/>
                  </a:solidFill>
                  <a:latin typeface="思源黑体 CN Bold" panose="020B0800000000000000" pitchFamily="34" charset="-122"/>
                  <a:ea typeface="思源黑体 CN Bold" panose="020B0800000000000000" pitchFamily="34" charset="-122"/>
                </a:rPr>
                <a:t>功能限制难以采用传统加固方式</a:t>
              </a:r>
              <a:r>
                <a:rPr lang="zh-CN" altLang="en-US" sz="2200" dirty="0">
                  <a:solidFill>
                    <a:srgbClr val="333333"/>
                  </a:solidFill>
                  <a:latin typeface="思源黑体 CN Bold" panose="020B0800000000000000" pitchFamily="34" charset="-122"/>
                  <a:ea typeface="思源黑体 CN Bold" panose="020B0800000000000000" pitchFamily="34" charset="-122"/>
                </a:rPr>
                <a:t>，采用消能减震加固时，可能仅实现部分楼层增设阻尼器。</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gn="l">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为实现预设目标，对具有</a:t>
              </a:r>
              <a:r>
                <a:rPr lang="zh-CN" altLang="en-US" sz="2200" dirty="0">
                  <a:solidFill>
                    <a:srgbClr val="3585B8"/>
                  </a:solidFill>
                  <a:latin typeface="思源黑体 CN Bold" panose="020B0800000000000000" pitchFamily="34" charset="-122"/>
                  <a:ea typeface="思源黑体 CN Bold" panose="020B0800000000000000" pitchFamily="34" charset="-122"/>
                </a:rPr>
                <a:t>大层高大跨度</a:t>
              </a:r>
              <a:r>
                <a:rPr lang="zh-CN" altLang="en-US" sz="2200" dirty="0">
                  <a:solidFill>
                    <a:srgbClr val="333333"/>
                  </a:solidFill>
                  <a:latin typeface="思源黑体 CN Bold" panose="020B0800000000000000" pitchFamily="34" charset="-122"/>
                  <a:ea typeface="思源黑体 CN Bold" panose="020B0800000000000000" pitchFamily="34" charset="-122"/>
                </a:rPr>
                <a:t>特征的</a:t>
              </a:r>
              <a:r>
                <a:rPr lang="en-US" altLang="zh-CN" sz="2200" dirty="0">
                  <a:solidFill>
                    <a:srgbClr val="333333"/>
                  </a:solidFill>
                  <a:latin typeface="思源黑体 CN Bold" panose="020B0800000000000000" pitchFamily="34" charset="-122"/>
                  <a:ea typeface="思源黑体 CN Bold" panose="020B0800000000000000" pitchFamily="34" charset="-122"/>
                </a:rPr>
                <a:t>RC</a:t>
              </a:r>
              <a:r>
                <a:rPr lang="zh-CN" altLang="en-US" sz="2200" dirty="0">
                  <a:solidFill>
                    <a:srgbClr val="333333"/>
                  </a:solidFill>
                  <a:latin typeface="思源黑体 CN Bold" panose="020B0800000000000000" pitchFamily="34" charset="-122"/>
                  <a:ea typeface="思源黑体 CN Bold" panose="020B0800000000000000" pitchFamily="34" charset="-122"/>
                </a:rPr>
                <a:t>框架</a:t>
              </a:r>
              <a:r>
                <a:rPr lang="zh-CN" altLang="en-US" sz="2200" dirty="0">
                  <a:solidFill>
                    <a:srgbClr val="C00000"/>
                  </a:solidFill>
                  <a:latin typeface="思源黑体 CN Bold" panose="020B0800000000000000" pitchFamily="34" charset="-122"/>
                  <a:ea typeface="思源黑体 CN Bold" panose="020B0800000000000000" pitchFamily="34" charset="-122"/>
                </a:rPr>
                <a:t>仅在薄弱层增设黏滞阻尼器</a:t>
              </a:r>
              <a:r>
                <a:rPr lang="zh-CN" altLang="en-US" sz="2200" dirty="0">
                  <a:solidFill>
                    <a:srgbClr val="333333"/>
                  </a:solidFill>
                  <a:latin typeface="思源黑体 CN Bold" panose="020B0800000000000000" pitchFamily="34" charset="-122"/>
                  <a:ea typeface="思源黑体 CN Bold" panose="020B0800000000000000" pitchFamily="34" charset="-122"/>
                </a:rPr>
                <a:t>进行了模型振动台试验。</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grpSp>
      <p:grpSp>
        <p:nvGrpSpPr>
          <p:cNvPr id="52" name="组合 51">
            <a:extLst>
              <a:ext uri="{FF2B5EF4-FFF2-40B4-BE49-F238E27FC236}">
                <a16:creationId xmlns:a16="http://schemas.microsoft.com/office/drawing/2014/main" id="{FD39989F-ED94-C935-F6E8-442713EE49E0}"/>
              </a:ext>
            </a:extLst>
          </p:cNvPr>
          <p:cNvGrpSpPr/>
          <p:nvPr/>
        </p:nvGrpSpPr>
        <p:grpSpPr>
          <a:xfrm>
            <a:off x="4157373" y="4656597"/>
            <a:ext cx="7141857" cy="1381231"/>
            <a:chOff x="4077171" y="4733551"/>
            <a:chExt cx="7141857" cy="1381231"/>
          </a:xfrm>
        </p:grpSpPr>
        <p:sp>
          <p:nvSpPr>
            <p:cNvPr id="42" name="文本框 41">
              <a:extLst>
                <a:ext uri="{FF2B5EF4-FFF2-40B4-BE49-F238E27FC236}">
                  <a16:creationId xmlns:a16="http://schemas.microsoft.com/office/drawing/2014/main" id="{01A3030E-C303-A407-E563-6BE4F0EF2581}"/>
                </a:ext>
              </a:extLst>
            </p:cNvPr>
            <p:cNvSpPr txBox="1"/>
            <p:nvPr/>
          </p:nvSpPr>
          <p:spPr>
            <a:xfrm>
              <a:off x="4077171" y="4733551"/>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45" name="文本框 44">
              <a:extLst>
                <a:ext uri="{FF2B5EF4-FFF2-40B4-BE49-F238E27FC236}">
                  <a16:creationId xmlns:a16="http://schemas.microsoft.com/office/drawing/2014/main" id="{E19505D8-5C7F-6F22-1CD1-EE75C19A2E4C}"/>
                </a:ext>
              </a:extLst>
            </p:cNvPr>
            <p:cNvSpPr txBox="1"/>
            <p:nvPr/>
          </p:nvSpPr>
          <p:spPr>
            <a:xfrm>
              <a:off x="4294931" y="5184912"/>
              <a:ext cx="6924097" cy="929870"/>
            </a:xfrm>
            <a:prstGeom prst="rect">
              <a:avLst/>
            </a:prstGeom>
            <a:noFill/>
          </p:spPr>
          <p:txBody>
            <a:bodyPr wrap="square" rtlCol="0">
              <a:spAutoFit/>
            </a:bodyPr>
            <a:lstStyle/>
            <a:p>
              <a:pPr indent="457200">
                <a:lnSpc>
                  <a:spcPct val="130000"/>
                </a:lnSpc>
              </a:pPr>
              <a:r>
                <a:rPr lang="zh-CN" altLang="en-US" sz="2200" dirty="0">
                  <a:solidFill>
                    <a:srgbClr val="333333"/>
                  </a:solidFill>
                  <a:latin typeface="思源黑体 CN Bold" panose="020B0800000000000000" pitchFamily="34" charset="-122"/>
                  <a:ea typeface="思源黑体 CN Bold" panose="020B0800000000000000" pitchFamily="34" charset="-122"/>
                </a:rPr>
                <a:t>研究在目标位移下的大层高</a:t>
              </a:r>
              <a:r>
                <a:rPr lang="en-US" altLang="zh-CN" sz="2200" dirty="0">
                  <a:solidFill>
                    <a:srgbClr val="333333"/>
                  </a:solidFill>
                  <a:latin typeface="思源黑体 CN Bold" panose="020B0800000000000000" pitchFamily="34" charset="-122"/>
                  <a:ea typeface="思源黑体 CN Bold" panose="020B0800000000000000" pitchFamily="34" charset="-122"/>
                </a:rPr>
                <a:t>RC</a:t>
              </a:r>
              <a:r>
                <a:rPr lang="zh-CN" altLang="en-US" sz="2200" dirty="0">
                  <a:solidFill>
                    <a:srgbClr val="333333"/>
                  </a:solidFill>
                  <a:latin typeface="思源黑体 CN Bold" panose="020B0800000000000000" pitchFamily="34" charset="-122"/>
                  <a:ea typeface="思源黑体 CN Bold" panose="020B0800000000000000" pitchFamily="34" charset="-122"/>
                </a:rPr>
                <a:t>框架薄弱层增设黏滞阻尼器的</a:t>
              </a:r>
              <a:r>
                <a:rPr lang="zh-CN" altLang="en-US" sz="2200" dirty="0">
                  <a:solidFill>
                    <a:srgbClr val="C00000"/>
                  </a:solidFill>
                  <a:latin typeface="思源黑体 CN Bold" panose="020B0800000000000000" pitchFamily="34" charset="-122"/>
                  <a:ea typeface="思源黑体 CN Bold" panose="020B0800000000000000" pitchFamily="34" charset="-122"/>
                </a:rPr>
                <a:t>抗震加固效果</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grpSp>
      <p:sp>
        <p:nvSpPr>
          <p:cNvPr id="50" name="圆角矩形 8">
            <a:extLst>
              <a:ext uri="{FF2B5EF4-FFF2-40B4-BE49-F238E27FC236}">
                <a16:creationId xmlns:a16="http://schemas.microsoft.com/office/drawing/2014/main" id="{DEB4AA7C-F2BA-CFD1-9E49-4C48953181E5}"/>
              </a:ext>
            </a:extLst>
          </p:cNvPr>
          <p:cNvSpPr/>
          <p:nvPr/>
        </p:nvSpPr>
        <p:spPr>
          <a:xfrm>
            <a:off x="4085749" y="4550704"/>
            <a:ext cx="7546094" cy="1572172"/>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1533734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500"/>
                                        <p:tgtEl>
                                          <p:spTgt spid="5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wipe(left)">
                                      <p:cBhvr>
                                        <p:cTn id="3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3" grpId="0" animBg="1"/>
      <p:bldP spid="15" grpId="0"/>
      <p:bldP spid="5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A5C03FC0-EEFD-21C0-5AE6-2D04A9F96790}"/>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郑亮</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基于目标位移的大层高</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框架薄弱层增设黏滞阻尼器模型振动台试验</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,2017,47(S2):313-316.</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3" name="文本框 12">
            <a:extLst>
              <a:ext uri="{FF2B5EF4-FFF2-40B4-BE49-F238E27FC236}">
                <a16:creationId xmlns:a16="http://schemas.microsoft.com/office/drawing/2014/main" id="{EC7D4568-BE5B-24F3-4568-0D777B115FAB}"/>
              </a:ext>
            </a:extLst>
          </p:cNvPr>
          <p:cNvSpPr txBox="1"/>
          <p:nvPr/>
        </p:nvSpPr>
        <p:spPr>
          <a:xfrm>
            <a:off x="338635" y="1084174"/>
            <a:ext cx="164840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目标位移</a:t>
            </a:r>
          </a:p>
        </p:txBody>
      </p:sp>
      <p:sp>
        <p:nvSpPr>
          <p:cNvPr id="33" name="文本框 32">
            <a:extLst>
              <a:ext uri="{FF2B5EF4-FFF2-40B4-BE49-F238E27FC236}">
                <a16:creationId xmlns:a16="http://schemas.microsoft.com/office/drawing/2014/main" id="{1AEB2A11-F2E0-40CA-653F-97828F4B3757}"/>
              </a:ext>
            </a:extLst>
          </p:cNvPr>
          <p:cNvSpPr txBox="1"/>
          <p:nvPr/>
        </p:nvSpPr>
        <p:spPr>
          <a:xfrm>
            <a:off x="787105" y="1618696"/>
            <a:ext cx="9011745" cy="1048364"/>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遭遇</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设防地震</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时，结构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基本完好</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，检修后可继续使用。</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遭遇</a:t>
            </a:r>
            <a:r>
              <a:rPr lang="zh-CN" altLang="en-US" sz="2200" dirty="0">
                <a:solidFill>
                  <a:srgbClr val="3585B8"/>
                </a:solidFill>
                <a:latin typeface="思源黑体 CN Bold" panose="020B0800000000000000" pitchFamily="34" charset="-122"/>
                <a:ea typeface="思源黑体 CN Bold" panose="020B0800000000000000" pitchFamily="34" charset="-122"/>
                <a:cs typeface="Helvetica" panose="020B0604020202020204" pitchFamily="34" charset="0"/>
              </a:rPr>
              <a:t>罕遇地震</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时，结构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轻微至中等破坏</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，修复后可继续使用。</a:t>
            </a:r>
            <a:endPar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pic>
        <p:nvPicPr>
          <p:cNvPr id="35" name="图片 34">
            <a:extLst>
              <a:ext uri="{FF2B5EF4-FFF2-40B4-BE49-F238E27FC236}">
                <a16:creationId xmlns:a16="http://schemas.microsoft.com/office/drawing/2014/main" id="{275B41CD-E4C5-9FF1-A4A2-F0065291B066}"/>
              </a:ext>
            </a:extLst>
          </p:cNvPr>
          <p:cNvPicPr>
            <a:picLocks noChangeAspect="1"/>
          </p:cNvPicPr>
          <p:nvPr/>
        </p:nvPicPr>
        <p:blipFill>
          <a:blip r:embed="rId12"/>
          <a:stretch>
            <a:fillRect/>
          </a:stretch>
        </p:blipFill>
        <p:spPr>
          <a:xfrm>
            <a:off x="740988" y="2972939"/>
            <a:ext cx="4807253" cy="2911018"/>
          </a:xfrm>
          <a:prstGeom prst="rect">
            <a:avLst/>
          </a:prstGeom>
        </p:spPr>
      </p:pic>
      <p:sp>
        <p:nvSpPr>
          <p:cNvPr id="36" name="文本框 35">
            <a:extLst>
              <a:ext uri="{FF2B5EF4-FFF2-40B4-BE49-F238E27FC236}">
                <a16:creationId xmlns:a16="http://schemas.microsoft.com/office/drawing/2014/main" id="{BD9EF98A-548F-A58D-B8E1-DDD1EE0CBC43}"/>
              </a:ext>
            </a:extLst>
          </p:cNvPr>
          <p:cNvSpPr txBox="1"/>
          <p:nvPr/>
        </p:nvSpPr>
        <p:spPr>
          <a:xfrm>
            <a:off x="2135849" y="5985896"/>
            <a:ext cx="1738260" cy="276999"/>
          </a:xfrm>
          <a:prstGeom prst="rect">
            <a:avLst/>
          </a:prstGeom>
          <a:noFill/>
        </p:spPr>
        <p:txBody>
          <a:bodyPr wrap="square">
            <a:spAutoFit/>
          </a:bodyPr>
          <a:lstStyle/>
          <a:p>
            <a:r>
              <a:rPr lang="zh-CN" altLang="en-US" sz="1200" dirty="0"/>
              <a:t>阻尼器不同位置的布置</a:t>
            </a:r>
          </a:p>
        </p:txBody>
      </p:sp>
      <p:sp>
        <p:nvSpPr>
          <p:cNvPr id="37" name="圆角矩形 8">
            <a:extLst>
              <a:ext uri="{FF2B5EF4-FFF2-40B4-BE49-F238E27FC236}">
                <a16:creationId xmlns:a16="http://schemas.microsoft.com/office/drawing/2014/main" id="{0FAF63E5-16A0-8FFF-645C-AF7EA02BC718}"/>
              </a:ext>
            </a:extLst>
          </p:cNvPr>
          <p:cNvSpPr/>
          <p:nvPr/>
        </p:nvSpPr>
        <p:spPr>
          <a:xfrm>
            <a:off x="740988" y="1634768"/>
            <a:ext cx="8276027" cy="1070045"/>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38" name="矩形 37">
            <a:extLst>
              <a:ext uri="{FF2B5EF4-FFF2-40B4-BE49-F238E27FC236}">
                <a16:creationId xmlns:a16="http://schemas.microsoft.com/office/drawing/2014/main" id="{6A4F9757-6C91-AC54-E0BD-04A22F23C067}"/>
              </a:ext>
            </a:extLst>
          </p:cNvPr>
          <p:cNvSpPr/>
          <p:nvPr/>
        </p:nvSpPr>
        <p:spPr>
          <a:xfrm>
            <a:off x="3993160" y="2910980"/>
            <a:ext cx="1645641" cy="2972977"/>
          </a:xfrm>
          <a:prstGeom prst="rect">
            <a:avLst/>
          </a:prstGeom>
          <a:solidFill>
            <a:schemeClr val="accent4">
              <a:lumMod val="60000"/>
              <a:lumOff val="4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箭头: 右 38">
            <a:extLst>
              <a:ext uri="{FF2B5EF4-FFF2-40B4-BE49-F238E27FC236}">
                <a16:creationId xmlns:a16="http://schemas.microsoft.com/office/drawing/2014/main" id="{845F1ABC-E808-C24F-7716-5697E724D8C5}"/>
              </a:ext>
            </a:extLst>
          </p:cNvPr>
          <p:cNvSpPr/>
          <p:nvPr/>
        </p:nvSpPr>
        <p:spPr>
          <a:xfrm>
            <a:off x="5744326" y="3863318"/>
            <a:ext cx="503339" cy="470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a:extLst>
              <a:ext uri="{FF2B5EF4-FFF2-40B4-BE49-F238E27FC236}">
                <a16:creationId xmlns:a16="http://schemas.microsoft.com/office/drawing/2014/main" id="{C5B09901-A0FD-C864-6F7E-5975A159033D}"/>
              </a:ext>
            </a:extLst>
          </p:cNvPr>
          <p:cNvSpPr txBox="1"/>
          <p:nvPr/>
        </p:nvSpPr>
        <p:spPr>
          <a:xfrm>
            <a:off x="6428970" y="3685171"/>
            <a:ext cx="2860647" cy="851297"/>
          </a:xfrm>
          <a:prstGeom prst="roundRect">
            <a:avLst/>
          </a:prstGeom>
          <a:noFill/>
          <a:effectLst>
            <a:glow rad="139700">
              <a:schemeClr val="accent2">
                <a:satMod val="175000"/>
                <a:alpha val="40000"/>
              </a:schemeClr>
            </a:glow>
          </a:effectLst>
        </p:spPr>
        <p:txBody>
          <a:bodyPr wrap="square" rtlCol="0">
            <a:spAutoFit/>
          </a:bodyPr>
          <a:lstStyle/>
          <a:p>
            <a:r>
              <a:rPr lang="zh-CN" altLang="en-US" sz="2200" dirty="0">
                <a:solidFill>
                  <a:srgbClr val="333333"/>
                </a:solidFill>
                <a:effectLst>
                  <a:glow rad="101600">
                    <a:schemeClr val="accent2">
                      <a:satMod val="175000"/>
                      <a:alpha val="40000"/>
                    </a:schemeClr>
                  </a:glow>
                  <a:reflection blurRad="6350" stA="55000" endA="300" endPos="45500" dir="5400000" sy="-100000" algn="bl" rotWithShape="0"/>
                </a:effectLst>
                <a:latin typeface="思源黑体 CN Bold" panose="020B0800000000000000" pitchFamily="34" charset="-122"/>
                <a:ea typeface="思源黑体 CN Bold" panose="020B0800000000000000" pitchFamily="34" charset="-122"/>
                <a:cs typeface="Helvetica" panose="020B0604020202020204" pitchFamily="34" charset="0"/>
              </a:rPr>
              <a:t>减震效果最佳，容易实现目标位移控制</a:t>
            </a:r>
          </a:p>
        </p:txBody>
      </p:sp>
      <p:grpSp>
        <p:nvGrpSpPr>
          <p:cNvPr id="46" name="组合 45">
            <a:extLst>
              <a:ext uri="{FF2B5EF4-FFF2-40B4-BE49-F238E27FC236}">
                <a16:creationId xmlns:a16="http://schemas.microsoft.com/office/drawing/2014/main" id="{42E8743B-805D-337C-A1BC-8B74B524A316}"/>
              </a:ext>
            </a:extLst>
          </p:cNvPr>
          <p:cNvGrpSpPr/>
          <p:nvPr/>
        </p:nvGrpSpPr>
        <p:grpSpPr>
          <a:xfrm>
            <a:off x="6332795" y="5027942"/>
            <a:ext cx="5132992" cy="1070045"/>
            <a:chOff x="6332795" y="5027942"/>
            <a:chExt cx="5132992" cy="1070045"/>
          </a:xfrm>
        </p:grpSpPr>
        <p:sp>
          <p:nvSpPr>
            <p:cNvPr id="45" name="矩形: 圆角 44">
              <a:extLst>
                <a:ext uri="{FF2B5EF4-FFF2-40B4-BE49-F238E27FC236}">
                  <a16:creationId xmlns:a16="http://schemas.microsoft.com/office/drawing/2014/main" id="{37F5C218-8CF7-32C3-7336-EB1BE7CB9689}"/>
                </a:ext>
              </a:extLst>
            </p:cNvPr>
            <p:cNvSpPr/>
            <p:nvPr/>
          </p:nvSpPr>
          <p:spPr>
            <a:xfrm>
              <a:off x="6332795" y="5027942"/>
              <a:ext cx="5132992" cy="1070045"/>
            </a:xfrm>
            <a:prstGeom prst="roundRect">
              <a:avLst/>
            </a:prstGeom>
            <a:solidFill>
              <a:schemeClr val="accent6">
                <a:lumMod val="40000"/>
                <a:lumOff val="60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a:extLst>
                <a:ext uri="{FF2B5EF4-FFF2-40B4-BE49-F238E27FC236}">
                  <a16:creationId xmlns:a16="http://schemas.microsoft.com/office/drawing/2014/main" id="{A31423C9-3359-B9B1-EE7B-29360E9CD624}"/>
                </a:ext>
              </a:extLst>
            </p:cNvPr>
            <p:cNvSpPr txBox="1"/>
            <p:nvPr/>
          </p:nvSpPr>
          <p:spPr>
            <a:xfrm>
              <a:off x="6337269" y="5151932"/>
              <a:ext cx="3461581" cy="430887"/>
            </a:xfrm>
            <a:prstGeom prst="rect">
              <a:avLst/>
            </a:prstGeom>
            <a:noFill/>
          </p:spPr>
          <p:txBody>
            <a:bodyPr wrap="square">
              <a:spAutoFit/>
            </a:bodyPr>
            <a:lstStyle/>
            <a:p>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采用的黏滞阻尼器的参数：</a:t>
              </a:r>
            </a:p>
          </p:txBody>
        </p:sp>
        <p:graphicFrame>
          <p:nvGraphicFramePr>
            <p:cNvPr id="44" name="对象 43">
              <a:extLst>
                <a:ext uri="{FF2B5EF4-FFF2-40B4-BE49-F238E27FC236}">
                  <a16:creationId xmlns:a16="http://schemas.microsoft.com/office/drawing/2014/main" id="{369CEF63-7FD3-D072-86E8-729E5CBA66AD}"/>
                </a:ext>
              </a:extLst>
            </p:cNvPr>
            <p:cNvGraphicFramePr>
              <a:graphicFrameLocks noChangeAspect="1"/>
            </p:cNvGraphicFramePr>
            <p:nvPr>
              <p:extLst>
                <p:ext uri="{D42A27DB-BD31-4B8C-83A1-F6EECF244321}">
                  <p14:modId xmlns:p14="http://schemas.microsoft.com/office/powerpoint/2010/main" val="2808930658"/>
                </p:ext>
              </p:extLst>
            </p:nvPr>
          </p:nvGraphicFramePr>
          <p:xfrm>
            <a:off x="7790585" y="5599719"/>
            <a:ext cx="3199967" cy="397237"/>
          </p:xfrm>
          <a:graphic>
            <a:graphicData uri="http://schemas.openxmlformats.org/presentationml/2006/ole">
              <mc:AlternateContent xmlns:mc="http://schemas.openxmlformats.org/markup-compatibility/2006">
                <mc:Choice xmlns:v="urn:schemas-microsoft-com:vml" Requires="v">
                  <p:oleObj name="Equation" r:id="rId13" imgW="1841400" imgH="228600" progId="Equation.DSMT4">
                    <p:embed/>
                  </p:oleObj>
                </mc:Choice>
                <mc:Fallback>
                  <p:oleObj name="Equation" r:id="rId13" imgW="1841400" imgH="228600" progId="Equation.DSMT4">
                    <p:embed/>
                    <p:pic>
                      <p:nvPicPr>
                        <p:cNvPr id="0" name=""/>
                        <p:cNvPicPr/>
                        <p:nvPr/>
                      </p:nvPicPr>
                      <p:blipFill>
                        <a:blip r:embed="rId14"/>
                        <a:stretch>
                          <a:fillRect/>
                        </a:stretch>
                      </p:blipFill>
                      <p:spPr>
                        <a:xfrm>
                          <a:off x="7790585" y="5599719"/>
                          <a:ext cx="3199967" cy="397237"/>
                        </a:xfrm>
                        <a:prstGeom prst="rect">
                          <a:avLst/>
                        </a:prstGeom>
                      </p:spPr>
                    </p:pic>
                  </p:oleObj>
                </mc:Fallback>
              </mc:AlternateContent>
            </a:graphicData>
          </a:graphic>
        </p:graphicFrame>
      </p:grpSp>
    </p:spTree>
    <p:extLst>
      <p:ext uri="{BB962C8B-B14F-4D97-AF65-F5344CB8AC3E}">
        <p14:creationId xmlns:p14="http://schemas.microsoft.com/office/powerpoint/2010/main" val="2082116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wipe(left)">
                                      <p:cBhvr>
                                        <p:cTn id="13" dur="50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par>
                                <p:cTn id="19" presetID="10"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anim calcmode="lin" valueType="num">
                                      <p:cBhvr>
                                        <p:cTn id="30" dur="500" fill="hold"/>
                                        <p:tgtEl>
                                          <p:spTgt spid="39"/>
                                        </p:tgtEl>
                                        <p:attrNameLst>
                                          <p:attrName>ppt_x</p:attrName>
                                        </p:attrNameLst>
                                      </p:cBhvr>
                                      <p:tavLst>
                                        <p:tav tm="0">
                                          <p:val>
                                            <p:strVal val="#ppt_x"/>
                                          </p:val>
                                        </p:tav>
                                        <p:tav tm="100000">
                                          <p:val>
                                            <p:strVal val="#ppt_x"/>
                                          </p:val>
                                        </p:tav>
                                      </p:tavLst>
                                    </p:anim>
                                    <p:anim calcmode="lin" valueType="num">
                                      <p:cBhvr>
                                        <p:cTn id="31" dur="500" fill="hold"/>
                                        <p:tgtEl>
                                          <p:spTgt spid="3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anim calcmode="lin" valueType="num">
                                      <p:cBhvr>
                                        <p:cTn id="35" dur="500" fill="hold"/>
                                        <p:tgtEl>
                                          <p:spTgt spid="41"/>
                                        </p:tgtEl>
                                        <p:attrNameLst>
                                          <p:attrName>ppt_x</p:attrName>
                                        </p:attrNameLst>
                                      </p:cBhvr>
                                      <p:tavLst>
                                        <p:tav tm="0">
                                          <p:val>
                                            <p:strVal val="#ppt_x"/>
                                          </p:val>
                                        </p:tav>
                                        <p:tav tm="100000">
                                          <p:val>
                                            <p:strVal val="#ppt_x"/>
                                          </p:val>
                                        </p:tav>
                                      </p:tavLst>
                                    </p:anim>
                                    <p:anim calcmode="lin" valueType="num">
                                      <p:cBhvr>
                                        <p:cTn id="36"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fade">
                                      <p:cBhvr>
                                        <p:cTn id="4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3" grpId="0"/>
      <p:bldP spid="36" grpId="0"/>
      <p:bldP spid="37" grpId="0" animBg="1"/>
      <p:bldP spid="38" grpId="0" animBg="1"/>
      <p:bldP spid="39"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文本框 29">
            <a:extLst>
              <a:ext uri="{FF2B5EF4-FFF2-40B4-BE49-F238E27FC236}">
                <a16:creationId xmlns:a16="http://schemas.microsoft.com/office/drawing/2014/main" id="{B96FACF1-0862-6388-67F6-0D17F8ADCD65}"/>
              </a:ext>
            </a:extLst>
          </p:cNvPr>
          <p:cNvSpPr txBox="1"/>
          <p:nvPr/>
        </p:nvSpPr>
        <p:spPr>
          <a:xfrm>
            <a:off x="134511" y="6400920"/>
            <a:ext cx="1119676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【1】JI X D, HIKINO T, KASAI K. Damping identification of a full-scale passively controlled five-story steel building structure [J]. Earthquake Engineering &amp; Structural Dynamics, 2013, 42(2): 277-95.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extLst>
              <p:ext uri="{D42A27DB-BD31-4B8C-83A1-F6EECF244321}">
                <p14:modId xmlns:p14="http://schemas.microsoft.com/office/powerpoint/2010/main" val="3607069891"/>
              </p:ext>
            </p:extLst>
          </p:nvPr>
        </p:nvGraphicFramePr>
        <p:xfrm>
          <a:off x="398543" y="3592988"/>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398543" y="3592988"/>
                        <a:ext cx="914400" cy="198438"/>
                      </a:xfrm>
                      <a:prstGeom prst="rect">
                        <a:avLst/>
                      </a:prstGeom>
                    </p:spPr>
                  </p:pic>
                </p:oleObj>
              </mc:Fallback>
            </mc:AlternateContent>
          </a:graphicData>
        </a:graphic>
      </p:graphicFrame>
      <p:sp>
        <p:nvSpPr>
          <p:cNvPr id="108" name="矩形 107">
            <a:extLst>
              <a:ext uri="{FF2B5EF4-FFF2-40B4-BE49-F238E27FC236}">
                <a16:creationId xmlns:a16="http://schemas.microsoft.com/office/drawing/2014/main" id="{2C4344DD-539B-B201-E20A-78B83DAD7284}"/>
              </a:ext>
            </a:extLst>
          </p:cNvPr>
          <p:cNvSpPr/>
          <p:nvPr/>
        </p:nvSpPr>
        <p:spPr>
          <a:xfrm>
            <a:off x="345408" y="1075854"/>
            <a:ext cx="8482310" cy="1739468"/>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D752AD61-8581-325E-EEFA-30DCF7DEB295}"/>
              </a:ext>
            </a:extLst>
          </p:cNvPr>
          <p:cNvSpPr txBox="1"/>
          <p:nvPr/>
        </p:nvSpPr>
        <p:spPr>
          <a:xfrm>
            <a:off x="484406" y="1226605"/>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13" name="文本框 12">
            <a:extLst>
              <a:ext uri="{FF2B5EF4-FFF2-40B4-BE49-F238E27FC236}">
                <a16:creationId xmlns:a16="http://schemas.microsoft.com/office/drawing/2014/main" id="{925B7AB0-733C-98A5-7779-7E991ABB3E39}"/>
              </a:ext>
            </a:extLst>
          </p:cNvPr>
          <p:cNvSpPr txBox="1"/>
          <p:nvPr/>
        </p:nvSpPr>
        <p:spPr>
          <a:xfrm>
            <a:off x="835865" y="1746952"/>
            <a:ext cx="6936146" cy="936090"/>
          </a:xfrm>
          <a:prstGeom prst="rect">
            <a:avLst/>
          </a:prstGeom>
          <a:noFill/>
        </p:spPr>
        <p:txBody>
          <a:bodyPr wrap="square" rtlCol="0">
            <a:spAutoFit/>
          </a:bodyPr>
          <a:lstStyle/>
          <a:p>
            <a:pPr marL="342900" indent="-342900" algn="just">
              <a:lnSpc>
                <a:spcPct val="130000"/>
              </a:lnSpc>
              <a:buFont typeface="Wingdings" panose="05000000000000000000" pitchFamily="2" charset="2"/>
              <a:buChar char="u"/>
            </a:pP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确定了装有速度</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相关型</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阻尼器的试件的</a:t>
            </a:r>
            <a:r>
              <a:rPr lang="zh-CN" altLang="zh-CN" sz="2200" dirty="0">
                <a:solidFill>
                  <a:srgbClr val="C00000"/>
                </a:solidFill>
                <a:effectLst/>
                <a:latin typeface="思源黑体 CN Bold" panose="020B0800000000000000" pitchFamily="34" charset="-122"/>
                <a:ea typeface="思源黑体 CN Bold" panose="020B0800000000000000" pitchFamily="34" charset="-122"/>
                <a:cs typeface="Helvetica" panose="020B0604020202020204" pitchFamily="34" charset="0"/>
              </a:rPr>
              <a:t>阻尼特性</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just">
              <a:lnSpc>
                <a:spcPct val="130000"/>
              </a:lnSpc>
              <a:buFont typeface="Wingdings" panose="05000000000000000000" pitchFamily="2" charset="2"/>
              <a:buChar char="u"/>
            </a:pPr>
            <a:r>
              <a:rPr lang="zh-CN"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提出了附加阻尼器提供的</a:t>
            </a:r>
            <a:r>
              <a:rPr lang="zh-CN"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附加阻尼</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比</a:t>
            </a:r>
            <a:r>
              <a:rPr lang="zh-CN"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的简化估计</a:t>
            </a:r>
            <a:r>
              <a:rPr lang="zh-CN"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endPar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nvGrpSpPr>
          <p:cNvPr id="81" name="组合 80">
            <a:extLst>
              <a:ext uri="{FF2B5EF4-FFF2-40B4-BE49-F238E27FC236}">
                <a16:creationId xmlns:a16="http://schemas.microsoft.com/office/drawing/2014/main" id="{4F208F35-6284-1E52-12E2-5FA4270F40BD}"/>
              </a:ext>
            </a:extLst>
          </p:cNvPr>
          <p:cNvGrpSpPr/>
          <p:nvPr/>
        </p:nvGrpSpPr>
        <p:grpSpPr>
          <a:xfrm>
            <a:off x="588867" y="4539301"/>
            <a:ext cx="4976058" cy="1453486"/>
            <a:chOff x="1435488" y="4183859"/>
            <a:chExt cx="4626678" cy="1230940"/>
          </a:xfrm>
        </p:grpSpPr>
        <p:sp>
          <p:nvSpPr>
            <p:cNvPr id="97" name="矩形: 圆角 96">
              <a:extLst>
                <a:ext uri="{FF2B5EF4-FFF2-40B4-BE49-F238E27FC236}">
                  <a16:creationId xmlns:a16="http://schemas.microsoft.com/office/drawing/2014/main" id="{20145C2F-98BF-7E5C-78DB-67089995E3C1}"/>
                </a:ext>
              </a:extLst>
            </p:cNvPr>
            <p:cNvSpPr/>
            <p:nvPr/>
          </p:nvSpPr>
          <p:spPr>
            <a:xfrm>
              <a:off x="3829353" y="4183859"/>
              <a:ext cx="2232812" cy="503898"/>
            </a:xfrm>
            <a:prstGeom prst="roundRect">
              <a:avLst>
                <a:gd name="adj" fmla="val 563"/>
              </a:avLst>
            </a:prstGeom>
            <a:solidFill>
              <a:sysClr val="window" lastClr="FFFFFF"/>
            </a:solidFill>
            <a:ln w="6350" cap="flat" cmpd="sng" algn="ctr">
              <a:solidFill>
                <a:srgbClr val="007ABB">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平面尺寸</a:t>
              </a:r>
              <a:r>
                <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10</a:t>
              </a:r>
              <a:r>
                <a:rPr lang="en-US" altLang="zh-CN" sz="2000" b="1" dirty="0">
                  <a:solidFill>
                    <a:srgbClr val="C00000"/>
                  </a:solidFill>
                  <a:effectLst/>
                  <a:latin typeface="思源黑体 CN Bold" panose="020B0800000000000000" pitchFamily="34" charset="-122"/>
                  <a:ea typeface="思源黑体 CN Bold" panose="020B0800000000000000" pitchFamily="34" charset="-122"/>
                  <a:cs typeface="Times New Roman" panose="02020603050405020304" pitchFamily="18" charset="0"/>
                </a:rPr>
                <a:t>×12m</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94" name="矩形: 圆角 93">
              <a:extLst>
                <a:ext uri="{FF2B5EF4-FFF2-40B4-BE49-F238E27FC236}">
                  <a16:creationId xmlns:a16="http://schemas.microsoft.com/office/drawing/2014/main" id="{69B59A3A-BC78-4B8B-D8EC-1269C8F14E62}"/>
                </a:ext>
              </a:extLst>
            </p:cNvPr>
            <p:cNvSpPr/>
            <p:nvPr/>
          </p:nvSpPr>
          <p:spPr>
            <a:xfrm>
              <a:off x="1435488" y="4910898"/>
              <a:ext cx="2232812" cy="503898"/>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总高度：</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16.735m</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90" name="矩形: 圆角 89">
              <a:extLst>
                <a:ext uri="{FF2B5EF4-FFF2-40B4-BE49-F238E27FC236}">
                  <a16:creationId xmlns:a16="http://schemas.microsoft.com/office/drawing/2014/main" id="{5C5EB427-E114-3D1D-5F7D-E9BA0CB5B3D9}"/>
                </a:ext>
              </a:extLst>
            </p:cNvPr>
            <p:cNvSpPr/>
            <p:nvPr/>
          </p:nvSpPr>
          <p:spPr>
            <a:xfrm>
              <a:off x="3829354" y="4910900"/>
              <a:ext cx="2232812" cy="503899"/>
            </a:xfrm>
            <a:prstGeom prst="roundRect">
              <a:avLst>
                <a:gd name="adj" fmla="val 563"/>
              </a:avLst>
            </a:prstGeom>
            <a:solidFill>
              <a:sysClr val="window" lastClr="FFFFFF"/>
            </a:solidFill>
            <a:ln w="6350" cap="flat" cmpd="sng" algn="ctr">
              <a:solidFill>
                <a:srgbClr val="007ABB">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总重量：</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473t</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107" name="矩形: 圆角 106">
              <a:extLst>
                <a:ext uri="{FF2B5EF4-FFF2-40B4-BE49-F238E27FC236}">
                  <a16:creationId xmlns:a16="http://schemas.microsoft.com/office/drawing/2014/main" id="{FCC65A0C-30B8-FDE1-BD40-8D13E458EF13}"/>
                </a:ext>
              </a:extLst>
            </p:cNvPr>
            <p:cNvSpPr/>
            <p:nvPr/>
          </p:nvSpPr>
          <p:spPr>
            <a:xfrm>
              <a:off x="1435488" y="4201108"/>
              <a:ext cx="2232812" cy="503898"/>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结构类型：</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钢结构</a:t>
              </a:r>
            </a:p>
          </p:txBody>
        </p:sp>
      </p:grpSp>
      <p:sp>
        <p:nvSpPr>
          <p:cNvPr id="104" name="文本框 103">
            <a:extLst>
              <a:ext uri="{FF2B5EF4-FFF2-40B4-BE49-F238E27FC236}">
                <a16:creationId xmlns:a16="http://schemas.microsoft.com/office/drawing/2014/main" id="{6290AA50-09C5-B084-EEC0-BAD1405C2069}"/>
              </a:ext>
            </a:extLst>
          </p:cNvPr>
          <p:cNvSpPr txBox="1"/>
          <p:nvPr/>
        </p:nvSpPr>
        <p:spPr>
          <a:xfrm>
            <a:off x="483173" y="3819095"/>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sp>
        <p:nvSpPr>
          <p:cNvPr id="110" name="任意多边形: 形状 109">
            <a:extLst>
              <a:ext uri="{FF2B5EF4-FFF2-40B4-BE49-F238E27FC236}">
                <a16:creationId xmlns:a16="http://schemas.microsoft.com/office/drawing/2014/main" id="{B87BA3C1-BD51-F9D8-990A-462615BC691C}"/>
              </a:ext>
            </a:extLst>
          </p:cNvPr>
          <p:cNvSpPr/>
          <p:nvPr/>
        </p:nvSpPr>
        <p:spPr>
          <a:xfrm>
            <a:off x="2018242" y="3904173"/>
            <a:ext cx="1612231" cy="301592"/>
          </a:xfrm>
          <a:custGeom>
            <a:avLst/>
            <a:gdLst>
              <a:gd name="connsiteX0" fmla="*/ 0 w 1612231"/>
              <a:gd name="connsiteY0" fmla="*/ 130103 h 301592"/>
              <a:gd name="connsiteX1" fmla="*/ 922421 w 1612231"/>
              <a:gd name="connsiteY1" fmla="*/ 298545 h 301592"/>
              <a:gd name="connsiteX2" fmla="*/ 930442 w 1612231"/>
              <a:gd name="connsiteY2" fmla="*/ 1766 h 301592"/>
              <a:gd name="connsiteX3" fmla="*/ 1612231 w 1612231"/>
              <a:gd name="connsiteY3" fmla="*/ 178229 h 301592"/>
            </a:gdLst>
            <a:ahLst/>
            <a:cxnLst>
              <a:cxn ang="0">
                <a:pos x="connsiteX0" y="connsiteY0"/>
              </a:cxn>
              <a:cxn ang="0">
                <a:pos x="connsiteX1" y="connsiteY1"/>
              </a:cxn>
              <a:cxn ang="0">
                <a:pos x="connsiteX2" y="connsiteY2"/>
              </a:cxn>
              <a:cxn ang="0">
                <a:pos x="connsiteX3" y="connsiteY3"/>
              </a:cxn>
            </a:cxnLst>
            <a:rect l="l" t="t" r="r" b="b"/>
            <a:pathLst>
              <a:path w="1612231" h="301592">
                <a:moveTo>
                  <a:pt x="0" y="130103"/>
                </a:moveTo>
                <a:cubicBezTo>
                  <a:pt x="383673" y="225018"/>
                  <a:pt x="767347" y="319934"/>
                  <a:pt x="922421" y="298545"/>
                </a:cubicBezTo>
                <a:cubicBezTo>
                  <a:pt x="1077495" y="277156"/>
                  <a:pt x="815474" y="21819"/>
                  <a:pt x="930442" y="1766"/>
                </a:cubicBezTo>
                <a:cubicBezTo>
                  <a:pt x="1045410" y="-18287"/>
                  <a:pt x="1509294" y="138124"/>
                  <a:pt x="1612231" y="178229"/>
                </a:cubicBezTo>
              </a:path>
            </a:pathLst>
          </a:cu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矩形 110">
            <a:extLst>
              <a:ext uri="{FF2B5EF4-FFF2-40B4-BE49-F238E27FC236}">
                <a16:creationId xmlns:a16="http://schemas.microsoft.com/office/drawing/2014/main" id="{BC2A8217-3558-4CE3-5648-1C4B8A47D80B}"/>
              </a:ext>
            </a:extLst>
          </p:cNvPr>
          <p:cNvSpPr/>
          <p:nvPr/>
        </p:nvSpPr>
        <p:spPr>
          <a:xfrm>
            <a:off x="3798728" y="3878240"/>
            <a:ext cx="1130969" cy="3812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C00000"/>
                </a:solidFill>
              </a:rPr>
              <a:t>五层</a:t>
            </a:r>
          </a:p>
        </p:txBody>
      </p:sp>
      <p:sp>
        <p:nvSpPr>
          <p:cNvPr id="16" name="矩形 15">
            <a:extLst>
              <a:ext uri="{FF2B5EF4-FFF2-40B4-BE49-F238E27FC236}">
                <a16:creationId xmlns:a16="http://schemas.microsoft.com/office/drawing/2014/main" id="{FE00A219-3491-067F-4FFD-1790B947164A}"/>
              </a:ext>
            </a:extLst>
          </p:cNvPr>
          <p:cNvSpPr/>
          <p:nvPr/>
        </p:nvSpPr>
        <p:spPr>
          <a:xfrm>
            <a:off x="345408" y="3403267"/>
            <a:ext cx="5570365" cy="2794789"/>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a:extLst>
              <a:ext uri="{FF2B5EF4-FFF2-40B4-BE49-F238E27FC236}">
                <a16:creationId xmlns:a16="http://schemas.microsoft.com/office/drawing/2014/main" id="{45F26334-5416-A9AD-3AE9-C48B07C342FE}"/>
              </a:ext>
            </a:extLst>
          </p:cNvPr>
          <p:cNvGrpSpPr/>
          <p:nvPr/>
        </p:nvGrpSpPr>
        <p:grpSpPr>
          <a:xfrm>
            <a:off x="6179247" y="3084836"/>
            <a:ext cx="2832014" cy="3187926"/>
            <a:chOff x="645518" y="2634410"/>
            <a:chExt cx="3100873" cy="3356324"/>
          </a:xfrm>
        </p:grpSpPr>
        <p:pic>
          <p:nvPicPr>
            <p:cNvPr id="34" name="图片 33">
              <a:extLst>
                <a:ext uri="{FF2B5EF4-FFF2-40B4-BE49-F238E27FC236}">
                  <a16:creationId xmlns:a16="http://schemas.microsoft.com/office/drawing/2014/main" id="{56A87227-CEE9-70A1-406E-FBE1F9B7082B}"/>
                </a:ext>
              </a:extLst>
            </p:cNvPr>
            <p:cNvPicPr>
              <a:picLocks noChangeAspect="1"/>
            </p:cNvPicPr>
            <p:nvPr/>
          </p:nvPicPr>
          <p:blipFill>
            <a:blip r:embed="rId12"/>
            <a:stretch>
              <a:fillRect/>
            </a:stretch>
          </p:blipFill>
          <p:spPr>
            <a:xfrm>
              <a:off x="645518" y="2634410"/>
              <a:ext cx="2605893" cy="3356324"/>
            </a:xfrm>
            <a:prstGeom prst="rect">
              <a:avLst/>
            </a:prstGeom>
          </p:spPr>
        </p:pic>
        <p:sp>
          <p:nvSpPr>
            <p:cNvPr id="35" name="文本框 34">
              <a:extLst>
                <a:ext uri="{FF2B5EF4-FFF2-40B4-BE49-F238E27FC236}">
                  <a16:creationId xmlns:a16="http://schemas.microsoft.com/office/drawing/2014/main" id="{C56ACF00-D59B-7B9F-E78F-E558B8B515FA}"/>
                </a:ext>
              </a:extLst>
            </p:cNvPr>
            <p:cNvSpPr txBox="1"/>
            <p:nvPr/>
          </p:nvSpPr>
          <p:spPr>
            <a:xfrm>
              <a:off x="3200855" y="5100731"/>
              <a:ext cx="545536"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3.85m</a:t>
              </a:r>
              <a:endParaRPr lang="zh-CN" altLang="en-US" sz="1100" dirty="0">
                <a:solidFill>
                  <a:schemeClr val="bg1"/>
                </a:solidFill>
              </a:endParaRPr>
            </a:p>
          </p:txBody>
        </p:sp>
        <p:cxnSp>
          <p:nvCxnSpPr>
            <p:cNvPr id="36" name="直接箭头连接符 35">
              <a:extLst>
                <a:ext uri="{FF2B5EF4-FFF2-40B4-BE49-F238E27FC236}">
                  <a16:creationId xmlns:a16="http://schemas.microsoft.com/office/drawing/2014/main" id="{69B29218-5180-B953-F5FF-A69E36C74851}"/>
                </a:ext>
              </a:extLst>
            </p:cNvPr>
            <p:cNvCxnSpPr>
              <a:cxnSpLocks/>
            </p:cNvCxnSpPr>
            <p:nvPr/>
          </p:nvCxnSpPr>
          <p:spPr>
            <a:xfrm flipH="1">
              <a:off x="2566416" y="4417012"/>
              <a:ext cx="133944" cy="51075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椭圆 36">
              <a:extLst>
                <a:ext uri="{FF2B5EF4-FFF2-40B4-BE49-F238E27FC236}">
                  <a16:creationId xmlns:a16="http://schemas.microsoft.com/office/drawing/2014/main" id="{B21934C7-F56C-6CCB-1A4F-0BFD8335C692}"/>
                </a:ext>
              </a:extLst>
            </p:cNvPr>
            <p:cNvSpPr/>
            <p:nvPr/>
          </p:nvSpPr>
          <p:spPr>
            <a:xfrm rot="19243150">
              <a:off x="2298446" y="4244086"/>
              <a:ext cx="707136" cy="1767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D3FA57EB-EBDA-51EF-07EA-9A5C7EF5643C}"/>
                </a:ext>
              </a:extLst>
            </p:cNvPr>
            <p:cNvSpPr txBox="1"/>
            <p:nvPr/>
          </p:nvSpPr>
          <p:spPr>
            <a:xfrm>
              <a:off x="2126179" y="4903534"/>
              <a:ext cx="627746" cy="261610"/>
            </a:xfrm>
            <a:prstGeom prst="rect">
              <a:avLst/>
            </a:prstGeom>
            <a:solidFill>
              <a:schemeClr val="tx1"/>
            </a:solidFill>
          </p:spPr>
          <p:txBody>
            <a:bodyPr wrap="square" lIns="36000" tIns="36000" rIns="36000" bIns="36000" rtlCol="0">
              <a:noAutofit/>
            </a:bodyPr>
            <a:lstStyle/>
            <a:p>
              <a:pPr algn="ctr"/>
              <a:r>
                <a:rPr lang="en-US" altLang="zh-CN" sz="1100" dirty="0">
                  <a:solidFill>
                    <a:schemeClr val="bg1"/>
                  </a:solidFill>
                </a:rPr>
                <a:t>damper</a:t>
              </a:r>
              <a:endParaRPr lang="zh-CN" altLang="en-US" sz="1100" dirty="0">
                <a:solidFill>
                  <a:schemeClr val="bg1"/>
                </a:solidFill>
              </a:endParaRPr>
            </a:p>
          </p:txBody>
        </p:sp>
        <p:sp>
          <p:nvSpPr>
            <p:cNvPr id="39" name="文本框 38">
              <a:extLst>
                <a:ext uri="{FF2B5EF4-FFF2-40B4-BE49-F238E27FC236}">
                  <a16:creationId xmlns:a16="http://schemas.microsoft.com/office/drawing/2014/main" id="{5BDF0864-A63A-1304-A55E-E519701D6891}"/>
                </a:ext>
              </a:extLst>
            </p:cNvPr>
            <p:cNvSpPr txBox="1"/>
            <p:nvPr/>
          </p:nvSpPr>
          <p:spPr>
            <a:xfrm>
              <a:off x="3194162" y="4702572"/>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40" name="文本框 39">
              <a:extLst>
                <a:ext uri="{FF2B5EF4-FFF2-40B4-BE49-F238E27FC236}">
                  <a16:creationId xmlns:a16="http://schemas.microsoft.com/office/drawing/2014/main" id="{20E5F2A2-056C-6CDB-8A8C-8D2E55393C1A}"/>
                </a:ext>
              </a:extLst>
            </p:cNvPr>
            <p:cNvSpPr txBox="1"/>
            <p:nvPr/>
          </p:nvSpPr>
          <p:spPr>
            <a:xfrm>
              <a:off x="3191695" y="4218242"/>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41" name="文本框 40">
              <a:extLst>
                <a:ext uri="{FF2B5EF4-FFF2-40B4-BE49-F238E27FC236}">
                  <a16:creationId xmlns:a16="http://schemas.microsoft.com/office/drawing/2014/main" id="{09AF5943-9B79-BC3A-B7AB-18DFBF756652}"/>
                </a:ext>
              </a:extLst>
            </p:cNvPr>
            <p:cNvSpPr txBox="1"/>
            <p:nvPr/>
          </p:nvSpPr>
          <p:spPr>
            <a:xfrm>
              <a:off x="3200855" y="3846453"/>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42" name="文本框 41">
              <a:extLst>
                <a:ext uri="{FF2B5EF4-FFF2-40B4-BE49-F238E27FC236}">
                  <a16:creationId xmlns:a16="http://schemas.microsoft.com/office/drawing/2014/main" id="{68BB8F28-E042-5597-9498-04F628D8FD21}"/>
                </a:ext>
              </a:extLst>
            </p:cNvPr>
            <p:cNvSpPr txBox="1"/>
            <p:nvPr/>
          </p:nvSpPr>
          <p:spPr>
            <a:xfrm>
              <a:off x="3191695" y="3424292"/>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3.0m</a:t>
              </a:r>
              <a:endParaRPr lang="zh-CN" altLang="en-US" sz="1100" dirty="0">
                <a:solidFill>
                  <a:schemeClr val="bg1"/>
                </a:solidFill>
              </a:endParaRPr>
            </a:p>
          </p:txBody>
        </p:sp>
        <p:sp>
          <p:nvSpPr>
            <p:cNvPr id="43" name="文本框 42">
              <a:extLst>
                <a:ext uri="{FF2B5EF4-FFF2-40B4-BE49-F238E27FC236}">
                  <a16:creationId xmlns:a16="http://schemas.microsoft.com/office/drawing/2014/main" id="{BCAD2EF4-08B6-EB73-C049-96E62DBA74CF}"/>
                </a:ext>
              </a:extLst>
            </p:cNvPr>
            <p:cNvSpPr txBox="1"/>
            <p:nvPr/>
          </p:nvSpPr>
          <p:spPr>
            <a:xfrm>
              <a:off x="2255210" y="2759097"/>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10m</a:t>
              </a:r>
              <a:endParaRPr lang="zh-CN" altLang="en-US" sz="1100" dirty="0">
                <a:solidFill>
                  <a:schemeClr val="bg1"/>
                </a:solidFill>
              </a:endParaRPr>
            </a:p>
          </p:txBody>
        </p:sp>
        <p:sp>
          <p:nvSpPr>
            <p:cNvPr id="44" name="文本框 43">
              <a:extLst>
                <a:ext uri="{FF2B5EF4-FFF2-40B4-BE49-F238E27FC236}">
                  <a16:creationId xmlns:a16="http://schemas.microsoft.com/office/drawing/2014/main" id="{9B0FE470-72A6-A5B1-7054-0D21686D0FBA}"/>
                </a:ext>
              </a:extLst>
            </p:cNvPr>
            <p:cNvSpPr txBox="1"/>
            <p:nvPr/>
          </p:nvSpPr>
          <p:spPr>
            <a:xfrm>
              <a:off x="1072586" y="2841999"/>
              <a:ext cx="445150" cy="241980"/>
            </a:xfrm>
            <a:prstGeom prst="rect">
              <a:avLst/>
            </a:prstGeom>
            <a:solidFill>
              <a:schemeClr val="tx1"/>
            </a:solidFill>
          </p:spPr>
          <p:txBody>
            <a:bodyPr wrap="square" lIns="36000" tIns="36000" rIns="36000" bIns="36000" rtlCol="0">
              <a:spAutoFit/>
            </a:bodyPr>
            <a:lstStyle/>
            <a:p>
              <a:pPr algn="ctr"/>
              <a:r>
                <a:rPr lang="en-US" altLang="zh-CN" sz="1100" dirty="0">
                  <a:solidFill>
                    <a:schemeClr val="bg1"/>
                  </a:solidFill>
                </a:rPr>
                <a:t>12m</a:t>
              </a:r>
              <a:endParaRPr lang="zh-CN" altLang="en-US" sz="1100" dirty="0">
                <a:solidFill>
                  <a:schemeClr val="bg1"/>
                </a:solidFill>
              </a:endParaRPr>
            </a:p>
          </p:txBody>
        </p:sp>
      </p:grpSp>
      <p:grpSp>
        <p:nvGrpSpPr>
          <p:cNvPr id="15" name="组合 14">
            <a:extLst>
              <a:ext uri="{FF2B5EF4-FFF2-40B4-BE49-F238E27FC236}">
                <a16:creationId xmlns:a16="http://schemas.microsoft.com/office/drawing/2014/main" id="{52209786-4D30-2077-4940-96CE9A0F77F4}"/>
              </a:ext>
            </a:extLst>
          </p:cNvPr>
          <p:cNvGrpSpPr/>
          <p:nvPr/>
        </p:nvGrpSpPr>
        <p:grpSpPr>
          <a:xfrm>
            <a:off x="8968209" y="882332"/>
            <a:ext cx="2859166" cy="5517981"/>
            <a:chOff x="8968209" y="882332"/>
            <a:chExt cx="2859166" cy="5517981"/>
          </a:xfrm>
        </p:grpSpPr>
        <p:pic>
          <p:nvPicPr>
            <p:cNvPr id="46" name="图片 45">
              <a:extLst>
                <a:ext uri="{FF2B5EF4-FFF2-40B4-BE49-F238E27FC236}">
                  <a16:creationId xmlns:a16="http://schemas.microsoft.com/office/drawing/2014/main" id="{D30474AC-4233-26D0-1991-42B9DC000054}"/>
                </a:ext>
              </a:extLst>
            </p:cNvPr>
            <p:cNvPicPr>
              <a:picLocks noChangeAspect="1"/>
            </p:cNvPicPr>
            <p:nvPr/>
          </p:nvPicPr>
          <p:blipFill>
            <a:blip r:embed="rId13"/>
            <a:stretch>
              <a:fillRect/>
            </a:stretch>
          </p:blipFill>
          <p:spPr>
            <a:xfrm>
              <a:off x="9035963" y="882332"/>
              <a:ext cx="2791412" cy="2652747"/>
            </a:xfrm>
            <a:prstGeom prst="rect">
              <a:avLst/>
            </a:prstGeom>
          </p:spPr>
        </p:pic>
        <p:pic>
          <p:nvPicPr>
            <p:cNvPr id="48" name="图片 47">
              <a:extLst>
                <a:ext uri="{FF2B5EF4-FFF2-40B4-BE49-F238E27FC236}">
                  <a16:creationId xmlns:a16="http://schemas.microsoft.com/office/drawing/2014/main" id="{2331F097-1EB6-BE40-28C2-E37AEBCF6E26}"/>
                </a:ext>
              </a:extLst>
            </p:cNvPr>
            <p:cNvPicPr>
              <a:picLocks noChangeAspect="1"/>
            </p:cNvPicPr>
            <p:nvPr/>
          </p:nvPicPr>
          <p:blipFill>
            <a:blip r:embed="rId14"/>
            <a:stretch>
              <a:fillRect/>
            </a:stretch>
          </p:blipFill>
          <p:spPr>
            <a:xfrm>
              <a:off x="9446832" y="3523044"/>
              <a:ext cx="2346625" cy="2877269"/>
            </a:xfrm>
            <a:prstGeom prst="rect">
              <a:avLst/>
            </a:prstGeom>
          </p:spPr>
        </p:pic>
        <p:sp>
          <p:nvSpPr>
            <p:cNvPr id="2" name="文本框 1">
              <a:extLst>
                <a:ext uri="{FF2B5EF4-FFF2-40B4-BE49-F238E27FC236}">
                  <a16:creationId xmlns:a16="http://schemas.microsoft.com/office/drawing/2014/main" id="{61D465B6-28A4-B189-B4DF-948F432D8F4F}"/>
                </a:ext>
              </a:extLst>
            </p:cNvPr>
            <p:cNvSpPr txBox="1"/>
            <p:nvPr/>
          </p:nvSpPr>
          <p:spPr>
            <a:xfrm>
              <a:off x="8968209" y="1830668"/>
              <a:ext cx="406554" cy="241980"/>
            </a:xfrm>
            <a:prstGeom prst="rect">
              <a:avLst/>
            </a:prstGeom>
            <a:solidFill>
              <a:schemeClr val="tx1"/>
            </a:solidFill>
          </p:spPr>
          <p:txBody>
            <a:bodyPr wrap="square" lIns="36000" tIns="36000" rIns="36000" bIns="36000" rtlCol="0">
              <a:spAutoFit/>
            </a:bodyPr>
            <a:lstStyle/>
            <a:p>
              <a:pPr algn="ctr"/>
              <a:r>
                <a:rPr lang="zh-CN" altLang="en-US" sz="1100" dirty="0">
                  <a:solidFill>
                    <a:schemeClr val="bg1"/>
                  </a:solidFill>
                </a:rPr>
                <a:t>横向</a:t>
              </a:r>
            </a:p>
          </p:txBody>
        </p:sp>
        <p:sp>
          <p:nvSpPr>
            <p:cNvPr id="14" name="文本框 13">
              <a:extLst>
                <a:ext uri="{FF2B5EF4-FFF2-40B4-BE49-F238E27FC236}">
                  <a16:creationId xmlns:a16="http://schemas.microsoft.com/office/drawing/2014/main" id="{05DCB0A9-0B75-AFDC-552E-2BD83BFE87F7}"/>
                </a:ext>
              </a:extLst>
            </p:cNvPr>
            <p:cNvSpPr txBox="1"/>
            <p:nvPr/>
          </p:nvSpPr>
          <p:spPr>
            <a:xfrm>
              <a:off x="10037902" y="942458"/>
              <a:ext cx="406554" cy="241980"/>
            </a:xfrm>
            <a:prstGeom prst="rect">
              <a:avLst/>
            </a:prstGeom>
            <a:solidFill>
              <a:schemeClr val="tx1"/>
            </a:solidFill>
          </p:spPr>
          <p:txBody>
            <a:bodyPr wrap="square" lIns="36000" tIns="36000" rIns="36000" bIns="36000" rtlCol="0">
              <a:spAutoFit/>
            </a:bodyPr>
            <a:lstStyle/>
            <a:p>
              <a:pPr algn="ctr"/>
              <a:r>
                <a:rPr lang="zh-CN" altLang="en-US" sz="1100" dirty="0">
                  <a:solidFill>
                    <a:schemeClr val="bg1"/>
                  </a:solidFill>
                </a:rPr>
                <a:t>纵向</a:t>
              </a:r>
            </a:p>
          </p:txBody>
        </p:sp>
      </p:grpSp>
    </p:spTree>
    <p:extLst>
      <p:ext uri="{BB962C8B-B14F-4D97-AF65-F5344CB8AC3E}">
        <p14:creationId xmlns:p14="http://schemas.microsoft.com/office/powerpoint/2010/main" val="2160086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08"/>
                                        </p:tgtEl>
                                        <p:attrNameLst>
                                          <p:attrName>style.visibility</p:attrName>
                                        </p:attrNameLst>
                                      </p:cBhvr>
                                      <p:to>
                                        <p:strVal val="visible"/>
                                      </p:to>
                                    </p:set>
                                    <p:animEffect transition="in" filter="wipe(left)">
                                      <p:cBhvr>
                                        <p:cTn id="14" dur="500"/>
                                        <p:tgtEl>
                                          <p:spTgt spid="10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0"/>
                                        </p:tgtEl>
                                        <p:attrNameLst>
                                          <p:attrName>style.visibility</p:attrName>
                                        </p:attrNameLst>
                                      </p:cBhvr>
                                      <p:to>
                                        <p:strVal val="visible"/>
                                      </p:to>
                                    </p:set>
                                    <p:animEffect transition="in" filter="fade">
                                      <p:cBhvr>
                                        <p:cTn id="22" dur="500"/>
                                        <p:tgtEl>
                                          <p:spTgt spid="1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1"/>
                                        </p:tgtEl>
                                        <p:attrNameLst>
                                          <p:attrName>style.visibility</p:attrName>
                                        </p:attrNameLst>
                                      </p:cBhvr>
                                      <p:to>
                                        <p:strVal val="visible"/>
                                      </p:to>
                                    </p:set>
                                    <p:animEffect transition="in" filter="fade">
                                      <p:cBhvr>
                                        <p:cTn id="25" dur="500"/>
                                        <p:tgtEl>
                                          <p:spTgt spid="1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4"/>
                                        </p:tgtEl>
                                        <p:attrNameLst>
                                          <p:attrName>style.visibility</p:attrName>
                                        </p:attrNameLst>
                                      </p:cBhvr>
                                      <p:to>
                                        <p:strVal val="visible"/>
                                      </p:to>
                                    </p:set>
                                    <p:animEffect transition="in" filter="fade">
                                      <p:cBhvr>
                                        <p:cTn id="28" dur="500"/>
                                        <p:tgtEl>
                                          <p:spTgt spid="10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par>
                          <p:cTn id="32" fill="hold">
                            <p:stCondLst>
                              <p:cond delay="500"/>
                            </p:stCondLst>
                            <p:childTnLst>
                              <p:par>
                                <p:cTn id="33" presetID="14" presetClass="entr" presetSubtype="1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randombar(horizontal)">
                                      <p:cBhvr>
                                        <p:cTn id="35" dur="500"/>
                                        <p:tgtEl>
                                          <p:spTgt spid="29"/>
                                        </p:tgtEl>
                                      </p:cBhvr>
                                    </p:animEffect>
                                  </p:childTnLst>
                                </p:cTn>
                              </p:par>
                              <p:par>
                                <p:cTn id="36" presetID="14" presetClass="entr" presetSubtype="1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12" grpId="0" animBg="1"/>
      <p:bldP spid="13" grpId="0"/>
      <p:bldP spid="104" grpId="0" animBg="1"/>
      <p:bldP spid="110" grpId="0" animBg="1"/>
      <p:bldP spid="111" grpId="0" animBg="1"/>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34" name="文本框 33">
            <a:extLst>
              <a:ext uri="{FF2B5EF4-FFF2-40B4-BE49-F238E27FC236}">
                <a16:creationId xmlns:a16="http://schemas.microsoft.com/office/drawing/2014/main" id="{DACFC407-A4A9-6BCD-C6FB-9A14DCDCFA31}"/>
              </a:ext>
            </a:extLst>
          </p:cNvPr>
          <p:cNvSpPr txBox="1"/>
          <p:nvPr/>
        </p:nvSpPr>
        <p:spPr>
          <a:xfrm>
            <a:off x="406824" y="1012669"/>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grpSp>
        <p:nvGrpSpPr>
          <p:cNvPr id="32" name="组合 31">
            <a:extLst>
              <a:ext uri="{FF2B5EF4-FFF2-40B4-BE49-F238E27FC236}">
                <a16:creationId xmlns:a16="http://schemas.microsoft.com/office/drawing/2014/main" id="{178A9525-33D2-2B21-BF03-98DF1224555E}"/>
              </a:ext>
            </a:extLst>
          </p:cNvPr>
          <p:cNvGrpSpPr/>
          <p:nvPr/>
        </p:nvGrpSpPr>
        <p:grpSpPr>
          <a:xfrm>
            <a:off x="6345654" y="1865072"/>
            <a:ext cx="4976924" cy="1110900"/>
            <a:chOff x="6345654" y="1970663"/>
            <a:chExt cx="4976924" cy="1110900"/>
          </a:xfrm>
        </p:grpSpPr>
        <p:sp>
          <p:nvSpPr>
            <p:cNvPr id="41" name="矩形 40">
              <a:extLst>
                <a:ext uri="{FF2B5EF4-FFF2-40B4-BE49-F238E27FC236}">
                  <a16:creationId xmlns:a16="http://schemas.microsoft.com/office/drawing/2014/main" id="{14409BEA-0771-2EBB-113D-7CB32F5BB516}"/>
                </a:ext>
              </a:extLst>
            </p:cNvPr>
            <p:cNvSpPr/>
            <p:nvPr/>
          </p:nvSpPr>
          <p:spPr>
            <a:xfrm>
              <a:off x="9480993" y="1970663"/>
              <a:ext cx="1641765"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相似比：</a:t>
              </a:r>
              <a:r>
                <a:rPr lang="en-US" altLang="zh-CN" sz="2000" dirty="0">
                  <a:solidFill>
                    <a:srgbClr val="C00000"/>
                  </a:solidFill>
                </a:rPr>
                <a:t>1:4</a:t>
              </a:r>
              <a:endParaRPr lang="zh-CN" altLang="en-US" sz="2000" dirty="0">
                <a:solidFill>
                  <a:srgbClr val="C00000"/>
                </a:solidFill>
              </a:endParaRPr>
            </a:p>
          </p:txBody>
        </p:sp>
        <p:sp>
          <p:nvSpPr>
            <p:cNvPr id="44" name="矩形 43">
              <a:extLst>
                <a:ext uri="{FF2B5EF4-FFF2-40B4-BE49-F238E27FC236}">
                  <a16:creationId xmlns:a16="http://schemas.microsoft.com/office/drawing/2014/main" id="{6054ED46-FDBE-E8AA-A98C-B5D76766EC87}"/>
                </a:ext>
              </a:extLst>
            </p:cNvPr>
            <p:cNvSpPr/>
            <p:nvPr/>
          </p:nvSpPr>
          <p:spPr>
            <a:xfrm>
              <a:off x="9453545" y="2677104"/>
              <a:ext cx="1869033" cy="4044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柱距：</a:t>
              </a:r>
              <a:r>
                <a:rPr lang="en-US" altLang="zh-CN" sz="2000" dirty="0">
                  <a:solidFill>
                    <a:srgbClr val="C00000"/>
                  </a:solidFill>
                </a:rPr>
                <a:t>1.5m</a:t>
              </a:r>
              <a:endParaRPr lang="zh-CN" altLang="en-US" sz="2000" dirty="0">
                <a:solidFill>
                  <a:srgbClr val="C00000"/>
                </a:solidFill>
              </a:endParaRPr>
            </a:p>
          </p:txBody>
        </p:sp>
        <p:sp>
          <p:nvSpPr>
            <p:cNvPr id="46" name="矩形 45">
              <a:extLst>
                <a:ext uri="{FF2B5EF4-FFF2-40B4-BE49-F238E27FC236}">
                  <a16:creationId xmlns:a16="http://schemas.microsoft.com/office/drawing/2014/main" id="{69386701-F3A4-A5BF-B09D-01CBAC0EFD69}"/>
                </a:ext>
              </a:extLst>
            </p:cNvPr>
            <p:cNvSpPr/>
            <p:nvPr/>
          </p:nvSpPr>
          <p:spPr>
            <a:xfrm>
              <a:off x="6458087" y="2677104"/>
              <a:ext cx="2530551" cy="4044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总高度：</a:t>
              </a:r>
              <a:r>
                <a:rPr lang="en-US" altLang="zh-CN" sz="2000" dirty="0">
                  <a:solidFill>
                    <a:srgbClr val="C00000"/>
                  </a:solidFill>
                </a:rPr>
                <a:t>3.45m</a:t>
              </a:r>
              <a:endParaRPr lang="zh-CN" altLang="en-US" sz="2000" dirty="0">
                <a:solidFill>
                  <a:srgbClr val="C00000"/>
                </a:solidFill>
              </a:endParaRPr>
            </a:p>
          </p:txBody>
        </p:sp>
        <p:sp>
          <p:nvSpPr>
            <p:cNvPr id="47" name="矩形 46">
              <a:extLst>
                <a:ext uri="{FF2B5EF4-FFF2-40B4-BE49-F238E27FC236}">
                  <a16:creationId xmlns:a16="http://schemas.microsoft.com/office/drawing/2014/main" id="{8CB362A5-3DB1-878A-395C-704F01A9A839}"/>
                </a:ext>
              </a:extLst>
            </p:cNvPr>
            <p:cNvSpPr/>
            <p:nvPr/>
          </p:nvSpPr>
          <p:spPr>
            <a:xfrm>
              <a:off x="6345654" y="2017831"/>
              <a:ext cx="2624886"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两层单跨框架结构</a:t>
              </a:r>
            </a:p>
          </p:txBody>
        </p:sp>
      </p:grpSp>
      <p:sp>
        <p:nvSpPr>
          <p:cNvPr id="2" name="文本框 1">
            <a:extLst>
              <a:ext uri="{FF2B5EF4-FFF2-40B4-BE49-F238E27FC236}">
                <a16:creationId xmlns:a16="http://schemas.microsoft.com/office/drawing/2014/main" id="{D5204B6D-3267-A48F-F11A-CFAA3303B152}"/>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郑亮</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基于目标位移的大层高</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框架薄弱层增设黏滞阻尼器模型振动台试验</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,2017,47(S2):313-316.</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nvGrpSpPr>
          <p:cNvPr id="40" name="组合 39">
            <a:extLst>
              <a:ext uri="{FF2B5EF4-FFF2-40B4-BE49-F238E27FC236}">
                <a16:creationId xmlns:a16="http://schemas.microsoft.com/office/drawing/2014/main" id="{8EBE2576-8439-E756-0373-F6746C6E5A1E}"/>
              </a:ext>
            </a:extLst>
          </p:cNvPr>
          <p:cNvGrpSpPr/>
          <p:nvPr/>
        </p:nvGrpSpPr>
        <p:grpSpPr>
          <a:xfrm>
            <a:off x="666619" y="1956447"/>
            <a:ext cx="5168582" cy="3632595"/>
            <a:chOff x="666619" y="1956447"/>
            <a:chExt cx="5168582" cy="3632595"/>
          </a:xfrm>
        </p:grpSpPr>
        <p:pic>
          <p:nvPicPr>
            <p:cNvPr id="14" name="图片 13">
              <a:extLst>
                <a:ext uri="{FF2B5EF4-FFF2-40B4-BE49-F238E27FC236}">
                  <a16:creationId xmlns:a16="http://schemas.microsoft.com/office/drawing/2014/main" id="{0B948001-3DE8-7AD5-3748-1498E0DA58D1}"/>
                </a:ext>
              </a:extLst>
            </p:cNvPr>
            <p:cNvPicPr>
              <a:picLocks noChangeAspect="1"/>
            </p:cNvPicPr>
            <p:nvPr/>
          </p:nvPicPr>
          <p:blipFill>
            <a:blip r:embed="rId12"/>
            <a:stretch>
              <a:fillRect/>
            </a:stretch>
          </p:blipFill>
          <p:spPr>
            <a:xfrm>
              <a:off x="666619" y="1956447"/>
              <a:ext cx="5168582" cy="3238978"/>
            </a:xfrm>
            <a:prstGeom prst="rect">
              <a:avLst/>
            </a:prstGeom>
          </p:spPr>
        </p:pic>
        <p:sp>
          <p:nvSpPr>
            <p:cNvPr id="15" name="文本框 14">
              <a:extLst>
                <a:ext uri="{FF2B5EF4-FFF2-40B4-BE49-F238E27FC236}">
                  <a16:creationId xmlns:a16="http://schemas.microsoft.com/office/drawing/2014/main" id="{F925D24B-9A06-A238-51EB-EE491B155772}"/>
                </a:ext>
              </a:extLst>
            </p:cNvPr>
            <p:cNvSpPr txBox="1"/>
            <p:nvPr/>
          </p:nvSpPr>
          <p:spPr>
            <a:xfrm>
              <a:off x="1405520" y="5312043"/>
              <a:ext cx="1228623" cy="276999"/>
            </a:xfrm>
            <a:prstGeom prst="rect">
              <a:avLst/>
            </a:prstGeom>
            <a:noFill/>
          </p:spPr>
          <p:txBody>
            <a:bodyPr wrap="square">
              <a:spAutoFit/>
            </a:bodyPr>
            <a:lstStyle/>
            <a:p>
              <a:r>
                <a:rPr lang="zh-CN" altLang="en-US" sz="1200" dirty="0"/>
                <a:t>无阻尼器模型</a:t>
              </a:r>
            </a:p>
          </p:txBody>
        </p:sp>
        <p:sp>
          <p:nvSpPr>
            <p:cNvPr id="16" name="文本框 15">
              <a:extLst>
                <a:ext uri="{FF2B5EF4-FFF2-40B4-BE49-F238E27FC236}">
                  <a16:creationId xmlns:a16="http://schemas.microsoft.com/office/drawing/2014/main" id="{0283E05B-D8EC-49F3-B939-6418F2A1311C}"/>
                </a:ext>
              </a:extLst>
            </p:cNvPr>
            <p:cNvSpPr txBox="1"/>
            <p:nvPr/>
          </p:nvSpPr>
          <p:spPr>
            <a:xfrm>
              <a:off x="3936072" y="5312043"/>
              <a:ext cx="1228623" cy="276999"/>
            </a:xfrm>
            <a:prstGeom prst="rect">
              <a:avLst/>
            </a:prstGeom>
            <a:noFill/>
          </p:spPr>
          <p:txBody>
            <a:bodyPr wrap="square">
              <a:spAutoFit/>
            </a:bodyPr>
            <a:lstStyle/>
            <a:p>
              <a:r>
                <a:rPr lang="zh-CN" altLang="en-US" sz="1200" dirty="0"/>
                <a:t>有阻尼器模型</a:t>
              </a:r>
            </a:p>
          </p:txBody>
        </p:sp>
        <p:sp>
          <p:nvSpPr>
            <p:cNvPr id="17" name="文本框 16">
              <a:extLst>
                <a:ext uri="{FF2B5EF4-FFF2-40B4-BE49-F238E27FC236}">
                  <a16:creationId xmlns:a16="http://schemas.microsoft.com/office/drawing/2014/main" id="{F2FEBD2F-454A-E311-906C-9367F9901721}"/>
                </a:ext>
              </a:extLst>
            </p:cNvPr>
            <p:cNvSpPr txBox="1"/>
            <p:nvPr/>
          </p:nvSpPr>
          <p:spPr>
            <a:xfrm>
              <a:off x="2894819" y="4385227"/>
              <a:ext cx="650586" cy="261610"/>
            </a:xfrm>
            <a:prstGeom prst="rect">
              <a:avLst/>
            </a:prstGeom>
            <a:solidFill>
              <a:schemeClr val="accent2"/>
            </a:solidFill>
          </p:spPr>
          <p:txBody>
            <a:bodyPr wrap="square" lIns="36000" tIns="45720" rIns="36000" bIns="45720" rtlCol="0">
              <a:spAutoFit/>
            </a:bodyPr>
            <a:lstStyle/>
            <a:p>
              <a:r>
                <a:rPr lang="en-US" altLang="zh-CN" sz="1100" dirty="0">
                  <a:solidFill>
                    <a:schemeClr val="bg1"/>
                  </a:solidFill>
                </a:rPr>
                <a:t>1.325m</a:t>
              </a:r>
              <a:endParaRPr lang="zh-CN" altLang="en-US" sz="1100" dirty="0">
                <a:solidFill>
                  <a:schemeClr val="bg1"/>
                </a:solidFill>
              </a:endParaRPr>
            </a:p>
          </p:txBody>
        </p:sp>
        <p:sp>
          <p:nvSpPr>
            <p:cNvPr id="28" name="文本框 27">
              <a:extLst>
                <a:ext uri="{FF2B5EF4-FFF2-40B4-BE49-F238E27FC236}">
                  <a16:creationId xmlns:a16="http://schemas.microsoft.com/office/drawing/2014/main" id="{DD43A2C3-5311-CEF5-68EB-280D0E9FE831}"/>
                </a:ext>
              </a:extLst>
            </p:cNvPr>
            <p:cNvSpPr txBox="1"/>
            <p:nvPr/>
          </p:nvSpPr>
          <p:spPr>
            <a:xfrm>
              <a:off x="2894819" y="3068098"/>
              <a:ext cx="650586" cy="261610"/>
            </a:xfrm>
            <a:prstGeom prst="rect">
              <a:avLst/>
            </a:prstGeom>
            <a:solidFill>
              <a:schemeClr val="accent2"/>
            </a:solidFill>
          </p:spPr>
          <p:txBody>
            <a:bodyPr wrap="square" lIns="36000" tIns="45720" rIns="36000" bIns="45720" rtlCol="0">
              <a:spAutoFit/>
            </a:bodyPr>
            <a:lstStyle/>
            <a:p>
              <a:r>
                <a:rPr lang="en-US" altLang="zh-CN" sz="1100" dirty="0">
                  <a:solidFill>
                    <a:schemeClr val="bg1"/>
                  </a:solidFill>
                </a:rPr>
                <a:t>2.125m</a:t>
              </a:r>
              <a:endParaRPr lang="zh-CN" altLang="en-US" sz="1100" dirty="0">
                <a:solidFill>
                  <a:schemeClr val="bg1"/>
                </a:solidFill>
              </a:endParaRPr>
            </a:p>
          </p:txBody>
        </p:sp>
      </p:grpSp>
      <p:sp>
        <p:nvSpPr>
          <p:cNvPr id="29" name="圆角矩形 8">
            <a:extLst>
              <a:ext uri="{FF2B5EF4-FFF2-40B4-BE49-F238E27FC236}">
                <a16:creationId xmlns:a16="http://schemas.microsoft.com/office/drawing/2014/main" id="{9D9C3EAF-338C-3A96-C9F8-DB55620D4DED}"/>
              </a:ext>
            </a:extLst>
          </p:cNvPr>
          <p:cNvSpPr/>
          <p:nvPr/>
        </p:nvSpPr>
        <p:spPr>
          <a:xfrm>
            <a:off x="6096000" y="1720569"/>
            <a:ext cx="5560675" cy="1430721"/>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grpSp>
        <p:nvGrpSpPr>
          <p:cNvPr id="42" name="组合 41">
            <a:extLst>
              <a:ext uri="{FF2B5EF4-FFF2-40B4-BE49-F238E27FC236}">
                <a16:creationId xmlns:a16="http://schemas.microsoft.com/office/drawing/2014/main" id="{71445A13-2F2C-55D3-2632-E823821FAA19}"/>
              </a:ext>
            </a:extLst>
          </p:cNvPr>
          <p:cNvGrpSpPr/>
          <p:nvPr/>
        </p:nvGrpSpPr>
        <p:grpSpPr>
          <a:xfrm>
            <a:off x="7055210" y="3417500"/>
            <a:ext cx="3830660" cy="2672212"/>
            <a:chOff x="7055210" y="3417500"/>
            <a:chExt cx="3830660" cy="2672212"/>
          </a:xfrm>
        </p:grpSpPr>
        <p:pic>
          <p:nvPicPr>
            <p:cNvPr id="31" name="图片 30">
              <a:extLst>
                <a:ext uri="{FF2B5EF4-FFF2-40B4-BE49-F238E27FC236}">
                  <a16:creationId xmlns:a16="http://schemas.microsoft.com/office/drawing/2014/main" id="{BC415E4E-A883-17BC-EC7E-E2541E34BB6C}"/>
                </a:ext>
              </a:extLst>
            </p:cNvPr>
            <p:cNvPicPr>
              <a:picLocks noChangeAspect="1"/>
            </p:cNvPicPr>
            <p:nvPr/>
          </p:nvPicPr>
          <p:blipFill>
            <a:blip r:embed="rId13"/>
            <a:stretch>
              <a:fillRect/>
            </a:stretch>
          </p:blipFill>
          <p:spPr>
            <a:xfrm>
              <a:off x="7055210" y="3663815"/>
              <a:ext cx="3830660" cy="2425897"/>
            </a:xfrm>
            <a:prstGeom prst="rect">
              <a:avLst/>
            </a:prstGeom>
          </p:spPr>
        </p:pic>
        <p:sp>
          <p:nvSpPr>
            <p:cNvPr id="33" name="文本框 32">
              <a:extLst>
                <a:ext uri="{FF2B5EF4-FFF2-40B4-BE49-F238E27FC236}">
                  <a16:creationId xmlns:a16="http://schemas.microsoft.com/office/drawing/2014/main" id="{B320538C-64EB-CFA1-5095-15C1AFFEDC78}"/>
                </a:ext>
              </a:extLst>
            </p:cNvPr>
            <p:cNvSpPr txBox="1"/>
            <p:nvPr/>
          </p:nvSpPr>
          <p:spPr>
            <a:xfrm>
              <a:off x="8374688" y="3417500"/>
              <a:ext cx="1507543" cy="276999"/>
            </a:xfrm>
            <a:prstGeom prst="rect">
              <a:avLst/>
            </a:prstGeom>
            <a:noFill/>
          </p:spPr>
          <p:txBody>
            <a:bodyPr wrap="square">
              <a:spAutoFit/>
            </a:bodyPr>
            <a:lstStyle/>
            <a:p>
              <a:r>
                <a:rPr lang="zh-CN" altLang="en-US" sz="1200" dirty="0"/>
                <a:t>模型框架基本参数</a:t>
              </a:r>
            </a:p>
          </p:txBody>
        </p:sp>
      </p:grpSp>
    </p:spTree>
    <p:extLst>
      <p:ext uri="{BB962C8B-B14F-4D97-AF65-F5344CB8AC3E}">
        <p14:creationId xmlns:p14="http://schemas.microsoft.com/office/powerpoint/2010/main" val="1941072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12" name="文本框 11">
            <a:extLst>
              <a:ext uri="{FF2B5EF4-FFF2-40B4-BE49-F238E27FC236}">
                <a16:creationId xmlns:a16="http://schemas.microsoft.com/office/drawing/2014/main" id="{C7117FA0-6A26-30FD-C9FA-C08195CC26D9}"/>
              </a:ext>
            </a:extLst>
          </p:cNvPr>
          <p:cNvSpPr txBox="1"/>
          <p:nvPr/>
        </p:nvSpPr>
        <p:spPr>
          <a:xfrm>
            <a:off x="413242" y="1021531"/>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grpSp>
        <p:nvGrpSpPr>
          <p:cNvPr id="13" name="组合 12">
            <a:extLst>
              <a:ext uri="{FF2B5EF4-FFF2-40B4-BE49-F238E27FC236}">
                <a16:creationId xmlns:a16="http://schemas.microsoft.com/office/drawing/2014/main" id="{DB6312C8-B59D-D90C-C56A-213245B6A8BB}"/>
              </a:ext>
            </a:extLst>
          </p:cNvPr>
          <p:cNvGrpSpPr/>
          <p:nvPr/>
        </p:nvGrpSpPr>
        <p:grpSpPr>
          <a:xfrm>
            <a:off x="909102" y="1610649"/>
            <a:ext cx="3957146" cy="1166360"/>
            <a:chOff x="523206" y="2402319"/>
            <a:chExt cx="5515644" cy="632943"/>
          </a:xfrm>
        </p:grpSpPr>
        <p:grpSp>
          <p:nvGrpSpPr>
            <p:cNvPr id="14" name="组合 13">
              <a:extLst>
                <a:ext uri="{FF2B5EF4-FFF2-40B4-BE49-F238E27FC236}">
                  <a16:creationId xmlns:a16="http://schemas.microsoft.com/office/drawing/2014/main" id="{A4A1BCBF-AC84-C611-1D96-D7228EE70670}"/>
                </a:ext>
              </a:extLst>
            </p:cNvPr>
            <p:cNvGrpSpPr/>
            <p:nvPr/>
          </p:nvGrpSpPr>
          <p:grpSpPr>
            <a:xfrm>
              <a:off x="523206" y="2402319"/>
              <a:ext cx="5515644" cy="632943"/>
              <a:chOff x="523206" y="2421369"/>
              <a:chExt cx="5318794" cy="632943"/>
            </a:xfrm>
          </p:grpSpPr>
          <p:sp>
            <p:nvSpPr>
              <p:cNvPr id="16" name="Rectangle 1">
                <a:extLst>
                  <a:ext uri="{FF2B5EF4-FFF2-40B4-BE49-F238E27FC236}">
                    <a16:creationId xmlns:a16="http://schemas.microsoft.com/office/drawing/2014/main" id="{B2BEF093-1705-F61D-5169-01690AD169AF}"/>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17" name="直接连接符 16">
                <a:extLst>
                  <a:ext uri="{FF2B5EF4-FFF2-40B4-BE49-F238E27FC236}">
                    <a16:creationId xmlns:a16="http://schemas.microsoft.com/office/drawing/2014/main" id="{FA890677-09AC-C9C2-2957-65CD22409FC7}"/>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D5BCAA5F-D645-9F4E-1D43-F5388202C960}"/>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15" name="文本框 14">
              <a:extLst>
                <a:ext uri="{FF2B5EF4-FFF2-40B4-BE49-F238E27FC236}">
                  <a16:creationId xmlns:a16="http://schemas.microsoft.com/office/drawing/2014/main" id="{7BD45CA3-8BAC-758E-4C78-64CC98E2A3E7}"/>
                </a:ext>
              </a:extLst>
            </p:cNvPr>
            <p:cNvSpPr txBox="1"/>
            <p:nvPr/>
          </p:nvSpPr>
          <p:spPr>
            <a:xfrm>
              <a:off x="621993" y="2450889"/>
              <a:ext cx="5201725" cy="521763"/>
            </a:xfrm>
            <a:prstGeom prst="rect">
              <a:avLst/>
            </a:prstGeom>
            <a:noFill/>
          </p:spPr>
          <p:txBody>
            <a:bodyPr wrap="square">
              <a:spAutoFit/>
            </a:bodyPr>
            <a:lstStyle/>
            <a:p>
              <a:pPr>
                <a:lnSpc>
                  <a:spcPct val="150000"/>
                </a:lnSpc>
              </a:pPr>
              <a:r>
                <a:rPr lang="zh-CN" altLang="en-US" sz="2000" dirty="0">
                  <a:latin typeface="思源黑体 CN Bold" panose="020B0800000000000000" pitchFamily="34" charset="-122"/>
                  <a:ea typeface="思源黑体 CN Bold" panose="020B0800000000000000" pitchFamily="34" charset="-122"/>
                </a:rPr>
                <a:t>激励类型：</a:t>
              </a:r>
              <a:r>
                <a:rPr lang="en-US" altLang="zh-CN" sz="2000" dirty="0">
                  <a:latin typeface="思源黑体 CN Bold" panose="020B0800000000000000" pitchFamily="34" charset="-122"/>
                  <a:ea typeface="思源黑体 CN Bold" panose="020B0800000000000000" pitchFamily="34" charset="-122"/>
                </a:rPr>
                <a:t>2</a:t>
              </a:r>
              <a:r>
                <a:rPr lang="zh-CN" altLang="en-US" sz="2000" dirty="0">
                  <a:latin typeface="思源黑体 CN Bold" panose="020B0800000000000000" pitchFamily="34" charset="-122"/>
                  <a:ea typeface="思源黑体 CN Bold" panose="020B0800000000000000" pitchFamily="34" charset="-122"/>
                </a:rPr>
                <a:t>组</a:t>
              </a:r>
              <a:r>
                <a:rPr lang="zh-CN" altLang="en-US" sz="2000" dirty="0">
                  <a:solidFill>
                    <a:srgbClr val="2E71A5"/>
                  </a:solidFill>
                  <a:latin typeface="思源黑体 CN Bold" panose="020B0800000000000000" pitchFamily="34" charset="-122"/>
                  <a:ea typeface="思源黑体 CN Bold" panose="020B0800000000000000" pitchFamily="34" charset="-122"/>
                </a:rPr>
                <a:t>天然波</a:t>
              </a:r>
              <a:r>
                <a:rPr lang="zh-CN" altLang="en-US" sz="2000" dirty="0">
                  <a:latin typeface="思源黑体 CN Bold" panose="020B0800000000000000" pitchFamily="34" charset="-122"/>
                  <a:ea typeface="思源黑体 CN Bold" panose="020B0800000000000000" pitchFamily="34" charset="-122"/>
                </a:rPr>
                <a:t>、</a:t>
              </a:r>
              <a:r>
                <a:rPr lang="en-US" altLang="zh-CN" sz="2000" dirty="0">
                  <a:latin typeface="思源黑体 CN Bold" panose="020B0800000000000000" pitchFamily="34" charset="-122"/>
                  <a:ea typeface="思源黑体 CN Bold" panose="020B0800000000000000" pitchFamily="34" charset="-122"/>
                </a:rPr>
                <a:t>1</a:t>
              </a:r>
              <a:r>
                <a:rPr lang="zh-CN" altLang="en-US" sz="2000" dirty="0">
                  <a:latin typeface="思源黑体 CN Bold" panose="020B0800000000000000" pitchFamily="34" charset="-122"/>
                  <a:ea typeface="思源黑体 CN Bold" panose="020B0800000000000000" pitchFamily="34" charset="-122"/>
                </a:rPr>
                <a:t>组</a:t>
              </a:r>
              <a:r>
                <a:rPr lang="zh-CN" altLang="en-US" sz="2000" dirty="0">
                  <a:solidFill>
                    <a:srgbClr val="2E71A5"/>
                  </a:solidFill>
                  <a:latin typeface="思源黑体 CN Bold" panose="020B0800000000000000" pitchFamily="34" charset="-122"/>
                  <a:ea typeface="思源黑体 CN Bold" panose="020B0800000000000000" pitchFamily="34" charset="-122"/>
                </a:rPr>
                <a:t>人工波</a:t>
              </a:r>
              <a:r>
                <a:rPr lang="zh-CN" altLang="en-US" sz="2000" dirty="0">
                  <a:latin typeface="思源黑体 CN Bold" panose="020B0800000000000000" pitchFamily="34" charset="-122"/>
                  <a:ea typeface="思源黑体 CN Bold" panose="020B0800000000000000" pitchFamily="34" charset="-122"/>
                </a:rPr>
                <a:t>、</a:t>
              </a:r>
              <a:r>
                <a:rPr lang="zh-CN" altLang="en-US" sz="2000" dirty="0">
                  <a:solidFill>
                    <a:srgbClr val="2E71A5"/>
                  </a:solidFill>
                  <a:latin typeface="思源黑体 CN Bold" panose="020B0800000000000000" pitchFamily="34" charset="-122"/>
                  <a:ea typeface="思源黑体 CN Bold" panose="020B0800000000000000" pitchFamily="34" charset="-122"/>
                </a:rPr>
                <a:t>白噪声</a:t>
              </a:r>
              <a:endParaRPr lang="en-US" altLang="zh-CN" sz="2000" dirty="0">
                <a:solidFill>
                  <a:srgbClr val="2E71A5"/>
                </a:solidFill>
                <a:latin typeface="思源黑体 CN Bold" panose="020B0800000000000000" pitchFamily="34" charset="-122"/>
                <a:ea typeface="思源黑体 CN Bold" panose="020B0800000000000000" pitchFamily="34" charset="-122"/>
              </a:endParaRPr>
            </a:p>
          </p:txBody>
        </p:sp>
      </p:grpSp>
      <p:sp>
        <p:nvSpPr>
          <p:cNvPr id="29" name="文本框 28">
            <a:extLst>
              <a:ext uri="{FF2B5EF4-FFF2-40B4-BE49-F238E27FC236}">
                <a16:creationId xmlns:a16="http://schemas.microsoft.com/office/drawing/2014/main" id="{59915A9C-6CFD-986A-DCA9-5DA852EB002B}"/>
              </a:ext>
            </a:extLst>
          </p:cNvPr>
          <p:cNvSpPr txBox="1"/>
          <p:nvPr/>
        </p:nvSpPr>
        <p:spPr>
          <a:xfrm>
            <a:off x="5875653" y="1027416"/>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sp>
        <p:nvSpPr>
          <p:cNvPr id="31" name="文本框 30">
            <a:extLst>
              <a:ext uri="{FF2B5EF4-FFF2-40B4-BE49-F238E27FC236}">
                <a16:creationId xmlns:a16="http://schemas.microsoft.com/office/drawing/2014/main" id="{481DFA8C-E398-A1E4-71C0-EEE7E8C628E4}"/>
              </a:ext>
            </a:extLst>
          </p:cNvPr>
          <p:cNvSpPr txBox="1"/>
          <p:nvPr/>
        </p:nvSpPr>
        <p:spPr>
          <a:xfrm>
            <a:off x="9008513" y="2240003"/>
            <a:ext cx="1751778"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模型破损情况</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32" name="文本框 31">
            <a:extLst>
              <a:ext uri="{FF2B5EF4-FFF2-40B4-BE49-F238E27FC236}">
                <a16:creationId xmlns:a16="http://schemas.microsoft.com/office/drawing/2014/main" id="{1F59AF1D-820D-68F7-921A-682C79B75BD9}"/>
              </a:ext>
            </a:extLst>
          </p:cNvPr>
          <p:cNvSpPr txBox="1"/>
          <p:nvPr/>
        </p:nvSpPr>
        <p:spPr>
          <a:xfrm>
            <a:off x="505717" y="3152385"/>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33" name="文本框 32">
            <a:extLst>
              <a:ext uri="{FF2B5EF4-FFF2-40B4-BE49-F238E27FC236}">
                <a16:creationId xmlns:a16="http://schemas.microsoft.com/office/drawing/2014/main" id="{51A4D126-674E-B14D-44D2-81465DEF6B63}"/>
              </a:ext>
            </a:extLst>
          </p:cNvPr>
          <p:cNvSpPr txBox="1"/>
          <p:nvPr/>
        </p:nvSpPr>
        <p:spPr>
          <a:xfrm>
            <a:off x="536862" y="3605581"/>
            <a:ext cx="11346555" cy="2571858"/>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有阻尼器框架的刚度退化速率明显小于无阻尼器框架结构刚度退化速率，增设黏滞阻尼器可以</a:t>
            </a:r>
            <a:r>
              <a:rPr lang="zh-CN" altLang="en-US" sz="2200" dirty="0">
                <a:solidFill>
                  <a:srgbClr val="C00000"/>
                </a:solidFill>
                <a:latin typeface="思源黑体 CN Bold" panose="020B0800000000000000" pitchFamily="34" charset="-122"/>
                <a:ea typeface="思源黑体 CN Bold" panose="020B0800000000000000" pitchFamily="34" charset="-122"/>
              </a:rPr>
              <a:t>有效延缓结构的破坏</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罕遇地震作用下的增设黏滞阻尼器的结构层间位移</a:t>
            </a:r>
            <a:r>
              <a:rPr lang="zh-CN" altLang="en-US" sz="2200" dirty="0">
                <a:solidFill>
                  <a:srgbClr val="C00000"/>
                </a:solidFill>
                <a:latin typeface="思源黑体 CN Bold" panose="020B0800000000000000" pitchFamily="34" charset="-122"/>
                <a:ea typeface="思源黑体 CN Bold" panose="020B0800000000000000" pitchFamily="34" charset="-122"/>
              </a:rPr>
              <a:t>减小显著</a:t>
            </a:r>
            <a:r>
              <a:rPr lang="zh-CN" altLang="en-US" sz="2200" dirty="0">
                <a:solidFill>
                  <a:srgbClr val="333333"/>
                </a:solidFill>
                <a:latin typeface="思源黑体 CN Bold" panose="020B0800000000000000" pitchFamily="34" charset="-122"/>
                <a:ea typeface="思源黑体 CN Bold" panose="020B0800000000000000" pitchFamily="34" charset="-122"/>
              </a:rPr>
              <a:t>，且薄弱层的层间位移减小率远大于一层层间位移减小率。</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增设黏滞阻尼器后可以</a:t>
            </a:r>
            <a:r>
              <a:rPr lang="zh-CN" altLang="en-US" sz="2200" dirty="0">
                <a:solidFill>
                  <a:srgbClr val="C00000"/>
                </a:solidFill>
                <a:latin typeface="思源黑体 CN Bold" panose="020B0800000000000000" pitchFamily="34" charset="-122"/>
                <a:ea typeface="思源黑体 CN Bold" panose="020B0800000000000000" pitchFamily="34" charset="-122"/>
              </a:rPr>
              <a:t>减轻结构破损程度</a:t>
            </a:r>
            <a:r>
              <a:rPr lang="zh-CN" altLang="en-US" sz="2200" dirty="0">
                <a:solidFill>
                  <a:srgbClr val="333333"/>
                </a:solidFill>
                <a:latin typeface="思源黑体 CN Bold" panose="020B0800000000000000" pitchFamily="34" charset="-122"/>
                <a:ea typeface="思源黑体 CN Bold" panose="020B0800000000000000" pitchFamily="34" charset="-122"/>
              </a:rPr>
              <a:t>。</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sp>
        <p:nvSpPr>
          <p:cNvPr id="34" name="圆角矩形 8">
            <a:extLst>
              <a:ext uri="{FF2B5EF4-FFF2-40B4-BE49-F238E27FC236}">
                <a16:creationId xmlns:a16="http://schemas.microsoft.com/office/drawing/2014/main" id="{E96A070C-206D-6CEA-DB89-62AF2C07E604}"/>
              </a:ext>
            </a:extLst>
          </p:cNvPr>
          <p:cNvSpPr/>
          <p:nvPr/>
        </p:nvSpPr>
        <p:spPr>
          <a:xfrm>
            <a:off x="308583" y="2943982"/>
            <a:ext cx="11526578" cy="3317381"/>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47" name="文本框 46">
            <a:extLst>
              <a:ext uri="{FF2B5EF4-FFF2-40B4-BE49-F238E27FC236}">
                <a16:creationId xmlns:a16="http://schemas.microsoft.com/office/drawing/2014/main" id="{D68D4CD0-E590-4640-F159-86D15B8E55AA}"/>
              </a:ext>
            </a:extLst>
          </p:cNvPr>
          <p:cNvSpPr txBox="1"/>
          <p:nvPr/>
        </p:nvSpPr>
        <p:spPr>
          <a:xfrm>
            <a:off x="6140055" y="1577698"/>
            <a:ext cx="1923181"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模型动力特性</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8" name="文本框 47">
            <a:extLst>
              <a:ext uri="{FF2B5EF4-FFF2-40B4-BE49-F238E27FC236}">
                <a16:creationId xmlns:a16="http://schemas.microsoft.com/office/drawing/2014/main" id="{F8F46577-DA07-444E-B5FE-89439D92C8DD}"/>
              </a:ext>
            </a:extLst>
          </p:cNvPr>
          <p:cNvSpPr txBox="1"/>
          <p:nvPr/>
        </p:nvSpPr>
        <p:spPr>
          <a:xfrm>
            <a:off x="9241472" y="1531782"/>
            <a:ext cx="2674735"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位移反应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9" name="文本框 48">
            <a:extLst>
              <a:ext uri="{FF2B5EF4-FFF2-40B4-BE49-F238E27FC236}">
                <a16:creationId xmlns:a16="http://schemas.microsoft.com/office/drawing/2014/main" id="{38C1CE60-4C30-E179-1E9F-13749289267C}"/>
              </a:ext>
            </a:extLst>
          </p:cNvPr>
          <p:cNvSpPr txBox="1"/>
          <p:nvPr/>
        </p:nvSpPr>
        <p:spPr>
          <a:xfrm>
            <a:off x="6277609" y="2244488"/>
            <a:ext cx="1457097"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应变分析</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30" name="文本框 29">
            <a:extLst>
              <a:ext uri="{FF2B5EF4-FFF2-40B4-BE49-F238E27FC236}">
                <a16:creationId xmlns:a16="http://schemas.microsoft.com/office/drawing/2014/main" id="{A957B345-5372-9628-84A4-989F3E5B0CED}"/>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郑亮</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基于目标位移的大层高</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框架薄弱层增设黏滞阻尼器模型振动台试验</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,2017,47(S2):313-316.</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1576747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9" grpId="0" animBg="1"/>
      <p:bldP spid="31" grpId="0"/>
      <p:bldP spid="32" grpId="0" animBg="1"/>
      <p:bldP spid="33" grpId="0"/>
      <p:bldP spid="34" grpId="0" animBg="1"/>
      <p:bldP spid="47" grpId="0"/>
      <p:bldP spid="48" grpId="0"/>
      <p:bldP spid="4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梯形 30">
            <a:extLst>
              <a:ext uri="{FF2B5EF4-FFF2-40B4-BE49-F238E27FC236}">
                <a16:creationId xmlns:a16="http://schemas.microsoft.com/office/drawing/2014/main" id="{6E7C6F48-EB95-0036-9492-7CC9B85F00B9}"/>
              </a:ext>
            </a:extLst>
          </p:cNvPr>
          <p:cNvSpPr/>
          <p:nvPr/>
        </p:nvSpPr>
        <p:spPr>
          <a:xfrm>
            <a:off x="167603" y="997865"/>
            <a:ext cx="7786100"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342413" y="970867"/>
            <a:ext cx="7516881" cy="461665"/>
          </a:xfrm>
          <a:prstGeom prst="rect">
            <a:avLst/>
          </a:prstGeom>
          <a:noFill/>
        </p:spPr>
        <p:txBody>
          <a:bodyPr wrap="square" rtlCol="0">
            <a:spAutoFit/>
          </a:bodyPr>
          <a:lstStyle/>
          <a:p>
            <a:r>
              <a:rPr lang="en-US" altLang="zh-CN" sz="2400" kern="0" dirty="0">
                <a:solidFill>
                  <a:srgbClr val="000000"/>
                </a:solidFill>
                <a:effectLst/>
                <a:latin typeface="+mn-ea"/>
                <a:cs typeface="微软雅黑" panose="020B0503020204020204" pitchFamily="34" charset="-122"/>
              </a:rPr>
              <a:t>1.10 </a:t>
            </a:r>
            <a:r>
              <a:rPr lang="zh-CN" altLang="en-US" sz="2400" kern="0" dirty="0">
                <a:solidFill>
                  <a:srgbClr val="000000"/>
                </a:solidFill>
                <a:latin typeface="+mn-ea"/>
              </a:rPr>
              <a:t>黏滞阻尼减震结构振动台试验与动力可靠度分析</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A5C03FC0-EEFD-21C0-5AE6-2D04A9F96790}"/>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梅真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侯炜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郭子雄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黏滞阻尼减震结构振动台试验与动力可靠度分析</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振动与冲击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,2018,37(03):136-142.</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3" name="文本框 12">
            <a:extLst>
              <a:ext uri="{FF2B5EF4-FFF2-40B4-BE49-F238E27FC236}">
                <a16:creationId xmlns:a16="http://schemas.microsoft.com/office/drawing/2014/main" id="{EC7D4568-BE5B-24F3-4568-0D777B115FAB}"/>
              </a:ext>
            </a:extLst>
          </p:cNvPr>
          <p:cNvSpPr txBox="1"/>
          <p:nvPr/>
        </p:nvSpPr>
        <p:spPr>
          <a:xfrm>
            <a:off x="450393" y="1619695"/>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sp>
        <p:nvSpPr>
          <p:cNvPr id="15" name="文本框 14">
            <a:extLst>
              <a:ext uri="{FF2B5EF4-FFF2-40B4-BE49-F238E27FC236}">
                <a16:creationId xmlns:a16="http://schemas.microsoft.com/office/drawing/2014/main" id="{F3E8B811-DF8D-708C-21AC-920672563489}"/>
              </a:ext>
            </a:extLst>
          </p:cNvPr>
          <p:cNvSpPr txBox="1"/>
          <p:nvPr/>
        </p:nvSpPr>
        <p:spPr>
          <a:xfrm>
            <a:off x="1453689" y="5861369"/>
            <a:ext cx="1228623" cy="276999"/>
          </a:xfrm>
          <a:prstGeom prst="rect">
            <a:avLst/>
          </a:prstGeom>
          <a:noFill/>
        </p:spPr>
        <p:txBody>
          <a:bodyPr wrap="square">
            <a:spAutoFit/>
          </a:bodyPr>
          <a:lstStyle/>
          <a:p>
            <a:r>
              <a:rPr lang="zh-CN" altLang="en-US" sz="1200" dirty="0"/>
              <a:t>试验模型结构</a:t>
            </a:r>
          </a:p>
        </p:txBody>
      </p:sp>
      <p:grpSp>
        <p:nvGrpSpPr>
          <p:cNvPr id="16" name="组合 15">
            <a:extLst>
              <a:ext uri="{FF2B5EF4-FFF2-40B4-BE49-F238E27FC236}">
                <a16:creationId xmlns:a16="http://schemas.microsoft.com/office/drawing/2014/main" id="{751664C7-DC75-0A27-0B03-66EEEFB680C0}"/>
              </a:ext>
            </a:extLst>
          </p:cNvPr>
          <p:cNvGrpSpPr/>
          <p:nvPr/>
        </p:nvGrpSpPr>
        <p:grpSpPr>
          <a:xfrm>
            <a:off x="4037845" y="2219890"/>
            <a:ext cx="7279491" cy="1754536"/>
            <a:chOff x="440604" y="2402319"/>
            <a:chExt cx="5530417" cy="2487054"/>
          </a:xfrm>
        </p:grpSpPr>
        <p:grpSp>
          <p:nvGrpSpPr>
            <p:cNvPr id="17" name="组合 16">
              <a:extLst>
                <a:ext uri="{FF2B5EF4-FFF2-40B4-BE49-F238E27FC236}">
                  <a16:creationId xmlns:a16="http://schemas.microsoft.com/office/drawing/2014/main" id="{6AE56D3C-5FA3-C3E2-512B-E8AF280B34F8}"/>
                </a:ext>
              </a:extLst>
            </p:cNvPr>
            <p:cNvGrpSpPr/>
            <p:nvPr/>
          </p:nvGrpSpPr>
          <p:grpSpPr>
            <a:xfrm>
              <a:off x="440604" y="2402319"/>
              <a:ext cx="5515644" cy="2487054"/>
              <a:chOff x="443552" y="2421369"/>
              <a:chExt cx="5318794" cy="2487054"/>
            </a:xfrm>
          </p:grpSpPr>
          <p:sp>
            <p:nvSpPr>
              <p:cNvPr id="29" name="Rectangle 1">
                <a:extLst>
                  <a:ext uri="{FF2B5EF4-FFF2-40B4-BE49-F238E27FC236}">
                    <a16:creationId xmlns:a16="http://schemas.microsoft.com/office/drawing/2014/main" id="{8621D6D1-C62A-E6BE-1B68-79DAF797956C}"/>
                  </a:ext>
                </a:extLst>
              </p:cNvPr>
              <p:cNvSpPr/>
              <p:nvPr/>
            </p:nvSpPr>
            <p:spPr>
              <a:xfrm>
                <a:off x="443552" y="2436072"/>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0" name="直接连接符 29">
                <a:extLst>
                  <a:ext uri="{FF2B5EF4-FFF2-40B4-BE49-F238E27FC236}">
                    <a16:creationId xmlns:a16="http://schemas.microsoft.com/office/drawing/2014/main" id="{804F4F3D-4029-BBD8-4CF7-DA1367E3EFB7}"/>
                  </a:ext>
                </a:extLst>
              </p:cNvPr>
              <p:cNvCxnSpPr>
                <a:cxnSpLocks/>
              </p:cNvCxnSpPr>
              <p:nvPr/>
            </p:nvCxnSpPr>
            <p:spPr>
              <a:xfrm>
                <a:off x="523207"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00C23512-5098-E465-7E85-BE84305F7F70}"/>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28" name="文本框 27">
              <a:extLst>
                <a:ext uri="{FF2B5EF4-FFF2-40B4-BE49-F238E27FC236}">
                  <a16:creationId xmlns:a16="http://schemas.microsoft.com/office/drawing/2014/main" id="{27F4CE99-3533-9C99-86AB-CCA85E4C9B33}"/>
                </a:ext>
              </a:extLst>
            </p:cNvPr>
            <p:cNvSpPr txBox="1"/>
            <p:nvPr/>
          </p:nvSpPr>
          <p:spPr>
            <a:xfrm>
              <a:off x="449827" y="2418077"/>
              <a:ext cx="5521194" cy="2205906"/>
            </a:xfrm>
            <a:prstGeom prst="rect">
              <a:avLst/>
            </a:prstGeom>
            <a:noFill/>
          </p:spPr>
          <p:txBody>
            <a:bodyPr wrap="square">
              <a:spAutoFit/>
            </a:bodyPr>
            <a:lstStyle/>
            <a:p>
              <a:pPr marL="342900" indent="-342900" algn="l">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开展了</a:t>
              </a:r>
              <a:r>
                <a:rPr lang="zh-CN" altLang="en-US" sz="2200" dirty="0">
                  <a:solidFill>
                    <a:srgbClr val="C00000"/>
                  </a:solidFill>
                  <a:latin typeface="思源黑体 CN Bold" panose="020B0800000000000000" pitchFamily="34" charset="-122"/>
                  <a:ea typeface="思源黑体 CN Bold" panose="020B0800000000000000" pitchFamily="34" charset="-122"/>
                </a:rPr>
                <a:t>随机地震动作用下</a:t>
              </a:r>
              <a:r>
                <a:rPr lang="zh-CN" altLang="en-US" sz="2200" dirty="0">
                  <a:solidFill>
                    <a:srgbClr val="333333"/>
                  </a:solidFill>
                  <a:latin typeface="思源黑体 CN Bold" panose="020B0800000000000000" pitchFamily="34" charset="-122"/>
                  <a:ea typeface="思源黑体 CN Bold" panose="020B0800000000000000" pitchFamily="34" charset="-122"/>
                </a:rPr>
                <a:t>黏滞阻尼减震结构振动台试验，并采用</a:t>
              </a:r>
              <a:r>
                <a:rPr lang="zh-CN" altLang="en-US" sz="2200" dirty="0">
                  <a:solidFill>
                    <a:srgbClr val="3585B8"/>
                  </a:solidFill>
                  <a:latin typeface="思源黑体 CN Bold" panose="020B0800000000000000" pitchFamily="34" charset="-122"/>
                  <a:ea typeface="思源黑体 CN Bold" panose="020B0800000000000000" pitchFamily="34" charset="-122"/>
                </a:rPr>
                <a:t>概率密度演化方法</a:t>
              </a:r>
              <a:r>
                <a:rPr lang="zh-CN" altLang="en-US" sz="2200" dirty="0">
                  <a:solidFill>
                    <a:srgbClr val="333333"/>
                  </a:solidFill>
                  <a:latin typeface="思源黑体 CN Bold" panose="020B0800000000000000" pitchFamily="34" charset="-122"/>
                  <a:ea typeface="思源黑体 CN Bold" panose="020B0800000000000000" pitchFamily="34" charset="-122"/>
                </a:rPr>
                <a:t>和</a:t>
              </a:r>
              <a:r>
                <a:rPr lang="zh-CN" altLang="en-US" sz="2200" dirty="0">
                  <a:solidFill>
                    <a:srgbClr val="3585B8"/>
                  </a:solidFill>
                  <a:latin typeface="思源黑体 CN Bold" panose="020B0800000000000000" pitchFamily="34" charset="-122"/>
                  <a:ea typeface="思源黑体 CN Bold" panose="020B0800000000000000" pitchFamily="34" charset="-122"/>
                </a:rPr>
                <a:t>等价极值事件原理</a:t>
              </a:r>
              <a:r>
                <a:rPr lang="zh-CN" altLang="en-US" sz="2200" dirty="0">
                  <a:solidFill>
                    <a:srgbClr val="333333"/>
                  </a:solidFill>
                  <a:latin typeface="思源黑体 CN Bold" panose="020B0800000000000000" pitchFamily="34" charset="-122"/>
                  <a:ea typeface="思源黑体 CN Bold" panose="020B0800000000000000" pitchFamily="34" charset="-122"/>
                </a:rPr>
                <a:t>，对有控和无控试验模型的</a:t>
              </a:r>
              <a:r>
                <a:rPr lang="zh-CN" altLang="en-US" sz="2200" dirty="0">
                  <a:solidFill>
                    <a:srgbClr val="C00000"/>
                  </a:solidFill>
                  <a:latin typeface="思源黑体 CN Bold" panose="020B0800000000000000" pitchFamily="34" charset="-122"/>
                  <a:ea typeface="思源黑体 CN Bold" panose="020B0800000000000000" pitchFamily="34" charset="-122"/>
                </a:rPr>
                <a:t>动力可靠度</a:t>
              </a:r>
              <a:r>
                <a:rPr lang="zh-CN" altLang="en-US" sz="2200" dirty="0">
                  <a:solidFill>
                    <a:srgbClr val="333333"/>
                  </a:solidFill>
                  <a:latin typeface="思源黑体 CN Bold" panose="020B0800000000000000" pitchFamily="34" charset="-122"/>
                  <a:ea typeface="思源黑体 CN Bold" panose="020B0800000000000000" pitchFamily="34" charset="-122"/>
                </a:rPr>
                <a:t>分别进行了分析。</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grpSp>
      <p:grpSp>
        <p:nvGrpSpPr>
          <p:cNvPr id="52" name="组合 51">
            <a:extLst>
              <a:ext uri="{FF2B5EF4-FFF2-40B4-BE49-F238E27FC236}">
                <a16:creationId xmlns:a16="http://schemas.microsoft.com/office/drawing/2014/main" id="{FD39989F-ED94-C935-F6E8-442713EE49E0}"/>
              </a:ext>
            </a:extLst>
          </p:cNvPr>
          <p:cNvGrpSpPr/>
          <p:nvPr/>
        </p:nvGrpSpPr>
        <p:grpSpPr>
          <a:xfrm>
            <a:off x="4194973" y="4401474"/>
            <a:ext cx="7221276" cy="1519435"/>
            <a:chOff x="4114273" y="4624625"/>
            <a:chExt cx="7221276" cy="1519435"/>
          </a:xfrm>
        </p:grpSpPr>
        <p:sp>
          <p:nvSpPr>
            <p:cNvPr id="42" name="文本框 41">
              <a:extLst>
                <a:ext uri="{FF2B5EF4-FFF2-40B4-BE49-F238E27FC236}">
                  <a16:creationId xmlns:a16="http://schemas.microsoft.com/office/drawing/2014/main" id="{01A3030E-C303-A407-E563-6BE4F0EF2581}"/>
                </a:ext>
              </a:extLst>
            </p:cNvPr>
            <p:cNvSpPr txBox="1"/>
            <p:nvPr/>
          </p:nvSpPr>
          <p:spPr>
            <a:xfrm>
              <a:off x="4114273" y="4624625"/>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sp>
          <p:nvSpPr>
            <p:cNvPr id="45" name="文本框 44">
              <a:extLst>
                <a:ext uri="{FF2B5EF4-FFF2-40B4-BE49-F238E27FC236}">
                  <a16:creationId xmlns:a16="http://schemas.microsoft.com/office/drawing/2014/main" id="{E19505D8-5C7F-6F22-1CD1-EE75C19A2E4C}"/>
                </a:ext>
              </a:extLst>
            </p:cNvPr>
            <p:cNvSpPr txBox="1"/>
            <p:nvPr/>
          </p:nvSpPr>
          <p:spPr>
            <a:xfrm>
              <a:off x="4411452" y="5095696"/>
              <a:ext cx="6924097" cy="1048364"/>
            </a:xfrm>
            <a:prstGeom prst="rect">
              <a:avLst/>
            </a:prstGeom>
            <a:noFill/>
          </p:spPr>
          <p:txBody>
            <a:bodyPr wrap="square" rtlCol="0">
              <a:spAutoFit/>
            </a:bodyPr>
            <a:lstStyle/>
            <a:p>
              <a:pPr indent="457200" algn="l">
                <a:lnSpc>
                  <a:spcPct val="150000"/>
                </a:lnSpc>
              </a:pPr>
              <a:r>
                <a:rPr lang="zh-CN" altLang="en-US" sz="2200" dirty="0">
                  <a:solidFill>
                    <a:srgbClr val="333333"/>
                  </a:solidFill>
                  <a:latin typeface="思源黑体 CN Bold" panose="020B0800000000000000" pitchFamily="34" charset="-122"/>
                  <a:ea typeface="思源黑体 CN Bold" panose="020B0800000000000000" pitchFamily="34" charset="-122"/>
                </a:rPr>
                <a:t>研究在随机激励作用时黏滞阻尼器在结构中的</a:t>
              </a:r>
              <a:r>
                <a:rPr lang="zh-CN" altLang="en-US" sz="2200" dirty="0">
                  <a:solidFill>
                    <a:srgbClr val="C00000"/>
                  </a:solidFill>
                  <a:latin typeface="思源黑体 CN Bold" panose="020B0800000000000000" pitchFamily="34" charset="-122"/>
                  <a:ea typeface="思源黑体 CN Bold" panose="020B0800000000000000" pitchFamily="34" charset="-122"/>
                </a:rPr>
                <a:t>实际减振效果</a:t>
              </a:r>
              <a:r>
                <a:rPr lang="zh-CN" altLang="en-US" sz="2200" dirty="0">
                  <a:solidFill>
                    <a:srgbClr val="333333"/>
                  </a:solidFill>
                  <a:latin typeface="思源黑体 CN Bold" panose="020B0800000000000000" pitchFamily="34" charset="-122"/>
                  <a:ea typeface="思源黑体 CN Bold" panose="020B0800000000000000" pitchFamily="34" charset="-122"/>
                </a:rPr>
                <a:t>以及对</a:t>
              </a:r>
              <a:r>
                <a:rPr lang="zh-CN" altLang="en-US" sz="2200" dirty="0">
                  <a:solidFill>
                    <a:srgbClr val="C00000"/>
                  </a:solidFill>
                  <a:latin typeface="思源黑体 CN Bold" panose="020B0800000000000000" pitchFamily="34" charset="-122"/>
                  <a:ea typeface="思源黑体 CN Bold" panose="020B0800000000000000" pitchFamily="34" charset="-122"/>
                </a:rPr>
                <a:t>结构动力可靠度</a:t>
              </a:r>
              <a:r>
                <a:rPr lang="zh-CN" altLang="en-US" sz="2200" dirty="0">
                  <a:solidFill>
                    <a:srgbClr val="333333"/>
                  </a:solidFill>
                  <a:latin typeface="思源黑体 CN Bold" panose="020B0800000000000000" pitchFamily="34" charset="-122"/>
                  <a:ea typeface="思源黑体 CN Bold" panose="020B0800000000000000" pitchFamily="34" charset="-122"/>
                </a:rPr>
                <a:t>的影响。</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p:txBody>
        </p:sp>
      </p:grpSp>
      <p:sp>
        <p:nvSpPr>
          <p:cNvPr id="50" name="圆角矩形 8">
            <a:extLst>
              <a:ext uri="{FF2B5EF4-FFF2-40B4-BE49-F238E27FC236}">
                <a16:creationId xmlns:a16="http://schemas.microsoft.com/office/drawing/2014/main" id="{DEB4AA7C-F2BA-CFD1-9E49-4C48953181E5}"/>
              </a:ext>
            </a:extLst>
          </p:cNvPr>
          <p:cNvSpPr/>
          <p:nvPr/>
        </p:nvSpPr>
        <p:spPr>
          <a:xfrm>
            <a:off x="4086247" y="4234314"/>
            <a:ext cx="7546094" cy="1836652"/>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pic>
        <p:nvPicPr>
          <p:cNvPr id="33" name="图片 32">
            <a:extLst>
              <a:ext uri="{FF2B5EF4-FFF2-40B4-BE49-F238E27FC236}">
                <a16:creationId xmlns:a16="http://schemas.microsoft.com/office/drawing/2014/main" id="{9B9A1E1A-D841-7FC2-CA0C-F045D42D84E4}"/>
              </a:ext>
            </a:extLst>
          </p:cNvPr>
          <p:cNvPicPr>
            <a:picLocks noChangeAspect="1"/>
          </p:cNvPicPr>
          <p:nvPr/>
        </p:nvPicPr>
        <p:blipFill>
          <a:blip r:embed="rId12"/>
          <a:stretch>
            <a:fillRect/>
          </a:stretch>
        </p:blipFill>
        <p:spPr>
          <a:xfrm>
            <a:off x="874664" y="2154415"/>
            <a:ext cx="2386675" cy="3683516"/>
          </a:xfrm>
          <a:prstGeom prst="rect">
            <a:avLst/>
          </a:prstGeom>
        </p:spPr>
      </p:pic>
    </p:spTree>
    <p:extLst>
      <p:ext uri="{BB962C8B-B14F-4D97-AF65-F5344CB8AC3E}">
        <p14:creationId xmlns:p14="http://schemas.microsoft.com/office/powerpoint/2010/main" val="3842123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500"/>
                                        <p:tgtEl>
                                          <p:spTgt spid="5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wipe(left)">
                                      <p:cBhvr>
                                        <p:cTn id="3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3" grpId="0" animBg="1"/>
      <p:bldP spid="15" grpId="0"/>
      <p:bldP spid="5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EC7D4568-BE5B-24F3-4568-0D777B115FAB}"/>
              </a:ext>
            </a:extLst>
          </p:cNvPr>
          <p:cNvSpPr txBox="1"/>
          <p:nvPr/>
        </p:nvSpPr>
        <p:spPr>
          <a:xfrm>
            <a:off x="406824" y="108417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样本生成</a:t>
            </a:r>
          </a:p>
        </p:txBody>
      </p:sp>
      <p:sp>
        <p:nvSpPr>
          <p:cNvPr id="2" name="文本框 1">
            <a:extLst>
              <a:ext uri="{FF2B5EF4-FFF2-40B4-BE49-F238E27FC236}">
                <a16:creationId xmlns:a16="http://schemas.microsoft.com/office/drawing/2014/main" id="{F1BD8519-6FFB-F330-103A-86BE3B0F5BCF}"/>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梅真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侯炜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郭子雄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黏滞阻尼减震结构振动台试验与动力可靠度分析</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振动与冲击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,2018,37(03):136-142.</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nvGrpSpPr>
          <p:cNvPr id="28" name="组合 27">
            <a:extLst>
              <a:ext uri="{FF2B5EF4-FFF2-40B4-BE49-F238E27FC236}">
                <a16:creationId xmlns:a16="http://schemas.microsoft.com/office/drawing/2014/main" id="{F20ADB3C-B23C-6E22-3D8C-8EE8AFA346E9}"/>
              </a:ext>
            </a:extLst>
          </p:cNvPr>
          <p:cNvGrpSpPr/>
          <p:nvPr/>
        </p:nvGrpSpPr>
        <p:grpSpPr>
          <a:xfrm>
            <a:off x="1312636" y="1687846"/>
            <a:ext cx="4702067" cy="1321266"/>
            <a:chOff x="1028699" y="1634768"/>
            <a:chExt cx="4702067" cy="1321266"/>
          </a:xfrm>
        </p:grpSpPr>
        <p:sp>
          <p:nvSpPr>
            <p:cNvPr id="37" name="圆角矩形 8">
              <a:extLst>
                <a:ext uri="{FF2B5EF4-FFF2-40B4-BE49-F238E27FC236}">
                  <a16:creationId xmlns:a16="http://schemas.microsoft.com/office/drawing/2014/main" id="{0FAF63E5-16A0-8FFF-645C-AF7EA02BC718}"/>
                </a:ext>
              </a:extLst>
            </p:cNvPr>
            <p:cNvSpPr/>
            <p:nvPr/>
          </p:nvSpPr>
          <p:spPr>
            <a:xfrm>
              <a:off x="1028699" y="1634768"/>
              <a:ext cx="4702067" cy="132126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
          <p:nvSpPr>
            <p:cNvPr id="14" name="文本框 13">
              <a:extLst>
                <a:ext uri="{FF2B5EF4-FFF2-40B4-BE49-F238E27FC236}">
                  <a16:creationId xmlns:a16="http://schemas.microsoft.com/office/drawing/2014/main" id="{6F0C8681-9F09-9D54-0E0A-E0BD28BF8AA6}"/>
                </a:ext>
              </a:extLst>
            </p:cNvPr>
            <p:cNvSpPr txBox="1"/>
            <p:nvPr/>
          </p:nvSpPr>
          <p:spPr>
            <a:xfrm>
              <a:off x="1412904" y="1746684"/>
              <a:ext cx="1295185"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基底幅值</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5" name="文本框 14">
              <a:extLst>
                <a:ext uri="{FF2B5EF4-FFF2-40B4-BE49-F238E27FC236}">
                  <a16:creationId xmlns:a16="http://schemas.microsoft.com/office/drawing/2014/main" id="{28DBEABC-0375-E18E-D58F-EB2D19BE83AB}"/>
                </a:ext>
              </a:extLst>
            </p:cNvPr>
            <p:cNvSpPr txBox="1"/>
            <p:nvPr/>
          </p:nvSpPr>
          <p:spPr>
            <a:xfrm>
              <a:off x="3652096" y="1823257"/>
              <a:ext cx="1743991" cy="400110"/>
            </a:xfrm>
            <a:prstGeom prst="rect">
              <a:avLst/>
            </a:prstGeom>
            <a:noFill/>
          </p:spPr>
          <p:txBody>
            <a:bodyPr wrap="square" rtlCol="0">
              <a:spAutoFit/>
            </a:bodyPr>
            <a:lstStyle/>
            <a:p>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场地基本频率</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6" name="文本框 15">
              <a:extLst>
                <a:ext uri="{FF2B5EF4-FFF2-40B4-BE49-F238E27FC236}">
                  <a16:creationId xmlns:a16="http://schemas.microsoft.com/office/drawing/2014/main" id="{4A69F329-B9E9-655E-BABB-4B3D4265043C}"/>
                </a:ext>
              </a:extLst>
            </p:cNvPr>
            <p:cNvSpPr txBox="1"/>
            <p:nvPr/>
          </p:nvSpPr>
          <p:spPr>
            <a:xfrm>
              <a:off x="1202904" y="2314094"/>
              <a:ext cx="2027455"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场地等价阻尼比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17" name="文本框 16">
              <a:extLst>
                <a:ext uri="{FF2B5EF4-FFF2-40B4-BE49-F238E27FC236}">
                  <a16:creationId xmlns:a16="http://schemas.microsoft.com/office/drawing/2014/main" id="{C6AAAFAC-B707-6E6F-35ED-B9A301FAFF4D}"/>
                </a:ext>
              </a:extLst>
            </p:cNvPr>
            <p:cNvSpPr txBox="1"/>
            <p:nvPr/>
          </p:nvSpPr>
          <p:spPr>
            <a:xfrm>
              <a:off x="3872184" y="2372278"/>
              <a:ext cx="1743991" cy="400110"/>
            </a:xfrm>
            <a:prstGeom prst="rect">
              <a:avLst/>
            </a:prstGeom>
            <a:noFill/>
          </p:spPr>
          <p:txBody>
            <a:bodyPr wrap="square" rtlCol="0">
              <a:spAutoFit/>
            </a:bodyPr>
            <a:lstStyle/>
            <a:p>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初始相角</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sp>
        <p:nvSpPr>
          <p:cNvPr id="29" name="箭头: 右 28">
            <a:extLst>
              <a:ext uri="{FF2B5EF4-FFF2-40B4-BE49-F238E27FC236}">
                <a16:creationId xmlns:a16="http://schemas.microsoft.com/office/drawing/2014/main" id="{7F477AFD-FEA9-506B-8B3C-670449F450A7}"/>
              </a:ext>
            </a:extLst>
          </p:cNvPr>
          <p:cNvSpPr/>
          <p:nvPr/>
        </p:nvSpPr>
        <p:spPr>
          <a:xfrm rot="5400000">
            <a:off x="3285986" y="3053961"/>
            <a:ext cx="396931" cy="3862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8C3C84D4-9086-00B6-0D2B-2C49430EF6EB}"/>
              </a:ext>
            </a:extLst>
          </p:cNvPr>
          <p:cNvSpPr txBox="1"/>
          <p:nvPr/>
        </p:nvSpPr>
        <p:spPr>
          <a:xfrm>
            <a:off x="2500568" y="3488817"/>
            <a:ext cx="2064032" cy="442674"/>
          </a:xfrm>
          <a:prstGeom prst="roundRect">
            <a:avLst/>
          </a:prstGeom>
          <a:solidFill>
            <a:srgbClr val="92D050">
              <a:alpha val="43000"/>
            </a:srgbClr>
          </a:solidFill>
        </p:spPr>
        <p:txBody>
          <a:bodyPr wrap="square">
            <a:spAutoFit/>
          </a:bodyPr>
          <a:lstStyle/>
          <a:p>
            <a:r>
              <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121</a:t>
            </a: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条试验样本</a:t>
            </a:r>
          </a:p>
        </p:txBody>
      </p:sp>
      <p:pic>
        <p:nvPicPr>
          <p:cNvPr id="31" name="图片 30">
            <a:extLst>
              <a:ext uri="{FF2B5EF4-FFF2-40B4-BE49-F238E27FC236}">
                <a16:creationId xmlns:a16="http://schemas.microsoft.com/office/drawing/2014/main" id="{52A1BAE8-9D6E-30EC-7FC9-718E9D8B343E}"/>
              </a:ext>
            </a:extLst>
          </p:cNvPr>
          <p:cNvPicPr>
            <a:picLocks noChangeAspect="1"/>
          </p:cNvPicPr>
          <p:nvPr/>
        </p:nvPicPr>
        <p:blipFill>
          <a:blip r:embed="rId12"/>
          <a:stretch>
            <a:fillRect/>
          </a:stretch>
        </p:blipFill>
        <p:spPr>
          <a:xfrm>
            <a:off x="6268416" y="1346013"/>
            <a:ext cx="2587007" cy="2111880"/>
          </a:xfrm>
          <a:prstGeom prst="rect">
            <a:avLst/>
          </a:prstGeom>
        </p:spPr>
      </p:pic>
      <p:sp>
        <p:nvSpPr>
          <p:cNvPr id="32" name="文本框 31">
            <a:extLst>
              <a:ext uri="{FF2B5EF4-FFF2-40B4-BE49-F238E27FC236}">
                <a16:creationId xmlns:a16="http://schemas.microsoft.com/office/drawing/2014/main" id="{5B65AA73-03B0-57C8-5A7B-9023C0EA6406}"/>
              </a:ext>
            </a:extLst>
          </p:cNvPr>
          <p:cNvSpPr txBox="1"/>
          <p:nvPr/>
        </p:nvSpPr>
        <p:spPr>
          <a:xfrm>
            <a:off x="6341204" y="3581137"/>
            <a:ext cx="2837340" cy="276999"/>
          </a:xfrm>
          <a:prstGeom prst="rect">
            <a:avLst/>
          </a:prstGeom>
          <a:noFill/>
        </p:spPr>
        <p:txBody>
          <a:bodyPr wrap="square">
            <a:spAutoFit/>
          </a:bodyPr>
          <a:lstStyle/>
          <a:p>
            <a:r>
              <a:rPr lang="zh-CN" altLang="en-US" sz="1200" dirty="0"/>
              <a:t>两条典型试验地震动样本加速度时程</a:t>
            </a:r>
          </a:p>
        </p:txBody>
      </p:sp>
      <p:grpSp>
        <p:nvGrpSpPr>
          <p:cNvPr id="70" name="组合 69">
            <a:extLst>
              <a:ext uri="{FF2B5EF4-FFF2-40B4-BE49-F238E27FC236}">
                <a16:creationId xmlns:a16="http://schemas.microsoft.com/office/drawing/2014/main" id="{D46FA5E7-2409-6834-E1D7-131F97E34696}"/>
              </a:ext>
            </a:extLst>
          </p:cNvPr>
          <p:cNvGrpSpPr/>
          <p:nvPr/>
        </p:nvGrpSpPr>
        <p:grpSpPr>
          <a:xfrm>
            <a:off x="406824" y="1392376"/>
            <a:ext cx="11306423" cy="4642920"/>
            <a:chOff x="406824" y="1392376"/>
            <a:chExt cx="11306423" cy="4642920"/>
          </a:xfrm>
        </p:grpSpPr>
        <p:sp>
          <p:nvSpPr>
            <p:cNvPr id="34" name="文本框 33">
              <a:extLst>
                <a:ext uri="{FF2B5EF4-FFF2-40B4-BE49-F238E27FC236}">
                  <a16:creationId xmlns:a16="http://schemas.microsoft.com/office/drawing/2014/main" id="{03E6D6F1-7B3E-C19A-8A81-45AD07D6C55C}"/>
                </a:ext>
              </a:extLst>
            </p:cNvPr>
            <p:cNvSpPr txBox="1"/>
            <p:nvPr/>
          </p:nvSpPr>
          <p:spPr>
            <a:xfrm>
              <a:off x="406824" y="4092788"/>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sp>
          <p:nvSpPr>
            <p:cNvPr id="50" name="矩形 49">
              <a:extLst>
                <a:ext uri="{FF2B5EF4-FFF2-40B4-BE49-F238E27FC236}">
                  <a16:creationId xmlns:a16="http://schemas.microsoft.com/office/drawing/2014/main" id="{45DFF31E-185A-37D6-94AB-D795A9F22E1E}"/>
                </a:ext>
              </a:extLst>
            </p:cNvPr>
            <p:cNvSpPr/>
            <p:nvPr/>
          </p:nvSpPr>
          <p:spPr>
            <a:xfrm>
              <a:off x="6734942" y="4865230"/>
              <a:ext cx="1641765"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相似比：</a:t>
              </a:r>
              <a:r>
                <a:rPr lang="en-US" altLang="zh-CN" sz="2000" dirty="0">
                  <a:solidFill>
                    <a:srgbClr val="C00000"/>
                  </a:solidFill>
                </a:rPr>
                <a:t>1:5</a:t>
              </a:r>
              <a:endParaRPr lang="zh-CN" altLang="en-US" sz="2000" dirty="0">
                <a:solidFill>
                  <a:srgbClr val="C00000"/>
                </a:solidFill>
              </a:endParaRPr>
            </a:p>
          </p:txBody>
        </p:sp>
        <p:sp>
          <p:nvSpPr>
            <p:cNvPr id="51" name="矩形 50">
              <a:extLst>
                <a:ext uri="{FF2B5EF4-FFF2-40B4-BE49-F238E27FC236}">
                  <a16:creationId xmlns:a16="http://schemas.microsoft.com/office/drawing/2014/main" id="{2F9F2EA7-C230-DAB1-0D61-4CB6856E0EB0}"/>
                </a:ext>
              </a:extLst>
            </p:cNvPr>
            <p:cNvSpPr/>
            <p:nvPr/>
          </p:nvSpPr>
          <p:spPr>
            <a:xfrm>
              <a:off x="3494972" y="5630836"/>
              <a:ext cx="2910200" cy="4044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平面尺寸：</a:t>
              </a:r>
              <a:r>
                <a:rPr lang="en-US" altLang="zh-CN" sz="2000" dirty="0">
                  <a:solidFill>
                    <a:srgbClr val="C00000"/>
                  </a:solidFill>
                </a:rPr>
                <a:t>1.6×1.6m</a:t>
              </a:r>
              <a:endParaRPr lang="zh-CN" altLang="en-US" sz="2000" dirty="0">
                <a:solidFill>
                  <a:srgbClr val="C00000"/>
                </a:solidFill>
              </a:endParaRPr>
            </a:p>
          </p:txBody>
        </p:sp>
        <p:sp>
          <p:nvSpPr>
            <p:cNvPr id="52" name="矩形 51">
              <a:extLst>
                <a:ext uri="{FF2B5EF4-FFF2-40B4-BE49-F238E27FC236}">
                  <a16:creationId xmlns:a16="http://schemas.microsoft.com/office/drawing/2014/main" id="{4336DDA8-2035-5FC2-E08C-4521362877BF}"/>
                </a:ext>
              </a:extLst>
            </p:cNvPr>
            <p:cNvSpPr/>
            <p:nvPr/>
          </p:nvSpPr>
          <p:spPr>
            <a:xfrm>
              <a:off x="1016329" y="5630837"/>
              <a:ext cx="2148872" cy="4044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总高度：</a:t>
              </a:r>
              <a:r>
                <a:rPr lang="en-US" altLang="zh-CN" sz="2000" dirty="0">
                  <a:solidFill>
                    <a:srgbClr val="C00000"/>
                  </a:solidFill>
                </a:rPr>
                <a:t>5.0m</a:t>
              </a:r>
              <a:endParaRPr lang="zh-CN" altLang="en-US" sz="2000" dirty="0">
                <a:solidFill>
                  <a:srgbClr val="C00000"/>
                </a:solidFill>
              </a:endParaRPr>
            </a:p>
          </p:txBody>
        </p:sp>
        <p:sp>
          <p:nvSpPr>
            <p:cNvPr id="53" name="矩形 52">
              <a:extLst>
                <a:ext uri="{FF2B5EF4-FFF2-40B4-BE49-F238E27FC236}">
                  <a16:creationId xmlns:a16="http://schemas.microsoft.com/office/drawing/2014/main" id="{859D99CE-706C-F1DC-F913-0AFA328781BA}"/>
                </a:ext>
              </a:extLst>
            </p:cNvPr>
            <p:cNvSpPr/>
            <p:nvPr/>
          </p:nvSpPr>
          <p:spPr>
            <a:xfrm>
              <a:off x="1016328" y="4891238"/>
              <a:ext cx="2274996"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六层单跨钢框架</a:t>
              </a:r>
            </a:p>
          </p:txBody>
        </p:sp>
        <p:sp>
          <p:nvSpPr>
            <p:cNvPr id="54" name="矩形 53">
              <a:extLst>
                <a:ext uri="{FF2B5EF4-FFF2-40B4-BE49-F238E27FC236}">
                  <a16:creationId xmlns:a16="http://schemas.microsoft.com/office/drawing/2014/main" id="{90811B7A-B25E-C9FB-4D2B-230F2DA06E1A}"/>
                </a:ext>
              </a:extLst>
            </p:cNvPr>
            <p:cNvSpPr/>
            <p:nvPr/>
          </p:nvSpPr>
          <p:spPr>
            <a:xfrm>
              <a:off x="6734943" y="5627554"/>
              <a:ext cx="1641765" cy="362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总重：</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2.8t</a:t>
              </a:r>
              <a:endParaRPr lang="zh-CN" altLang="en-US" sz="2000" dirty="0">
                <a:solidFill>
                  <a:srgbClr val="C00000"/>
                </a:solidFill>
              </a:endParaRPr>
            </a:p>
          </p:txBody>
        </p:sp>
        <p:sp>
          <p:nvSpPr>
            <p:cNvPr id="55" name="矩形 54">
              <a:extLst>
                <a:ext uri="{FF2B5EF4-FFF2-40B4-BE49-F238E27FC236}">
                  <a16:creationId xmlns:a16="http://schemas.microsoft.com/office/drawing/2014/main" id="{087E5933-BDA5-F085-B261-FE7B53E16E17}"/>
                </a:ext>
              </a:extLst>
            </p:cNvPr>
            <p:cNvSpPr/>
            <p:nvPr/>
          </p:nvSpPr>
          <p:spPr>
            <a:xfrm>
              <a:off x="3704987" y="4878096"/>
              <a:ext cx="2500164" cy="3683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每层配重：</a:t>
              </a:r>
              <a:r>
                <a:rPr lang="en-US" altLang="zh-CN" sz="2000" dirty="0">
                  <a:solidFill>
                    <a:srgbClr val="C00000"/>
                  </a:solidFill>
                </a:rPr>
                <a:t>1.2t</a:t>
              </a:r>
              <a:endParaRPr lang="zh-CN" altLang="en-US" sz="2000" dirty="0">
                <a:solidFill>
                  <a:srgbClr val="C00000"/>
                </a:solidFill>
              </a:endParaRPr>
            </a:p>
          </p:txBody>
        </p:sp>
        <p:grpSp>
          <p:nvGrpSpPr>
            <p:cNvPr id="66" name="组合 65">
              <a:extLst>
                <a:ext uri="{FF2B5EF4-FFF2-40B4-BE49-F238E27FC236}">
                  <a16:creationId xmlns:a16="http://schemas.microsoft.com/office/drawing/2014/main" id="{943D0664-985D-7AD6-E3F9-BA5C0EA14517}"/>
                </a:ext>
              </a:extLst>
            </p:cNvPr>
            <p:cNvGrpSpPr/>
            <p:nvPr/>
          </p:nvGrpSpPr>
          <p:grpSpPr>
            <a:xfrm>
              <a:off x="9109135" y="1392376"/>
              <a:ext cx="2604112" cy="4498470"/>
              <a:chOff x="9109135" y="1392376"/>
              <a:chExt cx="2604112" cy="4498470"/>
            </a:xfrm>
          </p:grpSpPr>
          <p:pic>
            <p:nvPicPr>
              <p:cNvPr id="57" name="图片 56">
                <a:extLst>
                  <a:ext uri="{FF2B5EF4-FFF2-40B4-BE49-F238E27FC236}">
                    <a16:creationId xmlns:a16="http://schemas.microsoft.com/office/drawing/2014/main" id="{984B7ACF-214C-4979-FF02-3473DDD14DE0}"/>
                  </a:ext>
                </a:extLst>
              </p:cNvPr>
              <p:cNvPicPr>
                <a:picLocks noChangeAspect="1"/>
              </p:cNvPicPr>
              <p:nvPr/>
            </p:nvPicPr>
            <p:blipFill>
              <a:blip r:embed="rId13"/>
              <a:stretch>
                <a:fillRect/>
              </a:stretch>
            </p:blipFill>
            <p:spPr>
              <a:xfrm>
                <a:off x="9119759" y="1392376"/>
                <a:ext cx="2593488" cy="4106356"/>
              </a:xfrm>
              <a:prstGeom prst="rect">
                <a:avLst/>
              </a:prstGeom>
            </p:spPr>
          </p:pic>
          <p:sp>
            <p:nvSpPr>
              <p:cNvPr id="58" name="文本框 57">
                <a:extLst>
                  <a:ext uri="{FF2B5EF4-FFF2-40B4-BE49-F238E27FC236}">
                    <a16:creationId xmlns:a16="http://schemas.microsoft.com/office/drawing/2014/main" id="{014B6891-8C4D-9DE0-DACC-6ABA8BF4A9CE}"/>
                  </a:ext>
                </a:extLst>
              </p:cNvPr>
              <p:cNvSpPr txBox="1"/>
              <p:nvPr/>
            </p:nvSpPr>
            <p:spPr>
              <a:xfrm>
                <a:off x="10256338" y="5613847"/>
                <a:ext cx="919333" cy="276999"/>
              </a:xfrm>
              <a:prstGeom prst="rect">
                <a:avLst/>
              </a:prstGeom>
              <a:noFill/>
            </p:spPr>
            <p:txBody>
              <a:bodyPr wrap="square">
                <a:spAutoFit/>
              </a:bodyPr>
              <a:lstStyle/>
              <a:p>
                <a:r>
                  <a:rPr lang="zh-CN" altLang="en-US" sz="1200" dirty="0"/>
                  <a:t>试验模型</a:t>
                </a:r>
              </a:p>
            </p:txBody>
          </p:sp>
          <p:sp>
            <p:nvSpPr>
              <p:cNvPr id="59" name="文本框 58">
                <a:extLst>
                  <a:ext uri="{FF2B5EF4-FFF2-40B4-BE49-F238E27FC236}">
                    <a16:creationId xmlns:a16="http://schemas.microsoft.com/office/drawing/2014/main" id="{3A20DFDA-A6A6-D76A-331C-8DCD8140F349}"/>
                  </a:ext>
                </a:extLst>
              </p:cNvPr>
              <p:cNvSpPr txBox="1"/>
              <p:nvPr/>
            </p:nvSpPr>
            <p:spPr>
              <a:xfrm>
                <a:off x="9119759" y="4800639"/>
                <a:ext cx="457793" cy="261610"/>
              </a:xfrm>
              <a:prstGeom prst="rect">
                <a:avLst/>
              </a:prstGeom>
              <a:solidFill>
                <a:schemeClr val="accent2"/>
              </a:solidFill>
            </p:spPr>
            <p:txBody>
              <a:bodyPr wrap="square" lIns="36000" tIns="45720" rIns="36000" bIns="45720" rtlCol="0">
                <a:spAutoFit/>
              </a:bodyPr>
              <a:lstStyle/>
              <a:p>
                <a:pPr algn="ctr"/>
                <a:r>
                  <a:rPr lang="en-US" altLang="zh-CN" sz="1100" dirty="0">
                    <a:solidFill>
                      <a:schemeClr val="bg1"/>
                    </a:solidFill>
                  </a:rPr>
                  <a:t>1.0m</a:t>
                </a:r>
                <a:endParaRPr lang="zh-CN" altLang="en-US" sz="1100" dirty="0">
                  <a:solidFill>
                    <a:schemeClr val="bg1"/>
                  </a:solidFill>
                </a:endParaRPr>
              </a:p>
            </p:txBody>
          </p:sp>
          <p:sp>
            <p:nvSpPr>
              <p:cNvPr id="60" name="文本框 59">
                <a:extLst>
                  <a:ext uri="{FF2B5EF4-FFF2-40B4-BE49-F238E27FC236}">
                    <a16:creationId xmlns:a16="http://schemas.microsoft.com/office/drawing/2014/main" id="{04CDAA7C-9C0C-E238-E2A2-2D638C4C7078}"/>
                  </a:ext>
                </a:extLst>
              </p:cNvPr>
              <p:cNvSpPr txBox="1"/>
              <p:nvPr/>
            </p:nvSpPr>
            <p:spPr>
              <a:xfrm>
                <a:off x="9119759" y="4087429"/>
                <a:ext cx="457793" cy="261610"/>
              </a:xfrm>
              <a:prstGeom prst="rect">
                <a:avLst/>
              </a:prstGeom>
              <a:solidFill>
                <a:schemeClr val="accent2"/>
              </a:solidFill>
            </p:spPr>
            <p:txBody>
              <a:bodyPr wrap="square" lIns="36000" tIns="45720" rIns="36000" bIns="45720" rtlCol="0">
                <a:spAutoFit/>
              </a:bodyPr>
              <a:lstStyle/>
              <a:p>
                <a:pPr algn="ctr"/>
                <a:r>
                  <a:rPr lang="en-US" altLang="zh-CN" sz="1100" dirty="0">
                    <a:solidFill>
                      <a:schemeClr val="bg1"/>
                    </a:solidFill>
                  </a:rPr>
                  <a:t>0.8m</a:t>
                </a:r>
                <a:endParaRPr lang="zh-CN" altLang="en-US" sz="1100" dirty="0">
                  <a:solidFill>
                    <a:schemeClr val="bg1"/>
                  </a:solidFill>
                </a:endParaRPr>
              </a:p>
            </p:txBody>
          </p:sp>
          <p:sp>
            <p:nvSpPr>
              <p:cNvPr id="62" name="文本框 61">
                <a:extLst>
                  <a:ext uri="{FF2B5EF4-FFF2-40B4-BE49-F238E27FC236}">
                    <a16:creationId xmlns:a16="http://schemas.microsoft.com/office/drawing/2014/main" id="{5D2B750C-2660-56C3-BA32-EF3A2A5159FF}"/>
                  </a:ext>
                </a:extLst>
              </p:cNvPr>
              <p:cNvSpPr txBox="1"/>
              <p:nvPr/>
            </p:nvSpPr>
            <p:spPr>
              <a:xfrm>
                <a:off x="9119758" y="3504341"/>
                <a:ext cx="457793" cy="261610"/>
              </a:xfrm>
              <a:prstGeom prst="rect">
                <a:avLst/>
              </a:prstGeom>
              <a:solidFill>
                <a:schemeClr val="accent2"/>
              </a:solidFill>
            </p:spPr>
            <p:txBody>
              <a:bodyPr wrap="square" lIns="36000" tIns="45720" rIns="36000" bIns="45720" rtlCol="0">
                <a:spAutoFit/>
              </a:bodyPr>
              <a:lstStyle/>
              <a:p>
                <a:pPr algn="ctr"/>
                <a:r>
                  <a:rPr lang="en-US" altLang="zh-CN" sz="1100" dirty="0">
                    <a:solidFill>
                      <a:schemeClr val="bg1"/>
                    </a:solidFill>
                  </a:rPr>
                  <a:t>0.8m</a:t>
                </a:r>
                <a:endParaRPr lang="zh-CN" altLang="en-US" sz="1100" dirty="0">
                  <a:solidFill>
                    <a:schemeClr val="bg1"/>
                  </a:solidFill>
                </a:endParaRPr>
              </a:p>
            </p:txBody>
          </p:sp>
          <p:sp>
            <p:nvSpPr>
              <p:cNvPr id="63" name="文本框 62">
                <a:extLst>
                  <a:ext uri="{FF2B5EF4-FFF2-40B4-BE49-F238E27FC236}">
                    <a16:creationId xmlns:a16="http://schemas.microsoft.com/office/drawing/2014/main" id="{77D8E2BF-486B-C322-5CB8-F1559A8BC819}"/>
                  </a:ext>
                </a:extLst>
              </p:cNvPr>
              <p:cNvSpPr txBox="1"/>
              <p:nvPr/>
            </p:nvSpPr>
            <p:spPr>
              <a:xfrm>
                <a:off x="9109136" y="2943795"/>
                <a:ext cx="457793" cy="261610"/>
              </a:xfrm>
              <a:prstGeom prst="rect">
                <a:avLst/>
              </a:prstGeom>
              <a:solidFill>
                <a:schemeClr val="accent2"/>
              </a:solidFill>
            </p:spPr>
            <p:txBody>
              <a:bodyPr wrap="square" lIns="36000" tIns="45720" rIns="36000" bIns="45720" rtlCol="0">
                <a:spAutoFit/>
              </a:bodyPr>
              <a:lstStyle/>
              <a:p>
                <a:pPr algn="ctr"/>
                <a:r>
                  <a:rPr lang="en-US" altLang="zh-CN" sz="1100" dirty="0">
                    <a:solidFill>
                      <a:schemeClr val="bg1"/>
                    </a:solidFill>
                  </a:rPr>
                  <a:t>0.8m</a:t>
                </a:r>
                <a:endParaRPr lang="zh-CN" altLang="en-US" sz="1100" dirty="0">
                  <a:solidFill>
                    <a:schemeClr val="bg1"/>
                  </a:solidFill>
                </a:endParaRPr>
              </a:p>
            </p:txBody>
          </p:sp>
          <p:sp>
            <p:nvSpPr>
              <p:cNvPr id="64" name="文本框 63">
                <a:extLst>
                  <a:ext uri="{FF2B5EF4-FFF2-40B4-BE49-F238E27FC236}">
                    <a16:creationId xmlns:a16="http://schemas.microsoft.com/office/drawing/2014/main" id="{933D5EAA-3677-94C0-6D0D-1D1486B803FE}"/>
                  </a:ext>
                </a:extLst>
              </p:cNvPr>
              <p:cNvSpPr txBox="1"/>
              <p:nvPr/>
            </p:nvSpPr>
            <p:spPr>
              <a:xfrm>
                <a:off x="9109135" y="2421975"/>
                <a:ext cx="457793" cy="261610"/>
              </a:xfrm>
              <a:prstGeom prst="rect">
                <a:avLst/>
              </a:prstGeom>
              <a:solidFill>
                <a:schemeClr val="accent2"/>
              </a:solidFill>
            </p:spPr>
            <p:txBody>
              <a:bodyPr wrap="square" lIns="36000" tIns="45720" rIns="36000" bIns="45720" rtlCol="0">
                <a:spAutoFit/>
              </a:bodyPr>
              <a:lstStyle/>
              <a:p>
                <a:pPr algn="ctr"/>
                <a:r>
                  <a:rPr lang="en-US" altLang="zh-CN" sz="1100" dirty="0">
                    <a:solidFill>
                      <a:schemeClr val="bg1"/>
                    </a:solidFill>
                  </a:rPr>
                  <a:t>0.8m</a:t>
                </a:r>
                <a:endParaRPr lang="zh-CN" altLang="en-US" sz="1100" dirty="0">
                  <a:solidFill>
                    <a:schemeClr val="bg1"/>
                  </a:solidFill>
                </a:endParaRPr>
              </a:p>
            </p:txBody>
          </p:sp>
          <p:sp>
            <p:nvSpPr>
              <p:cNvPr id="65" name="文本框 64">
                <a:extLst>
                  <a:ext uri="{FF2B5EF4-FFF2-40B4-BE49-F238E27FC236}">
                    <a16:creationId xmlns:a16="http://schemas.microsoft.com/office/drawing/2014/main" id="{1C3BD68F-0E86-4C7C-5EA6-51CE25934C8A}"/>
                  </a:ext>
                </a:extLst>
              </p:cNvPr>
              <p:cNvSpPr txBox="1"/>
              <p:nvPr/>
            </p:nvSpPr>
            <p:spPr>
              <a:xfrm>
                <a:off x="9109135" y="1805896"/>
                <a:ext cx="457793" cy="261610"/>
              </a:xfrm>
              <a:prstGeom prst="rect">
                <a:avLst/>
              </a:prstGeom>
              <a:solidFill>
                <a:schemeClr val="accent2"/>
              </a:solidFill>
            </p:spPr>
            <p:txBody>
              <a:bodyPr wrap="square" lIns="36000" tIns="45720" rIns="36000" bIns="45720" rtlCol="0">
                <a:spAutoFit/>
              </a:bodyPr>
              <a:lstStyle/>
              <a:p>
                <a:pPr algn="ctr"/>
                <a:r>
                  <a:rPr lang="en-US" altLang="zh-CN" sz="1100" dirty="0">
                    <a:solidFill>
                      <a:schemeClr val="bg1"/>
                    </a:solidFill>
                  </a:rPr>
                  <a:t>0.8m</a:t>
                </a:r>
                <a:endParaRPr lang="zh-CN" altLang="en-US" sz="1100" dirty="0">
                  <a:solidFill>
                    <a:schemeClr val="bg1"/>
                  </a:solidFill>
                </a:endParaRPr>
              </a:p>
            </p:txBody>
          </p:sp>
        </p:grpSp>
      </p:grpSp>
      <p:sp>
        <p:nvSpPr>
          <p:cNvPr id="67" name="矩形 66">
            <a:extLst>
              <a:ext uri="{FF2B5EF4-FFF2-40B4-BE49-F238E27FC236}">
                <a16:creationId xmlns:a16="http://schemas.microsoft.com/office/drawing/2014/main" id="{AFC606C2-28EC-E6CC-8767-991D4B92681E}"/>
              </a:ext>
            </a:extLst>
          </p:cNvPr>
          <p:cNvSpPr/>
          <p:nvPr/>
        </p:nvSpPr>
        <p:spPr>
          <a:xfrm>
            <a:off x="10598528" y="3530354"/>
            <a:ext cx="1114719" cy="1968378"/>
          </a:xfrm>
          <a:prstGeom prst="rect">
            <a:avLst/>
          </a:prstGeom>
          <a:solidFill>
            <a:schemeClr val="accent2">
              <a:lumMod val="60000"/>
              <a:lumOff val="4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任意多边形: 形状 67">
            <a:extLst>
              <a:ext uri="{FF2B5EF4-FFF2-40B4-BE49-F238E27FC236}">
                <a16:creationId xmlns:a16="http://schemas.microsoft.com/office/drawing/2014/main" id="{32B9D30A-91D4-FA31-FB73-F28F79161FFC}"/>
              </a:ext>
            </a:extLst>
          </p:cNvPr>
          <p:cNvSpPr/>
          <p:nvPr/>
        </p:nvSpPr>
        <p:spPr>
          <a:xfrm rot="11523354" flipH="1">
            <a:off x="11034508" y="5153657"/>
            <a:ext cx="752128" cy="521596"/>
          </a:xfrm>
          <a:custGeom>
            <a:avLst/>
            <a:gdLst>
              <a:gd name="connsiteX0" fmla="*/ 0 w 1209040"/>
              <a:gd name="connsiteY0" fmla="*/ 477520 h 477520"/>
              <a:gd name="connsiteX1" fmla="*/ 447040 w 1209040"/>
              <a:gd name="connsiteY1" fmla="*/ 101600 h 477520"/>
              <a:gd name="connsiteX2" fmla="*/ 751840 w 1209040"/>
              <a:gd name="connsiteY2" fmla="*/ 314960 h 477520"/>
              <a:gd name="connsiteX3" fmla="*/ 1209040 w 1209040"/>
              <a:gd name="connsiteY3" fmla="*/ 0 h 477520"/>
            </a:gdLst>
            <a:ahLst/>
            <a:cxnLst>
              <a:cxn ang="0">
                <a:pos x="connsiteX0" y="connsiteY0"/>
              </a:cxn>
              <a:cxn ang="0">
                <a:pos x="connsiteX1" y="connsiteY1"/>
              </a:cxn>
              <a:cxn ang="0">
                <a:pos x="connsiteX2" y="connsiteY2"/>
              </a:cxn>
              <a:cxn ang="0">
                <a:pos x="connsiteX3" y="connsiteY3"/>
              </a:cxn>
            </a:cxnLst>
            <a:rect l="l" t="t" r="r" b="b"/>
            <a:pathLst>
              <a:path w="1209040" h="477520">
                <a:moveTo>
                  <a:pt x="0" y="477520"/>
                </a:moveTo>
                <a:cubicBezTo>
                  <a:pt x="160866" y="303106"/>
                  <a:pt x="321733" y="128693"/>
                  <a:pt x="447040" y="101600"/>
                </a:cubicBezTo>
                <a:cubicBezTo>
                  <a:pt x="572347" y="74507"/>
                  <a:pt x="624840" y="331893"/>
                  <a:pt x="751840" y="314960"/>
                </a:cubicBezTo>
                <a:cubicBezTo>
                  <a:pt x="878840" y="298027"/>
                  <a:pt x="1088813" y="94827"/>
                  <a:pt x="1209040" y="0"/>
                </a:cubicBezTo>
              </a:path>
            </a:pathLst>
          </a:cu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矩形 68">
            <a:extLst>
              <a:ext uri="{FF2B5EF4-FFF2-40B4-BE49-F238E27FC236}">
                <a16:creationId xmlns:a16="http://schemas.microsoft.com/office/drawing/2014/main" id="{DC8B4CF4-25E0-1C39-D736-F675DD2C40D5}"/>
              </a:ext>
            </a:extLst>
          </p:cNvPr>
          <p:cNvSpPr/>
          <p:nvPr/>
        </p:nvSpPr>
        <p:spPr>
          <a:xfrm>
            <a:off x="11254389" y="5772847"/>
            <a:ext cx="900141" cy="257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bg1"/>
                </a:solidFill>
                <a:latin typeface="思源黑体 CN Bold" panose="020B0800000000000000" pitchFamily="34" charset="-122"/>
                <a:ea typeface="思源黑体 CN Bold" panose="020B0800000000000000" pitchFamily="34" charset="-122"/>
              </a:rPr>
              <a:t>10KN</a:t>
            </a:r>
          </a:p>
        </p:txBody>
      </p:sp>
    </p:spTree>
    <p:extLst>
      <p:ext uri="{BB962C8B-B14F-4D97-AF65-F5344CB8AC3E}">
        <p14:creationId xmlns:p14="http://schemas.microsoft.com/office/powerpoint/2010/main" val="4048287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fade">
                                      <p:cBhvr>
                                        <p:cTn id="29" dur="500"/>
                                        <p:tgtEl>
                                          <p:spTgt spid="7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fade">
                                      <p:cBhvr>
                                        <p:cTn id="34" dur="500"/>
                                        <p:tgtEl>
                                          <p:spTgt spid="6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500"/>
                                        <p:tgtEl>
                                          <p:spTgt spid="6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9" grpId="0" animBg="1"/>
      <p:bldP spid="30" grpId="0" animBg="1"/>
      <p:bldP spid="32" grpId="0"/>
      <p:bldP spid="67" grpId="0" animBg="1"/>
      <p:bldP spid="68" grpId="0" animBg="1"/>
      <p:bldP spid="6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12" name="文本框 11">
            <a:extLst>
              <a:ext uri="{FF2B5EF4-FFF2-40B4-BE49-F238E27FC236}">
                <a16:creationId xmlns:a16="http://schemas.microsoft.com/office/drawing/2014/main" id="{C7117FA0-6A26-30FD-C9FA-C08195CC26D9}"/>
              </a:ext>
            </a:extLst>
          </p:cNvPr>
          <p:cNvSpPr txBox="1"/>
          <p:nvPr/>
        </p:nvSpPr>
        <p:spPr>
          <a:xfrm>
            <a:off x="413242" y="1021531"/>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sp>
        <p:nvSpPr>
          <p:cNvPr id="29" name="文本框 28">
            <a:extLst>
              <a:ext uri="{FF2B5EF4-FFF2-40B4-BE49-F238E27FC236}">
                <a16:creationId xmlns:a16="http://schemas.microsoft.com/office/drawing/2014/main" id="{59915A9C-6CFD-986A-DCA9-5DA852EB002B}"/>
              </a:ext>
            </a:extLst>
          </p:cNvPr>
          <p:cNvSpPr txBox="1"/>
          <p:nvPr/>
        </p:nvSpPr>
        <p:spPr>
          <a:xfrm>
            <a:off x="413242" y="4076377"/>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grpSp>
        <p:nvGrpSpPr>
          <p:cNvPr id="37" name="组合 36">
            <a:extLst>
              <a:ext uri="{FF2B5EF4-FFF2-40B4-BE49-F238E27FC236}">
                <a16:creationId xmlns:a16="http://schemas.microsoft.com/office/drawing/2014/main" id="{324737EF-5E5D-ECEE-61DD-A13BDD419E13}"/>
              </a:ext>
            </a:extLst>
          </p:cNvPr>
          <p:cNvGrpSpPr/>
          <p:nvPr/>
        </p:nvGrpSpPr>
        <p:grpSpPr>
          <a:xfrm>
            <a:off x="739400" y="4741725"/>
            <a:ext cx="5447087" cy="1489251"/>
            <a:chOff x="4184237" y="-953954"/>
            <a:chExt cx="5447087" cy="1489251"/>
          </a:xfrm>
        </p:grpSpPr>
        <p:sp>
          <p:nvSpPr>
            <p:cNvPr id="31" name="文本框 30">
              <a:extLst>
                <a:ext uri="{FF2B5EF4-FFF2-40B4-BE49-F238E27FC236}">
                  <a16:creationId xmlns:a16="http://schemas.microsoft.com/office/drawing/2014/main" id="{481DFA8C-E398-A1E4-71C0-EEE7E8C628E4}"/>
                </a:ext>
              </a:extLst>
            </p:cNvPr>
            <p:cNvSpPr txBox="1"/>
            <p:nvPr/>
          </p:nvSpPr>
          <p:spPr>
            <a:xfrm>
              <a:off x="6323061" y="35480"/>
              <a:ext cx="2810964"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地震动随机性的影响</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7" name="文本框 46">
              <a:extLst>
                <a:ext uri="{FF2B5EF4-FFF2-40B4-BE49-F238E27FC236}">
                  <a16:creationId xmlns:a16="http://schemas.microsoft.com/office/drawing/2014/main" id="{D68D4CD0-E590-4640-F159-86D15B8E55AA}"/>
                </a:ext>
              </a:extLst>
            </p:cNvPr>
            <p:cNvSpPr txBox="1"/>
            <p:nvPr/>
          </p:nvSpPr>
          <p:spPr>
            <a:xfrm>
              <a:off x="4184237" y="-952069"/>
              <a:ext cx="1923181"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模型动力特性</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8" name="文本框 47">
              <a:extLst>
                <a:ext uri="{FF2B5EF4-FFF2-40B4-BE49-F238E27FC236}">
                  <a16:creationId xmlns:a16="http://schemas.microsoft.com/office/drawing/2014/main" id="{F8F46577-DA07-444E-B5FE-89439D92C8DD}"/>
                </a:ext>
              </a:extLst>
            </p:cNvPr>
            <p:cNvSpPr txBox="1"/>
            <p:nvPr/>
          </p:nvSpPr>
          <p:spPr>
            <a:xfrm>
              <a:off x="6956589" y="-953954"/>
              <a:ext cx="2674735"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峰值响应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9" name="文本框 48">
              <a:extLst>
                <a:ext uri="{FF2B5EF4-FFF2-40B4-BE49-F238E27FC236}">
                  <a16:creationId xmlns:a16="http://schemas.microsoft.com/office/drawing/2014/main" id="{38C1CE60-4C30-E179-1E9F-13749289267C}"/>
                </a:ext>
              </a:extLst>
            </p:cNvPr>
            <p:cNvSpPr txBox="1"/>
            <p:nvPr/>
          </p:nvSpPr>
          <p:spPr>
            <a:xfrm>
              <a:off x="4306475" y="-2217"/>
              <a:ext cx="1457097"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均方根响应</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grpSp>
      <p:pic>
        <p:nvPicPr>
          <p:cNvPr id="2" name="图片 1">
            <a:extLst>
              <a:ext uri="{FF2B5EF4-FFF2-40B4-BE49-F238E27FC236}">
                <a16:creationId xmlns:a16="http://schemas.microsoft.com/office/drawing/2014/main" id="{228A1CC3-AD2C-DE00-5471-86790420379B}"/>
              </a:ext>
            </a:extLst>
          </p:cNvPr>
          <p:cNvPicPr>
            <a:picLocks noChangeAspect="1"/>
          </p:cNvPicPr>
          <p:nvPr/>
        </p:nvPicPr>
        <p:blipFill>
          <a:blip r:embed="rId10"/>
          <a:stretch>
            <a:fillRect/>
          </a:stretch>
        </p:blipFill>
        <p:spPr>
          <a:xfrm>
            <a:off x="6641769" y="1319741"/>
            <a:ext cx="3874429" cy="2422321"/>
          </a:xfrm>
          <a:prstGeom prst="rect">
            <a:avLst/>
          </a:prstGeom>
        </p:spPr>
      </p:pic>
      <p:sp>
        <p:nvSpPr>
          <p:cNvPr id="35" name="文本框 34">
            <a:extLst>
              <a:ext uri="{FF2B5EF4-FFF2-40B4-BE49-F238E27FC236}">
                <a16:creationId xmlns:a16="http://schemas.microsoft.com/office/drawing/2014/main" id="{CA426A07-CA6C-C136-A467-21FE11C6A929}"/>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梅真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侯炜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郭子雄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黏滞阻尼减震结构振动台试验与动力可靠度分析</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振动与冲击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,2018,37(03):136-142.</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6" name="文本框 35">
            <a:extLst>
              <a:ext uri="{FF2B5EF4-FFF2-40B4-BE49-F238E27FC236}">
                <a16:creationId xmlns:a16="http://schemas.microsoft.com/office/drawing/2014/main" id="{A15B79FC-D9E7-D66E-4AD8-2B65FF2678BE}"/>
              </a:ext>
            </a:extLst>
          </p:cNvPr>
          <p:cNvSpPr txBox="1"/>
          <p:nvPr/>
        </p:nvSpPr>
        <p:spPr>
          <a:xfrm>
            <a:off x="639605" y="1753029"/>
            <a:ext cx="5276986" cy="1695401"/>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400" dirty="0">
                <a:latin typeface="FZSSK--GBK1-00+ZDFLO4-10"/>
              </a:rPr>
              <a:t>本</a:t>
            </a:r>
            <a:r>
              <a:rPr lang="zh-CN" altLang="en-US" sz="2400" dirty="0">
                <a:latin typeface="SSJ0+ZDFLO4-13"/>
              </a:rPr>
              <a:t>次</a:t>
            </a:r>
            <a:r>
              <a:rPr lang="zh-CN" altLang="en-US" sz="2400" dirty="0">
                <a:latin typeface="FZSSK--GBK1-00+ZDFLO3-6"/>
              </a:rPr>
              <a:t>振动</a:t>
            </a:r>
            <a:r>
              <a:rPr lang="zh-CN" altLang="en-US" sz="2400" dirty="0">
                <a:latin typeface="SSJ0+ZDFLO4-13"/>
              </a:rPr>
              <a:t>台</a:t>
            </a:r>
            <a:r>
              <a:rPr lang="zh-CN" altLang="en-US" sz="2400" dirty="0">
                <a:latin typeface="FZSSK--GBK1-00+ZDFLO4-10"/>
              </a:rPr>
              <a:t>试验</a:t>
            </a:r>
            <a:r>
              <a:rPr lang="zh-CN" altLang="en-US" sz="2400" dirty="0">
                <a:latin typeface="FZSSK--GBK1-00+ZDFLO4-12"/>
              </a:rPr>
              <a:t>采</a:t>
            </a:r>
            <a:r>
              <a:rPr lang="zh-CN" altLang="en-US" sz="2400" dirty="0">
                <a:latin typeface="FZSSK--GBK1-00+ZDFLO4-10"/>
              </a:rPr>
              <a:t>用</a:t>
            </a:r>
            <a:r>
              <a:rPr lang="zh-CN" altLang="en-US" sz="2400" dirty="0">
                <a:latin typeface="FZSSK--GBK1-00+ZDFLO4-12"/>
              </a:rPr>
              <a:t>基</a:t>
            </a:r>
            <a:r>
              <a:rPr lang="zh-CN" altLang="en-US" sz="2400" dirty="0">
                <a:latin typeface="SSJ4+ZDFLO3-1"/>
              </a:rPr>
              <a:t>于</a:t>
            </a:r>
            <a:r>
              <a:rPr lang="zh-CN" altLang="en-US" sz="2400" dirty="0">
                <a:solidFill>
                  <a:srgbClr val="3585B8"/>
                </a:solidFill>
                <a:latin typeface="FZSSK--GBK1-00+ZDFLO4-10"/>
              </a:rPr>
              <a:t>物理随</a:t>
            </a:r>
            <a:r>
              <a:rPr lang="zh-CN" altLang="en-US" sz="2400" dirty="0">
                <a:solidFill>
                  <a:srgbClr val="3585B8"/>
                </a:solidFill>
                <a:latin typeface="FZSSK--GBK1-00+ZDFLO3-6"/>
              </a:rPr>
              <a:t>机地</a:t>
            </a:r>
            <a:r>
              <a:rPr lang="zh-CN" altLang="en-US" sz="2400" dirty="0">
                <a:solidFill>
                  <a:srgbClr val="3585B8"/>
                </a:solidFill>
                <a:latin typeface="SSJ0+ZDFLO4-13"/>
              </a:rPr>
              <a:t>震</a:t>
            </a:r>
            <a:r>
              <a:rPr lang="zh-CN" altLang="en-US" sz="2400" dirty="0">
                <a:solidFill>
                  <a:srgbClr val="3585B8"/>
                </a:solidFill>
                <a:latin typeface="FZSSK--GBK1-00+ZDFLO3-6"/>
              </a:rPr>
              <a:t>动</a:t>
            </a:r>
            <a:r>
              <a:rPr lang="zh-CN" altLang="en-US" sz="2400" dirty="0">
                <a:solidFill>
                  <a:srgbClr val="3585B8"/>
                </a:solidFill>
                <a:latin typeface="FZSSK--GBK1-00+ZDFLO4-10"/>
              </a:rPr>
              <a:t>模</a:t>
            </a:r>
            <a:r>
              <a:rPr lang="zh-CN" altLang="en-US" sz="2400" dirty="0">
                <a:solidFill>
                  <a:srgbClr val="3585B8"/>
                </a:solidFill>
                <a:latin typeface="SSJ0+ZDFLO4-13"/>
              </a:rPr>
              <a:t>型</a:t>
            </a:r>
            <a:r>
              <a:rPr lang="zh-CN" altLang="en-US" sz="2400" dirty="0">
                <a:latin typeface="FZSSK--GBK1-00+ZDFLO4-12"/>
              </a:rPr>
              <a:t>生</a:t>
            </a:r>
            <a:r>
              <a:rPr lang="zh-CN" altLang="en-US" sz="2400" dirty="0">
                <a:latin typeface="FZSSK--GBK1-00+ZDFLO4-10"/>
              </a:rPr>
              <a:t>成</a:t>
            </a:r>
            <a:r>
              <a:rPr lang="zh-CN" altLang="en-US" sz="2400" dirty="0">
                <a:latin typeface="FZSSK--GBK1-00+ZDFLO3-6"/>
              </a:rPr>
              <a:t>的地</a:t>
            </a:r>
            <a:r>
              <a:rPr lang="zh-CN" altLang="en-US" sz="2400" dirty="0">
                <a:latin typeface="SSJ0+ZDFLO4-13"/>
              </a:rPr>
              <a:t>震</a:t>
            </a:r>
            <a:r>
              <a:rPr lang="zh-CN" altLang="en-US" sz="2400" dirty="0">
                <a:latin typeface="FZSSK--GBK1-00+ZDFLO3-6"/>
              </a:rPr>
              <a:t>动</a:t>
            </a:r>
            <a:r>
              <a:rPr lang="zh-CN" altLang="en-US" sz="2400" dirty="0">
                <a:latin typeface="FZSSK--GBK1-00+ZDFLPA-25"/>
              </a:rPr>
              <a:t>样</a:t>
            </a:r>
            <a:r>
              <a:rPr lang="zh-CN" altLang="en-US" sz="2400" dirty="0">
                <a:latin typeface="FZSSK--GBK1-00+ZDFLO4-10"/>
              </a:rPr>
              <a:t>本作为</a:t>
            </a:r>
            <a:r>
              <a:rPr lang="zh-CN" altLang="en-US" sz="2400" dirty="0">
                <a:solidFill>
                  <a:srgbClr val="C00000"/>
                </a:solidFill>
                <a:latin typeface="FZSSK--GBK1-00+ZDFLO4-12"/>
              </a:rPr>
              <a:t>单</a:t>
            </a:r>
            <a:r>
              <a:rPr lang="zh-CN" altLang="en-US" sz="2400" dirty="0">
                <a:solidFill>
                  <a:srgbClr val="C00000"/>
                </a:solidFill>
                <a:latin typeface="FZSSK--GBK1-00+ZDFLO4-11"/>
              </a:rPr>
              <a:t>向</a:t>
            </a:r>
            <a:r>
              <a:rPr lang="zh-CN" altLang="en-US" sz="2400" dirty="0">
                <a:solidFill>
                  <a:srgbClr val="C00000"/>
                </a:solidFill>
                <a:latin typeface="FZSSK--GBK1-00+ZDFLO3-6"/>
              </a:rPr>
              <a:t>地</a:t>
            </a:r>
            <a:r>
              <a:rPr lang="zh-CN" altLang="en-US" sz="2400" dirty="0">
                <a:solidFill>
                  <a:srgbClr val="C00000"/>
                </a:solidFill>
                <a:latin typeface="SSJ0+ZDFLO4-13"/>
              </a:rPr>
              <a:t>震</a:t>
            </a:r>
            <a:r>
              <a:rPr lang="zh-CN" altLang="en-US" sz="2400" dirty="0">
                <a:solidFill>
                  <a:srgbClr val="C00000"/>
                </a:solidFill>
                <a:latin typeface="FZSSK--GBK1-00+ZDFLO3-6"/>
              </a:rPr>
              <a:t>动</a:t>
            </a:r>
            <a:r>
              <a:rPr lang="zh-CN" altLang="en-US" sz="2400" dirty="0">
                <a:solidFill>
                  <a:srgbClr val="C00000"/>
                </a:solidFill>
                <a:latin typeface="FZSSK--GBK1-00+ZDFLO6-18"/>
              </a:rPr>
              <a:t>输</a:t>
            </a:r>
            <a:r>
              <a:rPr lang="zh-CN" altLang="en-US" sz="2400" dirty="0">
                <a:solidFill>
                  <a:srgbClr val="C00000"/>
                </a:solidFill>
                <a:latin typeface="FZSSK--GBK1-00+ZDFLO7-23"/>
              </a:rPr>
              <a:t>入</a:t>
            </a:r>
            <a:r>
              <a:rPr lang="zh-CN" altLang="en-US" sz="2400" dirty="0">
                <a:latin typeface="FZSSK--GBK1-00+ZDFLO7-23"/>
              </a:rPr>
              <a:t>。</a:t>
            </a:r>
            <a:endParaRPr lang="en-US" altLang="zh-CN" sz="24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39" name="文本框 38">
            <a:extLst>
              <a:ext uri="{FF2B5EF4-FFF2-40B4-BE49-F238E27FC236}">
                <a16:creationId xmlns:a16="http://schemas.microsoft.com/office/drawing/2014/main" id="{E844AB1D-36B6-39B6-66C8-93C4B38623D8}"/>
              </a:ext>
            </a:extLst>
          </p:cNvPr>
          <p:cNvSpPr txBox="1"/>
          <p:nvPr/>
        </p:nvSpPr>
        <p:spPr>
          <a:xfrm>
            <a:off x="7390051" y="1011092"/>
            <a:ext cx="2264721" cy="276999"/>
          </a:xfrm>
          <a:prstGeom prst="rect">
            <a:avLst/>
          </a:prstGeom>
          <a:noFill/>
        </p:spPr>
        <p:txBody>
          <a:bodyPr wrap="square">
            <a:spAutoFit/>
          </a:bodyPr>
          <a:lstStyle/>
          <a:p>
            <a:r>
              <a:rPr lang="zh-CN" altLang="en-US" sz="1200" dirty="0"/>
              <a:t>结构振动控制振动台试验工况</a:t>
            </a:r>
          </a:p>
        </p:txBody>
      </p:sp>
      <p:grpSp>
        <p:nvGrpSpPr>
          <p:cNvPr id="45" name="组合 44">
            <a:extLst>
              <a:ext uri="{FF2B5EF4-FFF2-40B4-BE49-F238E27FC236}">
                <a16:creationId xmlns:a16="http://schemas.microsoft.com/office/drawing/2014/main" id="{8E9A0E45-CDFA-C7D8-12B0-38594EF07877}"/>
              </a:ext>
            </a:extLst>
          </p:cNvPr>
          <p:cNvGrpSpPr/>
          <p:nvPr/>
        </p:nvGrpSpPr>
        <p:grpSpPr>
          <a:xfrm>
            <a:off x="6096000" y="4055447"/>
            <a:ext cx="4359052" cy="2026220"/>
            <a:chOff x="5689188" y="4060341"/>
            <a:chExt cx="4359052" cy="2026220"/>
          </a:xfrm>
        </p:grpSpPr>
        <p:sp>
          <p:nvSpPr>
            <p:cNvPr id="40" name="文本框 39">
              <a:extLst>
                <a:ext uri="{FF2B5EF4-FFF2-40B4-BE49-F238E27FC236}">
                  <a16:creationId xmlns:a16="http://schemas.microsoft.com/office/drawing/2014/main" id="{85660757-F7DB-FC4B-C347-5AFDF85F2EA4}"/>
                </a:ext>
              </a:extLst>
            </p:cNvPr>
            <p:cNvSpPr txBox="1"/>
            <p:nvPr/>
          </p:nvSpPr>
          <p:spPr>
            <a:xfrm>
              <a:off x="5689188" y="4060341"/>
              <a:ext cx="2357906"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动力可靠度分析</a:t>
              </a:r>
            </a:p>
          </p:txBody>
        </p:sp>
        <p:sp>
          <p:nvSpPr>
            <p:cNvPr id="41" name="文本框 40">
              <a:extLst>
                <a:ext uri="{FF2B5EF4-FFF2-40B4-BE49-F238E27FC236}">
                  <a16:creationId xmlns:a16="http://schemas.microsoft.com/office/drawing/2014/main" id="{A48F87BF-3E7F-1116-AE6F-5AE2EAC954F2}"/>
                </a:ext>
              </a:extLst>
            </p:cNvPr>
            <p:cNvSpPr txBox="1"/>
            <p:nvPr/>
          </p:nvSpPr>
          <p:spPr>
            <a:xfrm>
              <a:off x="7037320" y="4808166"/>
              <a:ext cx="3010920" cy="499817"/>
            </a:xfrm>
            <a:prstGeom prst="rect">
              <a:avLst/>
            </a:prstGeom>
            <a:noFill/>
          </p:spPr>
          <p:txBody>
            <a:bodyPr wrap="square" rtlCol="0">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试验模型各楼层可靠度</a:t>
              </a:r>
              <a:endParaRPr lang="en-US" altLang="zh-CN"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43" name="文本框 42">
              <a:extLst>
                <a:ext uri="{FF2B5EF4-FFF2-40B4-BE49-F238E27FC236}">
                  <a16:creationId xmlns:a16="http://schemas.microsoft.com/office/drawing/2014/main" id="{9D567CA4-DCF1-FFEC-7517-E05C5497A5A0}"/>
                </a:ext>
              </a:extLst>
            </p:cNvPr>
            <p:cNvSpPr txBox="1"/>
            <p:nvPr/>
          </p:nvSpPr>
          <p:spPr>
            <a:xfrm>
              <a:off x="7146220" y="5586744"/>
              <a:ext cx="2674735" cy="499817"/>
            </a:xfrm>
            <a:prstGeom prst="rect">
              <a:avLst/>
            </a:prstGeom>
            <a:noFill/>
          </p:spPr>
          <p:txBody>
            <a:bodyPr wrap="square">
              <a:spAutoFit/>
            </a:bodyPr>
            <a:lstStyle/>
            <a:p>
              <a:pPr>
                <a:lnSpc>
                  <a:spcPct val="150000"/>
                </a:lnSpc>
              </a:pPr>
              <a:r>
                <a:rPr lang="zh-CN" altLang="en-US" sz="2000" dirty="0">
                  <a:solidFill>
                    <a:srgbClr val="333333"/>
                  </a:solidFill>
                  <a:effectLst>
                    <a:glow rad="101600">
                      <a:schemeClr val="accent2">
                        <a:satMod val="175000"/>
                        <a:alpha val="40000"/>
                      </a:schemeClr>
                    </a:glow>
                  </a:effectLst>
                  <a:latin typeface="思源黑体 CN Bold" panose="020B0800000000000000" pitchFamily="34" charset="-122"/>
                  <a:ea typeface="思源黑体 CN Bold" panose="020B0800000000000000" pitchFamily="34" charset="-122"/>
                  <a:cs typeface="Helvetica" panose="020B0604020202020204" pitchFamily="34" charset="0"/>
                </a:rPr>
                <a:t>试验模型体系可靠度</a:t>
              </a:r>
            </a:p>
          </p:txBody>
        </p:sp>
      </p:grpSp>
      <p:sp>
        <p:nvSpPr>
          <p:cNvPr id="44" name="圆角矩形 8">
            <a:extLst>
              <a:ext uri="{FF2B5EF4-FFF2-40B4-BE49-F238E27FC236}">
                <a16:creationId xmlns:a16="http://schemas.microsoft.com/office/drawing/2014/main" id="{ABE87C0C-9D8E-283D-C11F-2F97A6B3CE1D}"/>
              </a:ext>
            </a:extLst>
          </p:cNvPr>
          <p:cNvSpPr/>
          <p:nvPr/>
        </p:nvSpPr>
        <p:spPr>
          <a:xfrm>
            <a:off x="5957043" y="3922884"/>
            <a:ext cx="4863769" cy="2333585"/>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ct val="130000"/>
              </a:lnSpc>
            </a:pPr>
            <a:endParaRPr lang="zh-CN" altLang="en-US" sz="2000" dirty="0">
              <a:solidFill>
                <a:srgbClr val="C00000"/>
              </a:solidFill>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3387202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9" grpId="0" animBg="1"/>
      <p:bldP spid="36" grpId="0"/>
      <p:bldP spid="39" grpId="0"/>
      <p:bldP spid="4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D35B72A2-108A-AD87-A6E1-C1F59F50E704}"/>
              </a:ext>
            </a:extLst>
          </p:cNvPr>
          <p:cNvSpPr txBox="1"/>
          <p:nvPr/>
        </p:nvSpPr>
        <p:spPr>
          <a:xfrm>
            <a:off x="248056" y="1193326"/>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13" name="文本框 12">
            <a:extLst>
              <a:ext uri="{FF2B5EF4-FFF2-40B4-BE49-F238E27FC236}">
                <a16:creationId xmlns:a16="http://schemas.microsoft.com/office/drawing/2014/main" id="{EC22363D-DC8A-D37F-092D-1D270B097FBD}"/>
              </a:ext>
            </a:extLst>
          </p:cNvPr>
          <p:cNvSpPr txBox="1"/>
          <p:nvPr/>
        </p:nvSpPr>
        <p:spPr>
          <a:xfrm>
            <a:off x="674288" y="1728111"/>
            <a:ext cx="10843424" cy="4095352"/>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设置黏滞阻尼器后，模型</a:t>
            </a:r>
            <a:r>
              <a:rPr lang="zh-CN" altLang="en-US" sz="2200" dirty="0">
                <a:solidFill>
                  <a:srgbClr val="3585B8"/>
                </a:solidFill>
                <a:latin typeface="思源黑体 CN Bold" panose="020B0800000000000000" pitchFamily="34" charset="-122"/>
                <a:ea typeface="思源黑体 CN Bold" panose="020B0800000000000000" pitchFamily="34" charset="-122"/>
              </a:rPr>
              <a:t>结构层间位移的峰值</a:t>
            </a:r>
            <a:r>
              <a:rPr lang="zh-CN" altLang="en-US" sz="2200" dirty="0">
                <a:solidFill>
                  <a:srgbClr val="333333"/>
                </a:solidFill>
                <a:latin typeface="思源黑体 CN Bold" panose="020B0800000000000000" pitchFamily="34" charset="-122"/>
                <a:ea typeface="思源黑体 CN Bold" panose="020B0800000000000000" pitchFamily="34" charset="-122"/>
              </a:rPr>
              <a:t>和</a:t>
            </a:r>
            <a:r>
              <a:rPr lang="zh-CN" altLang="en-US" sz="2200" dirty="0">
                <a:solidFill>
                  <a:srgbClr val="3585B8"/>
                </a:solidFill>
                <a:latin typeface="思源黑体 CN Bold" panose="020B0800000000000000" pitchFamily="34" charset="-122"/>
                <a:ea typeface="思源黑体 CN Bold" panose="020B0800000000000000" pitchFamily="34" charset="-122"/>
              </a:rPr>
              <a:t>均方根值的均值</a:t>
            </a:r>
            <a:r>
              <a:rPr lang="zh-CN" altLang="en-US" sz="2200" dirty="0">
                <a:solidFill>
                  <a:srgbClr val="333333"/>
                </a:solidFill>
                <a:latin typeface="思源黑体 CN Bold" panose="020B0800000000000000" pitchFamily="34" charset="-122"/>
                <a:ea typeface="思源黑体 CN Bold" panose="020B0800000000000000" pitchFamily="34" charset="-122"/>
              </a:rPr>
              <a:t>分别平均减小了</a:t>
            </a:r>
            <a:r>
              <a:rPr lang="en-US" altLang="zh-CN" sz="2200" dirty="0">
                <a:solidFill>
                  <a:srgbClr val="333333"/>
                </a:solidFill>
                <a:latin typeface="思源黑体 CN Bold" panose="020B0800000000000000" pitchFamily="34" charset="-122"/>
                <a:ea typeface="思源黑体 CN Bold" panose="020B0800000000000000" pitchFamily="34" charset="-122"/>
              </a:rPr>
              <a:t>51.</a:t>
            </a:r>
            <a:r>
              <a:rPr lang="zh-CN" altLang="en-US"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rPr>
              <a:t>1%</a:t>
            </a:r>
            <a:r>
              <a:rPr lang="zh-CN" altLang="en-US" sz="2200" dirty="0">
                <a:solidFill>
                  <a:srgbClr val="333333"/>
                </a:solidFill>
                <a:latin typeface="思源黑体 CN Bold" panose="020B0800000000000000" pitchFamily="34" charset="-122"/>
                <a:ea typeface="思源黑体 CN Bold" panose="020B0800000000000000" pitchFamily="34" charset="-122"/>
              </a:rPr>
              <a:t>与</a:t>
            </a:r>
            <a:r>
              <a:rPr lang="en-US" altLang="zh-CN" sz="2200" dirty="0">
                <a:solidFill>
                  <a:srgbClr val="333333"/>
                </a:solidFill>
                <a:latin typeface="思源黑体 CN Bold" panose="020B0800000000000000" pitchFamily="34" charset="-122"/>
                <a:ea typeface="思源黑体 CN Bold" panose="020B0800000000000000" pitchFamily="34" charset="-122"/>
              </a:rPr>
              <a:t>61.</a:t>
            </a:r>
            <a:r>
              <a:rPr lang="zh-CN" altLang="en-US"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rPr>
              <a:t>8%</a:t>
            </a:r>
            <a:r>
              <a:rPr lang="zh-CN" altLang="en-US" sz="2200" dirty="0">
                <a:solidFill>
                  <a:srgbClr val="333333"/>
                </a:solidFill>
                <a:latin typeface="思源黑体 CN Bold" panose="020B0800000000000000" pitchFamily="34" charset="-122"/>
                <a:ea typeface="思源黑体 CN Bold" panose="020B0800000000000000" pitchFamily="34" charset="-122"/>
              </a:rPr>
              <a:t>，</a:t>
            </a:r>
            <a:r>
              <a:rPr lang="zh-CN" altLang="en-US" sz="2200" dirty="0">
                <a:solidFill>
                  <a:srgbClr val="3585B8"/>
                </a:solidFill>
                <a:latin typeface="思源黑体 CN Bold" panose="020B0800000000000000" pitchFamily="34" charset="-122"/>
                <a:ea typeface="思源黑体 CN Bold" panose="020B0800000000000000" pitchFamily="34" charset="-122"/>
              </a:rPr>
              <a:t>标准差</a:t>
            </a:r>
            <a:r>
              <a:rPr lang="zh-CN" altLang="en-US" sz="2200" dirty="0">
                <a:solidFill>
                  <a:srgbClr val="333333"/>
                </a:solidFill>
                <a:latin typeface="思源黑体 CN Bold" panose="020B0800000000000000" pitchFamily="34" charset="-122"/>
                <a:ea typeface="思源黑体 CN Bold" panose="020B0800000000000000" pitchFamily="34" charset="-122"/>
              </a:rPr>
              <a:t>分别平均减小了</a:t>
            </a:r>
            <a:r>
              <a:rPr lang="en-US" altLang="zh-CN" sz="2200" dirty="0">
                <a:solidFill>
                  <a:srgbClr val="333333"/>
                </a:solidFill>
                <a:latin typeface="思源黑体 CN Bold" panose="020B0800000000000000" pitchFamily="34" charset="-122"/>
                <a:ea typeface="思源黑体 CN Bold" panose="020B0800000000000000" pitchFamily="34" charset="-122"/>
              </a:rPr>
              <a:t>57.</a:t>
            </a:r>
            <a:r>
              <a:rPr lang="zh-CN" altLang="en-US"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rPr>
              <a:t>2%</a:t>
            </a:r>
            <a:r>
              <a:rPr lang="zh-CN" altLang="en-US" sz="2200" dirty="0">
                <a:solidFill>
                  <a:srgbClr val="333333"/>
                </a:solidFill>
                <a:latin typeface="思源黑体 CN Bold" panose="020B0800000000000000" pitchFamily="34" charset="-122"/>
                <a:ea typeface="思源黑体 CN Bold" panose="020B0800000000000000" pitchFamily="34" charset="-122"/>
              </a:rPr>
              <a:t>与</a:t>
            </a:r>
            <a:r>
              <a:rPr lang="en-US" altLang="zh-CN" sz="2200" dirty="0">
                <a:solidFill>
                  <a:srgbClr val="333333"/>
                </a:solidFill>
                <a:latin typeface="思源黑体 CN Bold" panose="020B0800000000000000" pitchFamily="34" charset="-122"/>
                <a:ea typeface="思源黑体 CN Bold" panose="020B0800000000000000" pitchFamily="34" charset="-122"/>
              </a:rPr>
              <a:t>71.</a:t>
            </a:r>
            <a:r>
              <a:rPr lang="zh-CN" altLang="en-US" sz="2200" dirty="0">
                <a:solidFill>
                  <a:srgbClr val="333333"/>
                </a:solidFill>
                <a:latin typeface="思源黑体 CN Bold" panose="020B0800000000000000" pitchFamily="34" charset="-122"/>
                <a:ea typeface="思源黑体 CN Bold" panose="020B0800000000000000" pitchFamily="34" charset="-122"/>
              </a:rPr>
              <a:t> </a:t>
            </a:r>
            <a:r>
              <a:rPr lang="en-US" altLang="zh-CN" sz="2200" dirty="0">
                <a:solidFill>
                  <a:srgbClr val="333333"/>
                </a:solidFill>
                <a:latin typeface="思源黑体 CN Bold" panose="020B0800000000000000" pitchFamily="34" charset="-122"/>
                <a:ea typeface="思源黑体 CN Bold" panose="020B0800000000000000" pitchFamily="34" charset="-122"/>
              </a:rPr>
              <a:t>9%; </a:t>
            </a:r>
            <a:r>
              <a:rPr lang="zh-CN" altLang="en-US" sz="2200" dirty="0">
                <a:solidFill>
                  <a:srgbClr val="3585B8"/>
                </a:solidFill>
                <a:latin typeface="思源黑体 CN Bold" panose="020B0800000000000000" pitchFamily="34" charset="-122"/>
                <a:ea typeface="思源黑体 CN Bold" panose="020B0800000000000000" pitchFamily="34" charset="-122"/>
              </a:rPr>
              <a:t>楼层剪力峰值的均值</a:t>
            </a:r>
            <a:r>
              <a:rPr lang="zh-CN" altLang="en-US" sz="2200" dirty="0">
                <a:solidFill>
                  <a:srgbClr val="333333"/>
                </a:solidFill>
                <a:latin typeface="思源黑体 CN Bold" panose="020B0800000000000000" pitchFamily="34" charset="-122"/>
                <a:ea typeface="思源黑体 CN Bold" panose="020B0800000000000000" pitchFamily="34" charset="-122"/>
              </a:rPr>
              <a:t>有不同程度增大而标准差却大多明显减小，</a:t>
            </a:r>
            <a:r>
              <a:rPr lang="zh-CN" altLang="en-US" sz="2200" dirty="0">
                <a:solidFill>
                  <a:srgbClr val="3585B8"/>
                </a:solidFill>
                <a:latin typeface="思源黑体 CN Bold" panose="020B0800000000000000" pitchFamily="34" charset="-122"/>
                <a:ea typeface="思源黑体 CN Bold" panose="020B0800000000000000" pitchFamily="34" charset="-122"/>
              </a:rPr>
              <a:t>楼层剪力均方根值</a:t>
            </a:r>
            <a:r>
              <a:rPr lang="zh-CN" altLang="en-US" sz="2200" dirty="0">
                <a:solidFill>
                  <a:srgbClr val="333333"/>
                </a:solidFill>
                <a:latin typeface="思源黑体 CN Bold" panose="020B0800000000000000" pitchFamily="34" charset="-122"/>
                <a:ea typeface="思源黑体 CN Bold" panose="020B0800000000000000" pitchFamily="34" charset="-122"/>
              </a:rPr>
              <a:t>一般显著降低。</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随机地震动作用下，有控及无控模型结构动力响应的变异性显著，并且</a:t>
            </a:r>
            <a:r>
              <a:rPr lang="zh-CN" altLang="en-US" sz="2200" dirty="0">
                <a:solidFill>
                  <a:srgbClr val="C00000"/>
                </a:solidFill>
                <a:latin typeface="思源黑体 CN Bold" panose="020B0800000000000000" pitchFamily="34" charset="-122"/>
                <a:ea typeface="思源黑体 CN Bold" panose="020B0800000000000000" pitchFamily="34" charset="-122"/>
              </a:rPr>
              <a:t>不同试验地震动样本输入</a:t>
            </a:r>
            <a:r>
              <a:rPr lang="zh-CN" altLang="en-US" sz="2200" dirty="0">
                <a:solidFill>
                  <a:srgbClr val="333333"/>
                </a:solidFill>
                <a:latin typeface="思源黑体 CN Bold" panose="020B0800000000000000" pitchFamily="34" charset="-122"/>
                <a:ea typeface="思源黑体 CN Bold" panose="020B0800000000000000" pitchFamily="34" charset="-122"/>
              </a:rPr>
              <a:t>时，</a:t>
            </a:r>
            <a:r>
              <a:rPr lang="zh-CN" altLang="en-US" sz="2200" dirty="0">
                <a:solidFill>
                  <a:srgbClr val="C00000"/>
                </a:solidFill>
                <a:latin typeface="思源黑体 CN Bold" panose="020B0800000000000000" pitchFamily="34" charset="-122"/>
                <a:ea typeface="思源黑体 CN Bold" panose="020B0800000000000000" pitchFamily="34" charset="-122"/>
              </a:rPr>
              <a:t>黏滞阻尼器取得的减振效果不同</a:t>
            </a:r>
            <a:r>
              <a:rPr lang="zh-CN" altLang="en-US" sz="2200" dirty="0">
                <a:solidFill>
                  <a:srgbClr val="333333"/>
                </a:solidFill>
                <a:latin typeface="思源黑体 CN Bold" panose="020B0800000000000000" pitchFamily="34" charset="-122"/>
                <a:ea typeface="思源黑体 CN Bold" panose="020B0800000000000000" pitchFamily="34" charset="-122"/>
              </a:rPr>
              <a:t>。因此，结构地震反应分析以及减震控制研究中应合理考虑地震作用的随机性。</a:t>
            </a:r>
            <a:endParaRPr lang="en-US" altLang="zh-CN" sz="2200" dirty="0">
              <a:solidFill>
                <a:srgbClr val="333333"/>
              </a:solidFill>
              <a:latin typeface="思源黑体 CN Bold" panose="020B0800000000000000" pitchFamily="34" charset="-122"/>
              <a:ea typeface="思源黑体 CN Bold" panose="020B0800000000000000" pitchFamily="34" charset="-122"/>
            </a:endParaRPr>
          </a:p>
          <a:p>
            <a:pPr marL="342900" indent="-342900">
              <a:lnSpc>
                <a:spcPct val="15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rPr>
              <a:t>基于首次超越破坏准则，以层间位移角定义试验模型动力可靠度时，设置黏滞阻尼器作为减振装置能够显著</a:t>
            </a:r>
            <a:r>
              <a:rPr lang="zh-CN" altLang="en-US" sz="2200" dirty="0">
                <a:solidFill>
                  <a:srgbClr val="C00000"/>
                </a:solidFill>
                <a:latin typeface="思源黑体 CN Bold" panose="020B0800000000000000" pitchFamily="34" charset="-122"/>
                <a:ea typeface="思源黑体 CN Bold" panose="020B0800000000000000" pitchFamily="34" charset="-122"/>
              </a:rPr>
              <a:t>提高模型结构各楼层可靠度以及体系可靠度</a:t>
            </a:r>
            <a:r>
              <a:rPr lang="zh-CN" altLang="en-US" sz="2200" dirty="0">
                <a:solidFill>
                  <a:srgbClr val="333333"/>
                </a:solidFill>
                <a:latin typeface="思源黑体 CN Bold" panose="020B0800000000000000" pitchFamily="34" charset="-122"/>
                <a:ea typeface="思源黑体 CN Bold" panose="020B0800000000000000" pitchFamily="34" charset="-122"/>
              </a:rPr>
              <a:t>。</a:t>
            </a:r>
          </a:p>
        </p:txBody>
      </p:sp>
      <p:sp>
        <p:nvSpPr>
          <p:cNvPr id="2" name="文本框 1">
            <a:extLst>
              <a:ext uri="{FF2B5EF4-FFF2-40B4-BE49-F238E27FC236}">
                <a16:creationId xmlns:a16="http://schemas.microsoft.com/office/drawing/2014/main" id="{85656138-1ACD-073F-EA4A-8AD55D74E091}"/>
              </a:ext>
            </a:extLst>
          </p:cNvPr>
          <p:cNvSpPr txBox="1"/>
          <p:nvPr/>
        </p:nvSpPr>
        <p:spPr>
          <a:xfrm>
            <a:off x="219560" y="6399082"/>
            <a:ext cx="10999468"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梅真</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侯炜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郭子雄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黏滞阻尼减震结构振动台试验与动力可靠度分析</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振动与冲击</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,2018,37(03):136-142.</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279344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a:extLst>
              <a:ext uri="{FF2B5EF4-FFF2-40B4-BE49-F238E27FC236}">
                <a16:creationId xmlns:a16="http://schemas.microsoft.com/office/drawing/2014/main" id="{9B9538EF-17D0-86A3-2CCB-106DDEF7D95A}"/>
              </a:ext>
            </a:extLst>
          </p:cNvPr>
          <p:cNvGrpSpPr/>
          <p:nvPr/>
        </p:nvGrpSpPr>
        <p:grpSpPr>
          <a:xfrm>
            <a:off x="10584597" y="836613"/>
            <a:ext cx="1561287" cy="1640878"/>
            <a:chOff x="-2001520" y="3369441"/>
            <a:chExt cx="1561287" cy="1640878"/>
          </a:xfrm>
        </p:grpSpPr>
        <p:pic>
          <p:nvPicPr>
            <p:cNvPr id="44" name="图形 43">
              <a:extLst>
                <a:ext uri="{FF2B5EF4-FFF2-40B4-BE49-F238E27FC236}">
                  <a16:creationId xmlns:a16="http://schemas.microsoft.com/office/drawing/2014/main" id="{CA10733C-5A2E-E1BD-46F2-95B7FB1231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04507" y="3369441"/>
              <a:ext cx="1281936" cy="1640878"/>
            </a:xfrm>
            <a:prstGeom prst="rect">
              <a:avLst/>
            </a:prstGeom>
          </p:spPr>
        </p:pic>
        <p:sp>
          <p:nvSpPr>
            <p:cNvPr id="45" name="矩形 44">
              <a:extLst>
                <a:ext uri="{FF2B5EF4-FFF2-40B4-BE49-F238E27FC236}">
                  <a16:creationId xmlns:a16="http://schemas.microsoft.com/office/drawing/2014/main" id="{7A160094-52C1-0C2C-E2F5-66F9E5C8A496}"/>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Picture 2">
            <a:extLst>
              <a:ext uri="{FF2B5EF4-FFF2-40B4-BE49-F238E27FC236}">
                <a16:creationId xmlns:a16="http://schemas.microsoft.com/office/drawing/2014/main" id="{30FB8EBD-F492-426D-2D9D-817922BBDDC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209"/>
          <a:stretch/>
        </p:blipFill>
        <p:spPr bwMode="auto">
          <a:xfrm>
            <a:off x="0" y="4038600"/>
            <a:ext cx="12192000" cy="234315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B1CC6CC4-1370-D66A-D352-D9487C6391AA}"/>
              </a:ext>
            </a:extLst>
          </p:cNvPr>
          <p:cNvGrpSpPr/>
          <p:nvPr/>
        </p:nvGrpSpPr>
        <p:grpSpPr>
          <a:xfrm>
            <a:off x="9845040" y="2342"/>
            <a:ext cx="2329316" cy="842668"/>
            <a:chOff x="-2438400" y="-2824395"/>
            <a:chExt cx="6299200" cy="2814484"/>
          </a:xfrm>
        </p:grpSpPr>
        <p:pic>
          <p:nvPicPr>
            <p:cNvPr id="6" name="图形 5">
              <a:extLst>
                <a:ext uri="{FF2B5EF4-FFF2-40B4-BE49-F238E27FC236}">
                  <a16:creationId xmlns:a16="http://schemas.microsoft.com/office/drawing/2014/main" id="{4D10C202-38AE-D590-F2BA-6095DB7479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97763" y="-2719913"/>
              <a:ext cx="6216002" cy="2688002"/>
            </a:xfrm>
            <a:prstGeom prst="rect">
              <a:avLst/>
            </a:prstGeom>
          </p:spPr>
        </p:pic>
        <p:sp>
          <p:nvSpPr>
            <p:cNvPr id="7" name="矩形 6">
              <a:extLst>
                <a:ext uri="{FF2B5EF4-FFF2-40B4-BE49-F238E27FC236}">
                  <a16:creationId xmlns:a16="http://schemas.microsoft.com/office/drawing/2014/main" id="{63610EDE-800F-DB2D-D24A-FB36C7D27A87}"/>
                </a:ext>
              </a:extLst>
            </p:cNvPr>
            <p:cNvSpPr/>
            <p:nvPr/>
          </p:nvSpPr>
          <p:spPr>
            <a:xfrm>
              <a:off x="-2438400" y="-2824395"/>
              <a:ext cx="6299200" cy="2814484"/>
            </a:xfrm>
            <a:prstGeom prst="rect">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a:extLst>
              <a:ext uri="{FF2B5EF4-FFF2-40B4-BE49-F238E27FC236}">
                <a16:creationId xmlns:a16="http://schemas.microsoft.com/office/drawing/2014/main" id="{501DF25F-2CB5-BB4F-F9BB-142144007980}"/>
              </a:ext>
            </a:extLst>
          </p:cNvPr>
          <p:cNvSpPr/>
          <p:nvPr/>
        </p:nvSpPr>
        <p:spPr>
          <a:xfrm>
            <a:off x="-3810" y="1421984"/>
            <a:ext cx="4784154" cy="3385581"/>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E33D95F0-6D8C-04D3-AE71-F1A4043ECD0C}"/>
              </a:ext>
            </a:extLst>
          </p:cNvPr>
          <p:cNvSpPr txBox="1"/>
          <p:nvPr/>
        </p:nvSpPr>
        <p:spPr>
          <a:xfrm>
            <a:off x="2388267" y="2583332"/>
            <a:ext cx="1891941" cy="1015663"/>
          </a:xfrm>
          <a:prstGeom prst="rect">
            <a:avLst/>
          </a:prstGeom>
          <a:noFill/>
        </p:spPr>
        <p:txBody>
          <a:bodyPr wrap="square" rtlCol="0">
            <a:spAutoFit/>
          </a:bodyPr>
          <a:lstStyle/>
          <a:p>
            <a:pPr algn="ctr"/>
            <a:r>
              <a:rPr lang="zh-CN" altLang="en-US" sz="6000" b="1" dirty="0">
                <a:solidFill>
                  <a:schemeClr val="bg1"/>
                </a:solidFill>
                <a:latin typeface="思源黑体 CN Bold" panose="020B0800000000000000" pitchFamily="34" charset="-122"/>
                <a:ea typeface="思源黑体 CN Bold" panose="020B0800000000000000" pitchFamily="34" charset="-122"/>
              </a:rPr>
              <a:t>目录</a:t>
            </a:r>
          </a:p>
        </p:txBody>
      </p:sp>
      <p:pic>
        <p:nvPicPr>
          <p:cNvPr id="11" name="图片 10" descr="图片包含 动物, 鱼&#10;&#10;已生成极高可信度的说明">
            <a:extLst>
              <a:ext uri="{FF2B5EF4-FFF2-40B4-BE49-F238E27FC236}">
                <a16:creationId xmlns:a16="http://schemas.microsoft.com/office/drawing/2014/main" id="{A9D4A4CA-55E3-FEC5-3A8D-6190B41CE5CF}"/>
              </a:ext>
            </a:extLst>
          </p:cNvPr>
          <p:cNvPicPr>
            <a:picLocks noChangeAspect="1"/>
          </p:cNvPicPr>
          <p:nvPr/>
        </p:nvPicPr>
        <p:blipFill>
          <a:blip r:embed="rId9">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E4E4E4"/>
          </a:solidFill>
        </p:spPr>
      </p:pic>
      <p:pic>
        <p:nvPicPr>
          <p:cNvPr id="13" name="图形 12">
            <a:extLst>
              <a:ext uri="{FF2B5EF4-FFF2-40B4-BE49-F238E27FC236}">
                <a16:creationId xmlns:a16="http://schemas.microsoft.com/office/drawing/2014/main" id="{108F0374-FC0B-9EE4-C35B-08CF1FA354E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8164" y="6305278"/>
            <a:ext cx="696216" cy="552721"/>
          </a:xfrm>
          <a:prstGeom prst="rect">
            <a:avLst/>
          </a:prstGeom>
        </p:spPr>
      </p:pic>
      <p:sp>
        <p:nvSpPr>
          <p:cNvPr id="14" name="矩形 13">
            <a:extLst>
              <a:ext uri="{FF2B5EF4-FFF2-40B4-BE49-F238E27FC236}">
                <a16:creationId xmlns:a16="http://schemas.microsoft.com/office/drawing/2014/main" id="{42D8EC85-0BD4-C329-EDEE-C3744D9DADAE}"/>
              </a:ext>
            </a:extLst>
          </p:cNvPr>
          <p:cNvSpPr/>
          <p:nvPr/>
        </p:nvSpPr>
        <p:spPr>
          <a:xfrm flipV="1">
            <a:off x="4024" y="747060"/>
            <a:ext cx="12187975" cy="79396"/>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矩形 14">
            <a:extLst>
              <a:ext uri="{FF2B5EF4-FFF2-40B4-BE49-F238E27FC236}">
                <a16:creationId xmlns:a16="http://schemas.microsoft.com/office/drawing/2014/main" id="{2651C267-9A56-38EE-F450-0FC9C7CAE449}"/>
              </a:ext>
            </a:extLst>
          </p:cNvPr>
          <p:cNvSpPr/>
          <p:nvPr/>
        </p:nvSpPr>
        <p:spPr>
          <a:xfrm>
            <a:off x="0" y="763202"/>
            <a:ext cx="3947725" cy="158496"/>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985EADF9-2A74-5547-3252-90850877B97E}"/>
              </a:ext>
            </a:extLst>
          </p:cNvPr>
          <p:cNvGrpSpPr/>
          <p:nvPr/>
        </p:nvGrpSpPr>
        <p:grpSpPr>
          <a:xfrm>
            <a:off x="4879002" y="-640422"/>
            <a:ext cx="4240757" cy="523220"/>
            <a:chOff x="1689100" y="1188290"/>
            <a:chExt cx="4240757" cy="523220"/>
          </a:xfrm>
        </p:grpSpPr>
        <p:sp>
          <p:nvSpPr>
            <p:cNvPr id="17" name="矩形 16">
              <a:extLst>
                <a:ext uri="{FF2B5EF4-FFF2-40B4-BE49-F238E27FC236}">
                  <a16:creationId xmlns:a16="http://schemas.microsoft.com/office/drawing/2014/main" id="{52E9040A-05A4-4458-71D5-0E05C654ED52}"/>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18" name="矩形 17">
              <a:extLst>
                <a:ext uri="{FF2B5EF4-FFF2-40B4-BE49-F238E27FC236}">
                  <a16:creationId xmlns:a16="http://schemas.microsoft.com/office/drawing/2014/main" id="{FD8B36FA-7341-DE27-C030-556C8008552A}"/>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19" name="矩形 18">
              <a:extLst>
                <a:ext uri="{FF2B5EF4-FFF2-40B4-BE49-F238E27FC236}">
                  <a16:creationId xmlns:a16="http://schemas.microsoft.com/office/drawing/2014/main" id="{48B65171-D022-360D-CAFD-EC9C3BFABD73}"/>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0" name="矩形 19">
              <a:extLst>
                <a:ext uri="{FF2B5EF4-FFF2-40B4-BE49-F238E27FC236}">
                  <a16:creationId xmlns:a16="http://schemas.microsoft.com/office/drawing/2014/main" id="{3A2F78AE-93EC-3CAA-0639-EA00D49E216D}"/>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1" name="矩形 20">
              <a:extLst>
                <a:ext uri="{FF2B5EF4-FFF2-40B4-BE49-F238E27FC236}">
                  <a16:creationId xmlns:a16="http://schemas.microsoft.com/office/drawing/2014/main" id="{C5F2A656-9C3E-6651-B4A6-773A42598C7E}"/>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2" name="矩形 21">
              <a:extLst>
                <a:ext uri="{FF2B5EF4-FFF2-40B4-BE49-F238E27FC236}">
                  <a16:creationId xmlns:a16="http://schemas.microsoft.com/office/drawing/2014/main" id="{3A21D68C-72E2-C7FA-9DD5-8FED80B32953}"/>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23" name="矩形 22">
            <a:extLst>
              <a:ext uri="{FF2B5EF4-FFF2-40B4-BE49-F238E27FC236}">
                <a16:creationId xmlns:a16="http://schemas.microsoft.com/office/drawing/2014/main" id="{AB022F7E-8E2B-6BF6-5F9B-3620871B018F}"/>
              </a:ext>
            </a:extLst>
          </p:cNvPr>
          <p:cNvSpPr/>
          <p:nvPr/>
        </p:nvSpPr>
        <p:spPr>
          <a:xfrm flipH="1">
            <a:off x="5923591" y="3498482"/>
            <a:ext cx="5716745" cy="807085"/>
          </a:xfrm>
          <a:prstGeom prst="rect">
            <a:avLst/>
          </a:prstGeom>
          <a:solidFill>
            <a:schemeClr val="accent5">
              <a:lumMod val="20000"/>
              <a:lumOff val="80000"/>
            </a:schemeClr>
          </a:solidFill>
          <a:ln>
            <a:solidFill>
              <a:srgbClr val="1C48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descr="7b0a202020202262756c6c6574223a20227b5c2263617465676f727949645c223a31303030367d220a7d0a">
            <a:extLst>
              <a:ext uri="{FF2B5EF4-FFF2-40B4-BE49-F238E27FC236}">
                <a16:creationId xmlns:a16="http://schemas.microsoft.com/office/drawing/2014/main" id="{399C9047-5341-A150-44AA-AC89BC40CE56}"/>
              </a:ext>
            </a:extLst>
          </p:cNvPr>
          <p:cNvSpPr/>
          <p:nvPr>
            <p:custDataLst>
              <p:tags r:id="rId1"/>
            </p:custDataLst>
          </p:nvPr>
        </p:nvSpPr>
        <p:spPr>
          <a:xfrm flipH="1">
            <a:off x="6119872" y="2308524"/>
            <a:ext cx="5548326" cy="1913857"/>
          </a:xfrm>
          <a:prstGeom prst="rect">
            <a:avLst/>
          </a:prstGeom>
        </p:spPr>
        <p:txBody>
          <a:bodyPr wrap="square">
            <a:spAutoFit/>
          </a:bodyPr>
          <a:lstStyle/>
          <a:p>
            <a:pPr algn="just">
              <a:lnSpc>
                <a:spcPct val="200000"/>
              </a:lnSpc>
            </a:pPr>
            <a:r>
              <a:rPr lang="en-US" altLang="zh-CN"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rPr>
              <a:t>01</a:t>
            </a:r>
            <a:r>
              <a:rPr lang="zh-CN" altLang="en-US"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rPr>
              <a:t>、现状介绍</a:t>
            </a:r>
          </a:p>
          <a:p>
            <a:pPr algn="just" fontAlgn="auto">
              <a:lnSpc>
                <a:spcPct val="200000"/>
              </a:lnSpc>
              <a:spcAft>
                <a:spcPts val="0"/>
              </a:spcAft>
              <a:buClrTx/>
              <a:buSzTx/>
            </a:pPr>
            <a:r>
              <a:rPr lang="en-US" altLang="zh-CN"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sym typeface="微软雅黑" panose="020B0503020204020204" pitchFamily="34" charset="-122"/>
              </a:rPr>
              <a:t>02</a:t>
            </a:r>
            <a:r>
              <a:rPr lang="zh-CN" altLang="en-US"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sym typeface="微软雅黑" panose="020B0503020204020204" pitchFamily="34" charset="-122"/>
              </a:rPr>
              <a:t>、对比总结</a:t>
            </a:r>
            <a:endParaRPr lang="zh-CN" altLang="en-US" sz="32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endParaRPr>
          </a:p>
        </p:txBody>
      </p:sp>
    </p:spTree>
    <p:extLst>
      <p:ext uri="{BB962C8B-B14F-4D97-AF65-F5344CB8AC3E}">
        <p14:creationId xmlns:p14="http://schemas.microsoft.com/office/powerpoint/2010/main" val="1273088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02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对比总结</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graphicFrame>
        <p:nvGraphicFramePr>
          <p:cNvPr id="14" name="表格 14">
            <a:extLst>
              <a:ext uri="{FF2B5EF4-FFF2-40B4-BE49-F238E27FC236}">
                <a16:creationId xmlns:a16="http://schemas.microsoft.com/office/drawing/2014/main" id="{44BC17EC-5A41-F693-4ADF-0A26FBE11090}"/>
              </a:ext>
            </a:extLst>
          </p:cNvPr>
          <p:cNvGraphicFramePr>
            <a:graphicFrameLocks noGrp="1"/>
          </p:cNvGraphicFramePr>
          <p:nvPr>
            <p:extLst>
              <p:ext uri="{D42A27DB-BD31-4B8C-83A1-F6EECF244321}">
                <p14:modId xmlns:p14="http://schemas.microsoft.com/office/powerpoint/2010/main" val="555325396"/>
              </p:ext>
            </p:extLst>
          </p:nvPr>
        </p:nvGraphicFramePr>
        <p:xfrm>
          <a:off x="292847" y="1237907"/>
          <a:ext cx="11606305" cy="4744834"/>
        </p:xfrm>
        <a:graphic>
          <a:graphicData uri="http://schemas.openxmlformats.org/drawingml/2006/table">
            <a:tbl>
              <a:tblPr firstRow="1" bandRow="1">
                <a:tableStyleId>{5C22544A-7EE6-4342-B048-85BDC9FD1C3A}</a:tableStyleId>
              </a:tblPr>
              <a:tblGrid>
                <a:gridCol w="337774">
                  <a:extLst>
                    <a:ext uri="{9D8B030D-6E8A-4147-A177-3AD203B41FA5}">
                      <a16:colId xmlns:a16="http://schemas.microsoft.com/office/drawing/2014/main" val="338521589"/>
                    </a:ext>
                  </a:extLst>
                </a:gridCol>
                <a:gridCol w="1144331">
                  <a:extLst>
                    <a:ext uri="{9D8B030D-6E8A-4147-A177-3AD203B41FA5}">
                      <a16:colId xmlns:a16="http://schemas.microsoft.com/office/drawing/2014/main" val="2594288860"/>
                    </a:ext>
                  </a:extLst>
                </a:gridCol>
                <a:gridCol w="1095703">
                  <a:extLst>
                    <a:ext uri="{9D8B030D-6E8A-4147-A177-3AD203B41FA5}">
                      <a16:colId xmlns:a16="http://schemas.microsoft.com/office/drawing/2014/main" val="1702105054"/>
                    </a:ext>
                  </a:extLst>
                </a:gridCol>
                <a:gridCol w="780393">
                  <a:extLst>
                    <a:ext uri="{9D8B030D-6E8A-4147-A177-3AD203B41FA5}">
                      <a16:colId xmlns:a16="http://schemas.microsoft.com/office/drawing/2014/main" val="3472637603"/>
                    </a:ext>
                  </a:extLst>
                </a:gridCol>
                <a:gridCol w="1404185">
                  <a:extLst>
                    <a:ext uri="{9D8B030D-6E8A-4147-A177-3AD203B41FA5}">
                      <a16:colId xmlns:a16="http://schemas.microsoft.com/office/drawing/2014/main" val="3794919868"/>
                    </a:ext>
                  </a:extLst>
                </a:gridCol>
                <a:gridCol w="1255042">
                  <a:extLst>
                    <a:ext uri="{9D8B030D-6E8A-4147-A177-3AD203B41FA5}">
                      <a16:colId xmlns:a16="http://schemas.microsoft.com/office/drawing/2014/main" val="197390952"/>
                    </a:ext>
                  </a:extLst>
                </a:gridCol>
                <a:gridCol w="1143196">
                  <a:extLst>
                    <a:ext uri="{9D8B030D-6E8A-4147-A177-3AD203B41FA5}">
                      <a16:colId xmlns:a16="http://schemas.microsoft.com/office/drawing/2014/main" val="3446489779"/>
                    </a:ext>
                  </a:extLst>
                </a:gridCol>
                <a:gridCol w="739367">
                  <a:extLst>
                    <a:ext uri="{9D8B030D-6E8A-4147-A177-3AD203B41FA5}">
                      <a16:colId xmlns:a16="http://schemas.microsoft.com/office/drawing/2014/main" val="795804554"/>
                    </a:ext>
                  </a:extLst>
                </a:gridCol>
                <a:gridCol w="1545844">
                  <a:extLst>
                    <a:ext uri="{9D8B030D-6E8A-4147-A177-3AD203B41FA5}">
                      <a16:colId xmlns:a16="http://schemas.microsoft.com/office/drawing/2014/main" val="962756226"/>
                    </a:ext>
                  </a:extLst>
                </a:gridCol>
                <a:gridCol w="2160470">
                  <a:extLst>
                    <a:ext uri="{9D8B030D-6E8A-4147-A177-3AD203B41FA5}">
                      <a16:colId xmlns:a16="http://schemas.microsoft.com/office/drawing/2014/main" val="594480739"/>
                    </a:ext>
                  </a:extLst>
                </a:gridCol>
              </a:tblGrid>
              <a:tr h="234299">
                <a:tc rowSpan="2">
                  <a:txBody>
                    <a:bodyPr/>
                    <a:lstStyle/>
                    <a:p>
                      <a:pPr algn="ctr"/>
                      <a:r>
                        <a:rPr lang="zh-CN" altLang="en-US" sz="1400" dirty="0">
                          <a:solidFill>
                            <a:schemeClr val="bg1"/>
                          </a:solidFill>
                          <a:latin typeface="思源黑体 CN Bold" panose="020B0800000000000000" pitchFamily="34" charset="-122"/>
                          <a:ea typeface="思源黑体 CN Bold" panose="020B0800000000000000" pitchFamily="34" charset="-122"/>
                        </a:rPr>
                        <a:t>序号</a:t>
                      </a:r>
                    </a:p>
                  </a:txBody>
                  <a:tcPr anchor="ctr">
                    <a:lnL w="12700" cmpd="sng">
                      <a:noFill/>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rowSpan="2">
                  <a:txBody>
                    <a:bodyPr/>
                    <a:lstStyle/>
                    <a:p>
                      <a:pPr algn="ctr"/>
                      <a:r>
                        <a:rPr lang="zh-CN" altLang="en-US" sz="1400" dirty="0">
                          <a:solidFill>
                            <a:schemeClr val="bg1"/>
                          </a:solidFill>
                          <a:latin typeface="思源黑体 CN Bold" panose="020B0800000000000000" pitchFamily="34" charset="-122"/>
                          <a:ea typeface="思源黑体 CN Bold" panose="020B0800000000000000" pitchFamily="34" charset="-122"/>
                        </a:rPr>
                        <a:t>试验名称</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gridSpan="6">
                  <a:txBody>
                    <a:bodyPr/>
                    <a:lstStyle/>
                    <a:p>
                      <a:pPr algn="ctr"/>
                      <a:r>
                        <a:rPr lang="zh-CN" altLang="en-US" sz="1400" dirty="0">
                          <a:solidFill>
                            <a:schemeClr val="bg1"/>
                          </a:solidFill>
                        </a:rPr>
                        <a:t>模型信息</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tc rowSpan="2">
                  <a:txBody>
                    <a:bodyPr/>
                    <a:lstStyle/>
                    <a:p>
                      <a:pPr algn="ctr"/>
                      <a:r>
                        <a:rPr lang="zh-CN" altLang="en-US" sz="1400" dirty="0"/>
                        <a:t>激励类型</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rowSpan="2">
                  <a:txBody>
                    <a:bodyPr/>
                    <a:lstStyle/>
                    <a:p>
                      <a:pPr algn="ctr"/>
                      <a:r>
                        <a:rPr lang="zh-CN" altLang="en-US" sz="1400" dirty="0"/>
                        <a:t>试验目的</a:t>
                      </a:r>
                    </a:p>
                  </a:txBody>
                  <a:tcPr anchor="ctr">
                    <a:lnL w="6350" cap="flat" cmpd="sng" algn="ctr">
                      <a:solidFill>
                        <a:schemeClr val="bg2">
                          <a:lumMod val="75000"/>
                        </a:schemeClr>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extLst>
                  <a:ext uri="{0D108BD9-81ED-4DB2-BD59-A6C34878D82A}">
                    <a16:rowId xmlns:a16="http://schemas.microsoft.com/office/drawing/2014/main" val="1692209626"/>
                  </a:ext>
                </a:extLst>
              </a:tr>
              <a:tr h="234299">
                <a:tc vMerge="1">
                  <a:txBody>
                    <a:bodyPr/>
                    <a:lstStyle/>
                    <a:p>
                      <a:endParaRPr lang="zh-CN" altLang="en-US" dirty="0"/>
                    </a:p>
                  </a:txBody>
                  <a:tcPr/>
                </a:tc>
                <a:tc vMerge="1">
                  <a:txBody>
                    <a:bodyPr/>
                    <a:lstStyle/>
                    <a:p>
                      <a:endParaRPr lang="zh-CN" altLang="en-US" dirty="0"/>
                    </a:p>
                  </a:txBody>
                  <a:tcPr/>
                </a:tc>
                <a:tc>
                  <a:txBody>
                    <a:bodyPr/>
                    <a:lstStyle/>
                    <a:p>
                      <a:pPr algn="ctr"/>
                      <a:r>
                        <a:rPr lang="zh-CN" altLang="en-US" sz="1400" dirty="0">
                          <a:solidFill>
                            <a:schemeClr val="bg1"/>
                          </a:solidFill>
                        </a:rPr>
                        <a:t>结构类型</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相似比</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平面尺寸</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高度</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层数</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重量</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1434823676"/>
                  </a:ext>
                </a:extLst>
              </a:tr>
              <a:tr h="503488">
                <a:tc>
                  <a:txBody>
                    <a:bodyPr/>
                    <a:lstStyle/>
                    <a:p>
                      <a:pPr algn="ctr"/>
                      <a:r>
                        <a:rPr lang="en-US" altLang="zh-CN" sz="1200" dirty="0">
                          <a:solidFill>
                            <a:schemeClr val="tx1"/>
                          </a:solidFill>
                        </a:rPr>
                        <a:t>1</a:t>
                      </a:r>
                      <a:endParaRPr lang="zh-CN" altLang="en-US" sz="1200" dirty="0">
                        <a:solidFill>
                          <a:schemeClr val="tx1"/>
                        </a:solidFill>
                      </a:endParaRPr>
                    </a:p>
                  </a:txBody>
                  <a:tcPr anchor="ctr">
                    <a:lnL w="12700" cmpd="sng">
                      <a:noFill/>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algn="ctr"/>
                      <a:r>
                        <a:rPr lang="en-US" altLang="zh-CN" sz="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JI X D, HIKINO T, KASAI K</a:t>
                      </a:r>
                      <a:endParaRPr lang="zh-CN" altLang="en-US" sz="1200" dirty="0">
                        <a:solidFill>
                          <a:schemeClr val="tx1"/>
                        </a:solidFill>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钢结构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足尺</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10</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×12m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16.735m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5</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473t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n-US" altLang="zh-CN" sz="1200" kern="1200" dirty="0" err="1">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Takatori</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波、白噪声、振动器激励</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安装阻尼器</a:t>
                      </a:r>
                      <a:r>
                        <a:rPr lang="zh-CN"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试件的阻尼特性</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附加阻尼</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比的估算</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extLst>
                  <a:ext uri="{0D108BD9-81ED-4DB2-BD59-A6C34878D82A}">
                    <a16:rowId xmlns:a16="http://schemas.microsoft.com/office/drawing/2014/main" val="3980435406"/>
                  </a:ext>
                </a:extLst>
              </a:tr>
              <a:tr h="444049">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框架结构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1:4</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1.5</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×1.5m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3.45m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天然波、白噪声、人工波</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减震性能分析</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附加阻尼比的研究</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extLst>
                  <a:ext uri="{0D108BD9-81ED-4DB2-BD59-A6C34878D82A}">
                    <a16:rowId xmlns:a16="http://schemas.microsoft.com/office/drawing/2014/main" val="1535404973"/>
                  </a:ext>
                </a:extLst>
              </a:tr>
              <a:tr h="492028">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陈才华</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张宏</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董皓等</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核心筒</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伸臂和空腹析架结构</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1:40</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12.5m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58</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天然波、白噪声、人工波</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验证粘滞阻尼伸臂析架抗震性能</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减震措施的有效性</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extLst>
                  <a:ext uri="{0D108BD9-81ED-4DB2-BD59-A6C34878D82A}">
                    <a16:rowId xmlns:a16="http://schemas.microsoft.com/office/drawing/2014/main" val="3549877643"/>
                  </a:ext>
                </a:extLst>
              </a:tr>
              <a:tr h="492028">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4</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SHEN K L, SOONG T </a:t>
                      </a:r>
                      <a:r>
                        <a:rPr lang="en-US" altLang="zh-CN" sz="1200" kern="1200" dirty="0" err="1">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CHANG K C</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框架结构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1:3</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Taft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波、白噪声</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algn="l"/>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减震性能</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algn="l"/>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附加阻尼比的估算</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extLst>
                  <a:ext uri="{0D108BD9-81ED-4DB2-BD59-A6C34878D82A}">
                    <a16:rowId xmlns:a16="http://schemas.microsoft.com/office/drawing/2014/main" val="3382842534"/>
                  </a:ext>
                </a:extLst>
              </a:tr>
              <a:tr h="632607">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5</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刘绍峰</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施卫星</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剪力墙结构</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1:20</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1.4m×1.95m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主结构：</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3.05m</a:t>
                      </a: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次结构：</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1.45m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主结构：</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15</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次结构：</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7</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El Centro</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San Fernando</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波、人工波、白噪声</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l"/>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阻尼器连接位置对减震影响</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algn="l"/>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结构进入弹塑性状态的减震性能</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extLst>
                  <a:ext uri="{0D108BD9-81ED-4DB2-BD59-A6C34878D82A}">
                    <a16:rowId xmlns:a16="http://schemas.microsoft.com/office/drawing/2014/main" val="978947423"/>
                  </a:ext>
                </a:extLst>
              </a:tr>
              <a:tr h="477634">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6</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苏丰阳</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目维明</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王维疑</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框架结构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足尺</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1.6</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×1.6m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3.7m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天然波、白噪声、人工波</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tc>
                  <a:txBody>
                    <a:bodyPr/>
                    <a:lstStyle/>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两种新型间隙式黏滞阳尼器的减震效果</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D9E4"/>
                    </a:solidFill>
                  </a:tcPr>
                </a:tc>
                <a:extLst>
                  <a:ext uri="{0D108BD9-81ED-4DB2-BD59-A6C34878D82A}">
                    <a16:rowId xmlns:a16="http://schemas.microsoft.com/office/drawing/2014/main" val="441656693"/>
                  </a:ext>
                </a:extLst>
              </a:tr>
              <a:tr h="492028">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7</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信任</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张强</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黄炜等</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框架结构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1:6</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3.7X3.25m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3.4m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天然波、白噪声、人工波</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阻尼器对动力响应的规律</a:t>
                      </a:r>
                      <a:endPar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研究减震加固技术对</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LRC </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框架结构中薄弱部位的影响规律。</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extLst>
                  <a:ext uri="{0D108BD9-81ED-4DB2-BD59-A6C34878D82A}">
                    <a16:rowId xmlns:a16="http://schemas.microsoft.com/office/drawing/2014/main" val="700662084"/>
                  </a:ext>
                </a:extLst>
              </a:tr>
            </a:tbl>
          </a:graphicData>
        </a:graphic>
      </p:graphicFrame>
    </p:spTree>
    <p:extLst>
      <p:ext uri="{BB962C8B-B14F-4D97-AF65-F5344CB8AC3E}">
        <p14:creationId xmlns:p14="http://schemas.microsoft.com/office/powerpoint/2010/main" val="1505203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02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对比总结</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graphicFrame>
        <p:nvGraphicFramePr>
          <p:cNvPr id="3" name="表格 14">
            <a:extLst>
              <a:ext uri="{FF2B5EF4-FFF2-40B4-BE49-F238E27FC236}">
                <a16:creationId xmlns:a16="http://schemas.microsoft.com/office/drawing/2014/main" id="{DEA251FB-D53C-22EF-6B54-503D8D440960}"/>
              </a:ext>
            </a:extLst>
          </p:cNvPr>
          <p:cNvGraphicFramePr>
            <a:graphicFrameLocks noGrp="1"/>
          </p:cNvGraphicFramePr>
          <p:nvPr>
            <p:extLst>
              <p:ext uri="{D42A27DB-BD31-4B8C-83A1-F6EECF244321}">
                <p14:modId xmlns:p14="http://schemas.microsoft.com/office/powerpoint/2010/main" val="3227925862"/>
              </p:ext>
            </p:extLst>
          </p:nvPr>
        </p:nvGraphicFramePr>
        <p:xfrm>
          <a:off x="292847" y="2255520"/>
          <a:ext cx="11606305" cy="2346960"/>
        </p:xfrm>
        <a:graphic>
          <a:graphicData uri="http://schemas.openxmlformats.org/drawingml/2006/table">
            <a:tbl>
              <a:tblPr firstRow="1" bandRow="1">
                <a:tableStyleId>{5C22544A-7EE6-4342-B048-85BDC9FD1C3A}</a:tableStyleId>
              </a:tblPr>
              <a:tblGrid>
                <a:gridCol w="371617">
                  <a:extLst>
                    <a:ext uri="{9D8B030D-6E8A-4147-A177-3AD203B41FA5}">
                      <a16:colId xmlns:a16="http://schemas.microsoft.com/office/drawing/2014/main" val="338521589"/>
                    </a:ext>
                  </a:extLst>
                </a:gridCol>
                <a:gridCol w="1110488">
                  <a:extLst>
                    <a:ext uri="{9D8B030D-6E8A-4147-A177-3AD203B41FA5}">
                      <a16:colId xmlns:a16="http://schemas.microsoft.com/office/drawing/2014/main" val="2594288860"/>
                    </a:ext>
                  </a:extLst>
                </a:gridCol>
                <a:gridCol w="1095703">
                  <a:extLst>
                    <a:ext uri="{9D8B030D-6E8A-4147-A177-3AD203B41FA5}">
                      <a16:colId xmlns:a16="http://schemas.microsoft.com/office/drawing/2014/main" val="1702105054"/>
                    </a:ext>
                  </a:extLst>
                </a:gridCol>
                <a:gridCol w="780393">
                  <a:extLst>
                    <a:ext uri="{9D8B030D-6E8A-4147-A177-3AD203B41FA5}">
                      <a16:colId xmlns:a16="http://schemas.microsoft.com/office/drawing/2014/main" val="3472637603"/>
                    </a:ext>
                  </a:extLst>
                </a:gridCol>
                <a:gridCol w="1404185">
                  <a:extLst>
                    <a:ext uri="{9D8B030D-6E8A-4147-A177-3AD203B41FA5}">
                      <a16:colId xmlns:a16="http://schemas.microsoft.com/office/drawing/2014/main" val="3794919868"/>
                    </a:ext>
                  </a:extLst>
                </a:gridCol>
                <a:gridCol w="1255042">
                  <a:extLst>
                    <a:ext uri="{9D8B030D-6E8A-4147-A177-3AD203B41FA5}">
                      <a16:colId xmlns:a16="http://schemas.microsoft.com/office/drawing/2014/main" val="197390952"/>
                    </a:ext>
                  </a:extLst>
                </a:gridCol>
                <a:gridCol w="1143196">
                  <a:extLst>
                    <a:ext uri="{9D8B030D-6E8A-4147-A177-3AD203B41FA5}">
                      <a16:colId xmlns:a16="http://schemas.microsoft.com/office/drawing/2014/main" val="3446489779"/>
                    </a:ext>
                  </a:extLst>
                </a:gridCol>
                <a:gridCol w="739367">
                  <a:extLst>
                    <a:ext uri="{9D8B030D-6E8A-4147-A177-3AD203B41FA5}">
                      <a16:colId xmlns:a16="http://schemas.microsoft.com/office/drawing/2014/main" val="795804554"/>
                    </a:ext>
                  </a:extLst>
                </a:gridCol>
                <a:gridCol w="1545844">
                  <a:extLst>
                    <a:ext uri="{9D8B030D-6E8A-4147-A177-3AD203B41FA5}">
                      <a16:colId xmlns:a16="http://schemas.microsoft.com/office/drawing/2014/main" val="962756226"/>
                    </a:ext>
                  </a:extLst>
                </a:gridCol>
                <a:gridCol w="2160470">
                  <a:extLst>
                    <a:ext uri="{9D8B030D-6E8A-4147-A177-3AD203B41FA5}">
                      <a16:colId xmlns:a16="http://schemas.microsoft.com/office/drawing/2014/main" val="594480739"/>
                    </a:ext>
                  </a:extLst>
                </a:gridCol>
              </a:tblGrid>
              <a:tr h="234299">
                <a:tc rowSpan="2">
                  <a:txBody>
                    <a:bodyPr/>
                    <a:lstStyle/>
                    <a:p>
                      <a:pPr algn="ctr"/>
                      <a:r>
                        <a:rPr lang="zh-CN" altLang="en-US" sz="1400" dirty="0">
                          <a:solidFill>
                            <a:schemeClr val="bg1"/>
                          </a:solidFill>
                          <a:latin typeface="思源黑体 CN Bold" panose="020B0800000000000000" pitchFamily="34" charset="-122"/>
                          <a:ea typeface="思源黑体 CN Bold" panose="020B0800000000000000" pitchFamily="34" charset="-122"/>
                        </a:rPr>
                        <a:t>序号</a:t>
                      </a:r>
                    </a:p>
                  </a:txBody>
                  <a:tcPr anchor="ctr">
                    <a:lnL w="12700" cmpd="sng">
                      <a:noFill/>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rowSpan="2">
                  <a:txBody>
                    <a:bodyPr/>
                    <a:lstStyle/>
                    <a:p>
                      <a:pPr algn="ctr"/>
                      <a:r>
                        <a:rPr lang="zh-CN" altLang="en-US" sz="1400" dirty="0">
                          <a:solidFill>
                            <a:schemeClr val="bg1"/>
                          </a:solidFill>
                          <a:latin typeface="思源黑体 CN Bold" panose="020B0800000000000000" pitchFamily="34" charset="-122"/>
                          <a:ea typeface="思源黑体 CN Bold" panose="020B0800000000000000" pitchFamily="34" charset="-122"/>
                        </a:rPr>
                        <a:t>试验名称</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gridSpan="6">
                  <a:txBody>
                    <a:bodyPr/>
                    <a:lstStyle/>
                    <a:p>
                      <a:pPr algn="ctr"/>
                      <a:r>
                        <a:rPr lang="zh-CN" altLang="en-US" sz="1400" dirty="0">
                          <a:solidFill>
                            <a:schemeClr val="bg1"/>
                          </a:solidFill>
                        </a:rPr>
                        <a:t>模型信息</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tc rowSpan="2">
                  <a:txBody>
                    <a:bodyPr/>
                    <a:lstStyle/>
                    <a:p>
                      <a:pPr algn="ctr"/>
                      <a:r>
                        <a:rPr lang="zh-CN" altLang="en-US" sz="1400" dirty="0"/>
                        <a:t>激励类型</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rowSpan="2">
                  <a:txBody>
                    <a:bodyPr/>
                    <a:lstStyle/>
                    <a:p>
                      <a:pPr algn="ctr"/>
                      <a:r>
                        <a:rPr lang="zh-CN" altLang="en-US" sz="1400" dirty="0"/>
                        <a:t>试验目的</a:t>
                      </a:r>
                    </a:p>
                  </a:txBody>
                  <a:tcPr anchor="ctr">
                    <a:lnL w="6350" cap="flat" cmpd="sng" algn="ctr">
                      <a:solidFill>
                        <a:schemeClr val="bg2">
                          <a:lumMod val="75000"/>
                        </a:schemeClr>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extLst>
                  <a:ext uri="{0D108BD9-81ED-4DB2-BD59-A6C34878D82A}">
                    <a16:rowId xmlns:a16="http://schemas.microsoft.com/office/drawing/2014/main" val="1692209626"/>
                  </a:ext>
                </a:extLst>
              </a:tr>
              <a:tr h="234299">
                <a:tc vMerge="1">
                  <a:txBody>
                    <a:bodyPr/>
                    <a:lstStyle/>
                    <a:p>
                      <a:endParaRPr lang="zh-CN" altLang="en-US" dirty="0"/>
                    </a:p>
                  </a:txBody>
                  <a:tcPr/>
                </a:tc>
                <a:tc vMerge="1">
                  <a:txBody>
                    <a:bodyPr/>
                    <a:lstStyle/>
                    <a:p>
                      <a:endParaRPr lang="zh-CN" altLang="en-US" dirty="0"/>
                    </a:p>
                  </a:txBody>
                  <a:tcPr/>
                </a:tc>
                <a:tc>
                  <a:txBody>
                    <a:bodyPr/>
                    <a:lstStyle/>
                    <a:p>
                      <a:pPr algn="ctr"/>
                      <a:r>
                        <a:rPr lang="zh-CN" altLang="en-US" sz="1400" dirty="0">
                          <a:solidFill>
                            <a:schemeClr val="bg1"/>
                          </a:solidFill>
                        </a:rPr>
                        <a:t>结构类型</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相似比</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平面尺寸</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高度</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层数</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a:txBody>
                    <a:bodyPr/>
                    <a:lstStyle/>
                    <a:p>
                      <a:pPr algn="ctr"/>
                      <a:r>
                        <a:rPr lang="zh-CN" altLang="en-US" sz="1400" dirty="0">
                          <a:solidFill>
                            <a:schemeClr val="bg1"/>
                          </a:solidFill>
                        </a:rPr>
                        <a:t>重量</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55D8C">
                        <a:alpha val="91000"/>
                      </a:srgbClr>
                    </a:solidFill>
                  </a:tcPr>
                </a:tc>
                <a:tc vMerge="1">
                  <a:txBody>
                    <a:bodyPr/>
                    <a:lstStyle/>
                    <a:p>
                      <a:endParaRPr lang="zh-CN" altLang="en-US" dirty="0"/>
                    </a:p>
                  </a:txBody>
                  <a:tcPr/>
                </a:tc>
                <a:tc vMerge="1">
                  <a:txBody>
                    <a:bodyPr/>
                    <a:lstStyle/>
                    <a:p>
                      <a:endParaRPr lang="zh-CN" altLang="en-US" dirty="0"/>
                    </a:p>
                  </a:txBody>
                  <a:tcPr/>
                </a:tc>
                <a:extLst>
                  <a:ext uri="{0D108BD9-81ED-4DB2-BD59-A6C34878D82A}">
                    <a16:rowId xmlns:a16="http://schemas.microsoft.com/office/drawing/2014/main" val="1434823676"/>
                  </a:ext>
                </a:extLst>
              </a:tr>
              <a:tr h="503488">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8</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王春林</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吕志涛</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悬挂结构</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4:25</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1.7X1.7m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3.25m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5</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ctr" defTabSz="914400" rtl="0" eaLnBrk="1" latinLnBrk="0" hangingPunct="1"/>
                      <a:r>
                        <a:rPr lang="es-E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El Centro</a:t>
                      </a:r>
                      <a:r>
                        <a:rPr lang="zh-CN" altLang="es-E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a:t>
                      </a:r>
                      <a:r>
                        <a:rPr lang="es-E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Taft</a:t>
                      </a:r>
                      <a:r>
                        <a:rPr lang="zh-CN" altLang="es-E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a:t>
                      </a:r>
                      <a:r>
                        <a:rPr lang="es-E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Palm Springs</a:t>
                      </a:r>
                      <a:r>
                        <a:rPr lang="zh-CN" altLang="es-E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波</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tc>
                  <a:txBody>
                    <a:bodyPr/>
                    <a:lstStyle/>
                    <a:p>
                      <a:pPr marL="0" algn="l" defTabSz="914400" rtl="0" eaLnBrk="1" latinLnBrk="0" hangingPunct="1"/>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主结构与悬挂楼面的质量比、连接方式以及阻尼器分布对结构影响</a:t>
                      </a:r>
                    </a:p>
                  </a:txBody>
                  <a:tcPr anchor="ctr">
                    <a:lnL w="6350" cap="flat" cmpd="sng" algn="ctr">
                      <a:solidFill>
                        <a:schemeClr val="bg2">
                          <a:lumMod val="75000"/>
                        </a:schemeClr>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40000"/>
                      </a:schemeClr>
                    </a:solidFill>
                  </a:tcPr>
                </a:tc>
                <a:extLst>
                  <a:ext uri="{0D108BD9-81ED-4DB2-BD59-A6C34878D82A}">
                    <a16:rowId xmlns:a16="http://schemas.microsoft.com/office/drawing/2014/main" val="3980435406"/>
                  </a:ext>
                </a:extLst>
              </a:tr>
              <a:tr h="444049">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9</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algn="ct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郑亮</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框架结构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1:4</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1.5</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×1.5m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3.45m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天然波、白噪声、人工波</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tc>
                  <a:txBody>
                    <a:bodyPr/>
                    <a:lstStyle/>
                    <a:p>
                      <a:pPr algn="l"/>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阻尼器的抗震加固效果</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7FA0BB">
                        <a:alpha val="40000"/>
                      </a:srgbClr>
                    </a:solidFill>
                  </a:tcPr>
                </a:tc>
                <a:extLst>
                  <a:ext uri="{0D108BD9-81ED-4DB2-BD59-A6C34878D82A}">
                    <a16:rowId xmlns:a16="http://schemas.microsoft.com/office/drawing/2014/main" val="1535404973"/>
                  </a:ext>
                </a:extLst>
              </a:tr>
              <a:tr h="492028">
                <a:tc>
                  <a:txBody>
                    <a:bodyPr/>
                    <a:lstStyle/>
                    <a:p>
                      <a:pPr algn="ct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10</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12700" cmpd="sng">
                      <a:noFill/>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梅真</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侯炜</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郭子雄</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钢结构</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1:5</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sym typeface="微软雅黑" panose="020B0503020204020204" pitchFamily="34" charset="-122"/>
                        </a:rPr>
                        <a:t>1.6</a:t>
                      </a: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×1.6m</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5.0m</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6</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层</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2.8t</a:t>
                      </a:r>
                      <a:endPar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白噪声、人工波</a:t>
                      </a:r>
                    </a:p>
                  </a:txBody>
                  <a:tcPr anchor="ctr">
                    <a:lnL w="6350" cap="flat" cmpd="sng" algn="ctr">
                      <a:solidFill>
                        <a:schemeClr val="bg2">
                          <a:lumMod val="75000"/>
                        </a:schemeClr>
                      </a:solidFill>
                      <a:prstDash val="solid"/>
                      <a:round/>
                      <a:headEnd type="none" w="med" len="med"/>
                      <a:tailEnd type="none" w="med" len="med"/>
                    </a:lnL>
                    <a:lnR w="6350" cap="flat" cmpd="sng" algn="ctr">
                      <a:solidFill>
                        <a:schemeClr val="bg2">
                          <a:lumMod val="75000"/>
                        </a:schemeClr>
                      </a:solid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l"/>
                      <a:r>
                        <a:rPr lang="en-US" altLang="zh-CN"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kern="1200" dirty="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在随机激励作用时阻尼器的减振效果以及对结构动力可靠度的影响</a:t>
                      </a:r>
                    </a:p>
                  </a:txBody>
                  <a:tcPr anchor="ctr">
                    <a:lnL w="6350" cap="flat" cmpd="sng" algn="ctr">
                      <a:solidFill>
                        <a:schemeClr val="bg2">
                          <a:lumMod val="75000"/>
                        </a:schemeClr>
                      </a:solidFill>
                      <a:prstDash val="solid"/>
                      <a:round/>
                      <a:headEnd type="none" w="med" len="med"/>
                      <a:tailEnd type="none" w="med" len="med"/>
                    </a:lnL>
                    <a:lnR w="12700" cmpd="sng">
                      <a:noFill/>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extLst>
                  <a:ext uri="{0D108BD9-81ED-4DB2-BD59-A6C34878D82A}">
                    <a16:rowId xmlns:a16="http://schemas.microsoft.com/office/drawing/2014/main" val="3549877643"/>
                  </a:ext>
                </a:extLst>
              </a:tr>
            </a:tbl>
          </a:graphicData>
        </a:graphic>
      </p:graphicFrame>
    </p:spTree>
    <p:extLst>
      <p:ext uri="{BB962C8B-B14F-4D97-AF65-F5344CB8AC3E}">
        <p14:creationId xmlns:p14="http://schemas.microsoft.com/office/powerpoint/2010/main" val="33988792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平行四边形 50">
            <a:extLst>
              <a:ext uri="{FF2B5EF4-FFF2-40B4-BE49-F238E27FC236}">
                <a16:creationId xmlns:a16="http://schemas.microsoft.com/office/drawing/2014/main" id="{CCE8B691-FC9F-0267-6140-7307EB240BAF}"/>
              </a:ext>
            </a:extLst>
          </p:cNvPr>
          <p:cNvSpPr/>
          <p:nvPr/>
        </p:nvSpPr>
        <p:spPr>
          <a:xfrm>
            <a:off x="7034366" y="0"/>
            <a:ext cx="4903633" cy="6839394"/>
          </a:xfrm>
          <a:prstGeom prst="parallelogram">
            <a:avLst>
              <a:gd name="adj" fmla="val 19043"/>
            </a:avLst>
          </a:prstGeom>
          <a:solidFill>
            <a:srgbClr val="0079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0" name="图片 49">
            <a:extLst>
              <a:ext uri="{FF2B5EF4-FFF2-40B4-BE49-F238E27FC236}">
                <a16:creationId xmlns:a16="http://schemas.microsoft.com/office/drawing/2014/main" id="{E35B0B3C-0B59-7160-7FE5-4E4165517881}"/>
              </a:ext>
            </a:extLst>
          </p:cNvPr>
          <p:cNvPicPr>
            <a:picLocks noChangeAspect="1"/>
          </p:cNvPicPr>
          <p:nvPr/>
        </p:nvPicPr>
        <p:blipFill>
          <a:blip r:embed="rId3"/>
          <a:srcRect t="14396" r="440" b="12225"/>
          <a:stretch>
            <a:fillRect/>
          </a:stretch>
        </p:blipFill>
        <p:spPr>
          <a:xfrm>
            <a:off x="7160078" y="-18607"/>
            <a:ext cx="5189596" cy="6858000"/>
          </a:xfrm>
          <a:custGeom>
            <a:avLst/>
            <a:gdLst>
              <a:gd name="connsiteX0" fmla="*/ 0 w 5189596"/>
              <a:gd name="connsiteY0" fmla="*/ 0 h 6858000"/>
              <a:gd name="connsiteX1" fmla="*/ 5189596 w 5189596"/>
              <a:gd name="connsiteY1" fmla="*/ 0 h 6858000"/>
              <a:gd name="connsiteX2" fmla="*/ 5189596 w 5189596"/>
              <a:gd name="connsiteY2" fmla="*/ 6858000 h 6858000"/>
              <a:gd name="connsiteX3" fmla="*/ 0 w 518959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89596" h="6858000">
                <a:moveTo>
                  <a:pt x="0" y="0"/>
                </a:moveTo>
                <a:lnTo>
                  <a:pt x="5189596" y="0"/>
                </a:lnTo>
                <a:lnTo>
                  <a:pt x="5189596" y="6858000"/>
                </a:lnTo>
                <a:lnTo>
                  <a:pt x="0" y="6858000"/>
                </a:lnTo>
                <a:close/>
              </a:path>
            </a:pathLst>
          </a:custGeom>
        </p:spPr>
      </p:pic>
      <p:sp>
        <p:nvSpPr>
          <p:cNvPr id="28" name="1-3">
            <a:extLst>
              <a:ext uri="{FF2B5EF4-FFF2-40B4-BE49-F238E27FC236}">
                <a16:creationId xmlns:a16="http://schemas.microsoft.com/office/drawing/2014/main" id="{4B5A1CED-5D4C-4D13-B13E-2E372600AF8D}"/>
              </a:ext>
            </a:extLst>
          </p:cNvPr>
          <p:cNvSpPr txBox="1"/>
          <p:nvPr/>
        </p:nvSpPr>
        <p:spPr>
          <a:xfrm flipH="1">
            <a:off x="2401305" y="2995632"/>
            <a:ext cx="4320413"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6000" b="1" dirty="0">
                <a:solidFill>
                  <a:srgbClr val="1C4877"/>
                </a:solidFill>
                <a:effectLst>
                  <a:outerShdw blurRad="63500" sx="102000" sy="102000" algn="ctr" rotWithShape="0">
                    <a:prstClr val="black">
                      <a:alpha val="12000"/>
                    </a:prstClr>
                  </a:outerShdw>
                </a:effectLst>
                <a:latin typeface="思源黑体 CN Heavy" panose="020B0A00000000000000" pitchFamily="34" charset="-122"/>
                <a:ea typeface="思源黑体 CN Heavy" panose="020B0A00000000000000" pitchFamily="34" charset="-122"/>
                <a:sym typeface="微软雅黑" panose="020B0503020204020204" pitchFamily="34" charset="-122"/>
              </a:rPr>
              <a:t>谢  谢  聆  听</a:t>
            </a:r>
          </a:p>
        </p:txBody>
      </p:sp>
      <p:pic>
        <p:nvPicPr>
          <p:cNvPr id="38" name="图片 37">
            <a:extLst>
              <a:ext uri="{FF2B5EF4-FFF2-40B4-BE49-F238E27FC236}">
                <a16:creationId xmlns:a16="http://schemas.microsoft.com/office/drawing/2014/main" id="{AC08DF5F-5593-5C58-217F-2AF495196EC2}"/>
              </a:ext>
            </a:extLst>
          </p:cNvPr>
          <p:cNvPicPr>
            <a:picLocks noChangeAspect="1"/>
          </p:cNvPicPr>
          <p:nvPr/>
        </p:nvPicPr>
        <p:blipFill>
          <a:blip r:embed="rId4"/>
          <a:srcRect l="22751" r="12634" b="47794"/>
          <a:stretch>
            <a:fillRect/>
          </a:stretch>
        </p:blipFill>
        <p:spPr>
          <a:xfrm>
            <a:off x="78837" y="4353110"/>
            <a:ext cx="12192000" cy="2504805"/>
          </a:xfrm>
          <a:custGeom>
            <a:avLst/>
            <a:gdLst>
              <a:gd name="connsiteX0" fmla="*/ 0 w 12192000"/>
              <a:gd name="connsiteY0" fmla="*/ 0 h 2504805"/>
              <a:gd name="connsiteX1" fmla="*/ 12192000 w 12192000"/>
              <a:gd name="connsiteY1" fmla="*/ 0 h 2504805"/>
              <a:gd name="connsiteX2" fmla="*/ 12192000 w 12192000"/>
              <a:gd name="connsiteY2" fmla="*/ 2504805 h 2504805"/>
              <a:gd name="connsiteX3" fmla="*/ 0 w 12192000"/>
              <a:gd name="connsiteY3" fmla="*/ 2504805 h 2504805"/>
            </a:gdLst>
            <a:ahLst/>
            <a:cxnLst>
              <a:cxn ang="0">
                <a:pos x="connsiteX0" y="connsiteY0"/>
              </a:cxn>
              <a:cxn ang="0">
                <a:pos x="connsiteX1" y="connsiteY1"/>
              </a:cxn>
              <a:cxn ang="0">
                <a:pos x="connsiteX2" y="connsiteY2"/>
              </a:cxn>
              <a:cxn ang="0">
                <a:pos x="connsiteX3" y="connsiteY3"/>
              </a:cxn>
            </a:cxnLst>
            <a:rect l="l" t="t" r="r" b="b"/>
            <a:pathLst>
              <a:path w="12192000" h="2504805">
                <a:moveTo>
                  <a:pt x="0" y="0"/>
                </a:moveTo>
                <a:lnTo>
                  <a:pt x="12192000" y="0"/>
                </a:lnTo>
                <a:lnTo>
                  <a:pt x="12192000" y="2504805"/>
                </a:lnTo>
                <a:lnTo>
                  <a:pt x="0" y="2504805"/>
                </a:lnTo>
                <a:close/>
              </a:path>
            </a:pathLst>
          </a:custGeom>
        </p:spPr>
      </p:pic>
      <p:sp>
        <p:nvSpPr>
          <p:cNvPr id="55" name="任意多边形: 形状 54">
            <a:extLst>
              <a:ext uri="{FF2B5EF4-FFF2-40B4-BE49-F238E27FC236}">
                <a16:creationId xmlns:a16="http://schemas.microsoft.com/office/drawing/2014/main" id="{979A8759-E6D3-27BE-7F01-A9C3EECE6375}"/>
              </a:ext>
            </a:extLst>
          </p:cNvPr>
          <p:cNvSpPr/>
          <p:nvPr/>
        </p:nvSpPr>
        <p:spPr>
          <a:xfrm>
            <a:off x="11555135" y="2023988"/>
            <a:ext cx="636865" cy="4664567"/>
          </a:xfrm>
          <a:custGeom>
            <a:avLst/>
            <a:gdLst>
              <a:gd name="connsiteX0" fmla="*/ 636865 w 636865"/>
              <a:gd name="connsiteY0" fmla="*/ 0 h 4664567"/>
              <a:gd name="connsiteX1" fmla="*/ 636865 w 636865"/>
              <a:gd name="connsiteY1" fmla="*/ 4664567 h 4664567"/>
              <a:gd name="connsiteX2" fmla="*/ 0 w 636865"/>
              <a:gd name="connsiteY2" fmla="*/ 4664567 h 4664567"/>
            </a:gdLst>
            <a:ahLst/>
            <a:cxnLst>
              <a:cxn ang="0">
                <a:pos x="connsiteX0" y="connsiteY0"/>
              </a:cxn>
              <a:cxn ang="0">
                <a:pos x="connsiteX1" y="connsiteY1"/>
              </a:cxn>
              <a:cxn ang="0">
                <a:pos x="connsiteX2" y="connsiteY2"/>
              </a:cxn>
            </a:cxnLst>
            <a:rect l="l" t="t" r="r" b="b"/>
            <a:pathLst>
              <a:path w="636865" h="4664567">
                <a:moveTo>
                  <a:pt x="636865" y="0"/>
                </a:moveTo>
                <a:lnTo>
                  <a:pt x="636865" y="4664567"/>
                </a:lnTo>
                <a:lnTo>
                  <a:pt x="0" y="4664567"/>
                </a:lnTo>
                <a:close/>
              </a:path>
            </a:pathLst>
          </a:custGeom>
          <a:solidFill>
            <a:srgbClr val="0079BA"/>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7" name="组合 6">
            <a:extLst>
              <a:ext uri="{FF2B5EF4-FFF2-40B4-BE49-F238E27FC236}">
                <a16:creationId xmlns:a16="http://schemas.microsoft.com/office/drawing/2014/main" id="{35FC9D5A-30A1-A33E-5DB7-A2B0A92828FC}"/>
              </a:ext>
            </a:extLst>
          </p:cNvPr>
          <p:cNvGrpSpPr/>
          <p:nvPr/>
        </p:nvGrpSpPr>
        <p:grpSpPr>
          <a:xfrm>
            <a:off x="0" y="742533"/>
            <a:ext cx="7853680" cy="179165"/>
            <a:chOff x="-7226" y="790894"/>
            <a:chExt cx="12199226" cy="100563"/>
          </a:xfrm>
        </p:grpSpPr>
        <p:sp>
          <p:nvSpPr>
            <p:cNvPr id="8" name="矩形 7">
              <a:extLst>
                <a:ext uri="{FF2B5EF4-FFF2-40B4-BE49-F238E27FC236}">
                  <a16:creationId xmlns:a16="http://schemas.microsoft.com/office/drawing/2014/main" id="{05650FFE-3FE8-2FAF-54C9-DE736E8C4CD9}"/>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矩形 8">
              <a:extLst>
                <a:ext uri="{FF2B5EF4-FFF2-40B4-BE49-F238E27FC236}">
                  <a16:creationId xmlns:a16="http://schemas.microsoft.com/office/drawing/2014/main" id="{FE430848-155A-BB4F-3540-89F8018EB42E}"/>
                </a:ext>
              </a:extLst>
            </p:cNvPr>
            <p:cNvSpPr/>
            <p:nvPr/>
          </p:nvSpPr>
          <p:spPr>
            <a:xfrm>
              <a:off x="-7226" y="800189"/>
              <a:ext cx="7085457" cy="91268"/>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descr="图片包含 动物, 鱼&#10;&#10;已生成极高可信度的说明">
            <a:extLst>
              <a:ext uri="{FF2B5EF4-FFF2-40B4-BE49-F238E27FC236}">
                <a16:creationId xmlns:a16="http://schemas.microsoft.com/office/drawing/2014/main" id="{5BA4FC92-BEC9-C614-6072-B50BF5366C2A}"/>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2" name="图形 11">
            <a:extLst>
              <a:ext uri="{FF2B5EF4-FFF2-40B4-BE49-F238E27FC236}">
                <a16:creationId xmlns:a16="http://schemas.microsoft.com/office/drawing/2014/main" id="{BBB9215E-6143-4540-27BA-FCABAF4005C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164" y="6305278"/>
            <a:ext cx="696216" cy="552721"/>
          </a:xfrm>
          <a:prstGeom prst="rect">
            <a:avLst/>
          </a:prstGeom>
        </p:spPr>
      </p:pic>
      <p:grpSp>
        <p:nvGrpSpPr>
          <p:cNvPr id="13" name="组合 12">
            <a:extLst>
              <a:ext uri="{FF2B5EF4-FFF2-40B4-BE49-F238E27FC236}">
                <a16:creationId xmlns:a16="http://schemas.microsoft.com/office/drawing/2014/main" id="{0818549B-6A79-7B2C-1D6D-7A71C5B319D3}"/>
              </a:ext>
            </a:extLst>
          </p:cNvPr>
          <p:cNvGrpSpPr>
            <a:grpSpLocks noChangeAspect="1"/>
          </p:cNvGrpSpPr>
          <p:nvPr/>
        </p:nvGrpSpPr>
        <p:grpSpPr>
          <a:xfrm>
            <a:off x="23021" y="4760422"/>
            <a:ext cx="6899645" cy="1612023"/>
            <a:chOff x="-3906710" y="475087"/>
            <a:chExt cx="4004406" cy="969814"/>
          </a:xfrm>
        </p:grpSpPr>
        <p:pic>
          <p:nvPicPr>
            <p:cNvPr id="14" name="图形 13">
              <a:extLst>
                <a:ext uri="{FF2B5EF4-FFF2-40B4-BE49-F238E27FC236}">
                  <a16:creationId xmlns:a16="http://schemas.microsoft.com/office/drawing/2014/main" id="{BAF98740-062F-B82F-1AEE-D84A351355F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06710" y="475087"/>
              <a:ext cx="4004406" cy="969814"/>
            </a:xfrm>
            <a:prstGeom prst="rect">
              <a:avLst/>
            </a:prstGeom>
          </p:spPr>
        </p:pic>
        <p:sp>
          <p:nvSpPr>
            <p:cNvPr id="15" name="矩形 14">
              <a:extLst>
                <a:ext uri="{FF2B5EF4-FFF2-40B4-BE49-F238E27FC236}">
                  <a16:creationId xmlns:a16="http://schemas.microsoft.com/office/drawing/2014/main" id="{8DAC7ACE-905E-931E-F6F0-81EA0BA005D4}"/>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任意多边形: 形状 16">
            <a:extLst>
              <a:ext uri="{FF2B5EF4-FFF2-40B4-BE49-F238E27FC236}">
                <a16:creationId xmlns:a16="http://schemas.microsoft.com/office/drawing/2014/main" id="{5DD2A8A9-3020-5130-056D-7769FEF75999}"/>
              </a:ext>
            </a:extLst>
          </p:cNvPr>
          <p:cNvSpPr/>
          <p:nvPr/>
        </p:nvSpPr>
        <p:spPr>
          <a:xfrm rot="3065822">
            <a:off x="-1808591" y="1316997"/>
            <a:ext cx="3985898" cy="4191627"/>
          </a:xfrm>
          <a:custGeom>
            <a:avLst/>
            <a:gdLst>
              <a:gd name="connsiteX0" fmla="*/ 121773 w 3985898"/>
              <a:gd name="connsiteY0" fmla="*/ 3945470 h 4191627"/>
              <a:gd name="connsiteX1" fmla="*/ 426807 w 3985898"/>
              <a:gd name="connsiteY1" fmla="*/ 4191627 h 4191627"/>
              <a:gd name="connsiteX2" fmla="*/ 417853 w 3985898"/>
              <a:gd name="connsiteY2" fmla="*/ 4186188 h 4191627"/>
              <a:gd name="connsiteX3" fmla="*/ 241675 w 3985898"/>
              <a:gd name="connsiteY3" fmla="*/ 4054444 h 4191627"/>
              <a:gd name="connsiteX4" fmla="*/ 0 w 3985898"/>
              <a:gd name="connsiteY4" fmla="*/ 758285 h 4191627"/>
              <a:gd name="connsiteX5" fmla="*/ 98687 w 3985898"/>
              <a:gd name="connsiteY5" fmla="*/ 650994 h 4191627"/>
              <a:gd name="connsiteX6" fmla="*/ 1697383 w 3985898"/>
              <a:gd name="connsiteY6" fmla="*/ 0 h 4191627"/>
              <a:gd name="connsiteX7" fmla="*/ 3985898 w 3985898"/>
              <a:gd name="connsiteY7" fmla="*/ 2288515 h 4191627"/>
              <a:gd name="connsiteX8" fmla="*/ 3595055 w 3985898"/>
              <a:gd name="connsiteY8" fmla="*/ 3568045 h 4191627"/>
              <a:gd name="connsiteX9" fmla="*/ 3471419 w 3985898"/>
              <a:gd name="connsiteY9" fmla="*/ 3733382 h 4191627"/>
              <a:gd name="connsiteX10" fmla="*/ 3181386 w 3985898"/>
              <a:gd name="connsiteY10" fmla="*/ 3499330 h 4191627"/>
              <a:gd name="connsiteX11" fmla="*/ 3285887 w 3985898"/>
              <a:gd name="connsiteY11" fmla="*/ 3359584 h 4191627"/>
              <a:gd name="connsiteX12" fmla="*/ 3613053 w 3985898"/>
              <a:gd name="connsiteY12" fmla="*/ 2288515 h 4191627"/>
              <a:gd name="connsiteX13" fmla="*/ 1697383 w 3985898"/>
              <a:gd name="connsiteY13" fmla="*/ 372845 h 4191627"/>
              <a:gd name="connsiteX14" fmla="*/ 359147 w 3985898"/>
              <a:gd name="connsiteY14" fmla="*/ 917779 h 4191627"/>
              <a:gd name="connsiteX15" fmla="*/ 290339 w 3985898"/>
              <a:gd name="connsiteY15" fmla="*/ 992585 h 419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85898" h="4191627">
                <a:moveTo>
                  <a:pt x="121773" y="3945470"/>
                </a:moveTo>
                <a:lnTo>
                  <a:pt x="426807" y="4191627"/>
                </a:lnTo>
                <a:lnTo>
                  <a:pt x="417853" y="4186188"/>
                </a:lnTo>
                <a:cubicBezTo>
                  <a:pt x="356978" y="4145061"/>
                  <a:pt x="298188" y="4101083"/>
                  <a:pt x="241675" y="4054444"/>
                </a:cubicBezTo>
                <a:close/>
                <a:moveTo>
                  <a:pt x="0" y="758285"/>
                </a:moveTo>
                <a:lnTo>
                  <a:pt x="98687" y="650994"/>
                </a:lnTo>
                <a:cubicBezTo>
                  <a:pt x="511192" y="248209"/>
                  <a:pt x="1075302" y="0"/>
                  <a:pt x="1697383" y="0"/>
                </a:cubicBezTo>
                <a:cubicBezTo>
                  <a:pt x="2961295" y="0"/>
                  <a:pt x="3985898" y="1024603"/>
                  <a:pt x="3985898" y="2288515"/>
                </a:cubicBezTo>
                <a:cubicBezTo>
                  <a:pt x="3985898" y="2762482"/>
                  <a:pt x="3841813" y="3202796"/>
                  <a:pt x="3595055" y="3568045"/>
                </a:cubicBezTo>
                <a:lnTo>
                  <a:pt x="3471419" y="3733382"/>
                </a:lnTo>
                <a:lnTo>
                  <a:pt x="3181386" y="3499330"/>
                </a:lnTo>
                <a:lnTo>
                  <a:pt x="3285887" y="3359584"/>
                </a:lnTo>
                <a:cubicBezTo>
                  <a:pt x="3492442" y="3053841"/>
                  <a:pt x="3613053" y="2685263"/>
                  <a:pt x="3613053" y="2288515"/>
                </a:cubicBezTo>
                <a:cubicBezTo>
                  <a:pt x="3613053" y="1230520"/>
                  <a:pt x="2755378" y="372845"/>
                  <a:pt x="1697383" y="372845"/>
                </a:cubicBezTo>
                <a:cubicBezTo>
                  <a:pt x="1176651" y="372845"/>
                  <a:pt x="704446" y="580616"/>
                  <a:pt x="359147" y="917779"/>
                </a:cubicBezTo>
                <a:lnTo>
                  <a:pt x="290339" y="992585"/>
                </a:lnTo>
                <a:close/>
              </a:path>
            </a:pathLst>
          </a:custGeom>
          <a:gradFill>
            <a:gsLst>
              <a:gs pos="21000">
                <a:schemeClr val="bg1"/>
              </a:gs>
              <a:gs pos="0">
                <a:srgbClr val="3585B8"/>
              </a:gs>
              <a:gs pos="100000">
                <a:srgbClr val="3E98CC">
                  <a:alpha val="32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48" name="任意多边形: 形状 47">
            <a:extLst>
              <a:ext uri="{FF2B5EF4-FFF2-40B4-BE49-F238E27FC236}">
                <a16:creationId xmlns:a16="http://schemas.microsoft.com/office/drawing/2014/main" id="{223F2131-00DF-C5FC-887D-7D4053C75508}"/>
              </a:ext>
            </a:extLst>
          </p:cNvPr>
          <p:cNvSpPr/>
          <p:nvPr/>
        </p:nvSpPr>
        <p:spPr>
          <a:xfrm rot="3065822">
            <a:off x="1130850" y="-986271"/>
            <a:ext cx="2302722" cy="5208495"/>
          </a:xfrm>
          <a:custGeom>
            <a:avLst/>
            <a:gdLst>
              <a:gd name="connsiteX0" fmla="*/ 678202 w 2302722"/>
              <a:gd name="connsiteY0" fmla="*/ 378208 h 5208495"/>
              <a:gd name="connsiteX1" fmla="*/ 983410 w 2302722"/>
              <a:gd name="connsiteY1" fmla="*/ 0 h 5208495"/>
              <a:gd name="connsiteX2" fmla="*/ 997826 w 2302722"/>
              <a:gd name="connsiteY2" fmla="*/ 8757 h 5208495"/>
              <a:gd name="connsiteX3" fmla="*/ 2302722 w 2302722"/>
              <a:gd name="connsiteY3" fmla="*/ 2462974 h 5208495"/>
              <a:gd name="connsiteX4" fmla="*/ 495081 w 2302722"/>
              <a:gd name="connsiteY4" fmla="*/ 5190071 h 5208495"/>
              <a:gd name="connsiteX5" fmla="*/ 444744 w 2302722"/>
              <a:gd name="connsiteY5" fmla="*/ 5208495 h 5208495"/>
              <a:gd name="connsiteX6" fmla="*/ 0 w 2302722"/>
              <a:gd name="connsiteY6" fmla="*/ 4849593 h 5208495"/>
              <a:gd name="connsiteX7" fmla="*/ 79768 w 2302722"/>
              <a:gd name="connsiteY7" fmla="*/ 4829083 h 5208495"/>
              <a:gd name="connsiteX8" fmla="*/ 1820530 w 2302722"/>
              <a:gd name="connsiteY8" fmla="*/ 2462974 h 5208495"/>
              <a:gd name="connsiteX9" fmla="*/ 728227 w 2302722"/>
              <a:gd name="connsiteY9" fmla="*/ 408599 h 520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2722" h="5208495">
                <a:moveTo>
                  <a:pt x="678202" y="378208"/>
                </a:moveTo>
                <a:lnTo>
                  <a:pt x="983410" y="0"/>
                </a:lnTo>
                <a:lnTo>
                  <a:pt x="997826" y="8757"/>
                </a:lnTo>
                <a:cubicBezTo>
                  <a:pt x="1785106" y="540634"/>
                  <a:pt x="2302722" y="1441357"/>
                  <a:pt x="2302722" y="2462974"/>
                </a:cubicBezTo>
                <a:cubicBezTo>
                  <a:pt x="2302722" y="3688915"/>
                  <a:pt x="1557356" y="4740767"/>
                  <a:pt x="495081" y="5190071"/>
                </a:cubicBezTo>
                <a:lnTo>
                  <a:pt x="444744" y="5208495"/>
                </a:lnTo>
                <a:lnTo>
                  <a:pt x="0" y="4849593"/>
                </a:lnTo>
                <a:lnTo>
                  <a:pt x="79768" y="4829083"/>
                </a:lnTo>
                <a:cubicBezTo>
                  <a:pt x="1088278" y="4515404"/>
                  <a:pt x="1820530" y="3574702"/>
                  <a:pt x="1820530" y="2462974"/>
                </a:cubicBezTo>
                <a:cubicBezTo>
                  <a:pt x="1820530" y="1607798"/>
                  <a:pt x="1387244" y="853822"/>
                  <a:pt x="728227" y="408599"/>
                </a:cubicBezTo>
                <a:close/>
              </a:path>
            </a:pathLst>
          </a:custGeom>
          <a:gradFill>
            <a:gsLst>
              <a:gs pos="54000">
                <a:schemeClr val="bg1">
                  <a:alpha val="85000"/>
                </a:schemeClr>
              </a:gs>
              <a:gs pos="0">
                <a:srgbClr val="2E71A5"/>
              </a:gs>
              <a:gs pos="100000">
                <a:srgbClr val="3E98CC">
                  <a:alpha val="60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22" name="矩形: 圆角 21">
            <a:extLst>
              <a:ext uri="{FF2B5EF4-FFF2-40B4-BE49-F238E27FC236}">
                <a16:creationId xmlns:a16="http://schemas.microsoft.com/office/drawing/2014/main" id="{9BFC576F-994C-0B29-546B-76F4113E6514}"/>
              </a:ext>
            </a:extLst>
          </p:cNvPr>
          <p:cNvSpPr/>
          <p:nvPr/>
        </p:nvSpPr>
        <p:spPr>
          <a:xfrm>
            <a:off x="2368532" y="3762724"/>
            <a:ext cx="4256974" cy="645400"/>
          </a:xfrm>
          <a:prstGeom prst="roundRect">
            <a:avLst/>
          </a:prstGeom>
          <a:gradFill>
            <a:gsLst>
              <a:gs pos="70000">
                <a:schemeClr val="bg1">
                  <a:alpha val="85000"/>
                </a:schemeClr>
              </a:gs>
              <a:gs pos="18000">
                <a:srgbClr val="A0BED6"/>
              </a:gs>
              <a:gs pos="0">
                <a:srgbClr val="2E71A5"/>
              </a:gs>
              <a:gs pos="100000">
                <a:srgbClr val="3E98CC">
                  <a:alpha val="60000"/>
                </a:srgbClr>
              </a:gs>
            </a:gsLst>
            <a:lin ang="0" scaled="1"/>
          </a:gradFill>
          <a:scene3d>
            <a:camera prst="isometricOffAxis1Top">
              <a:rot lat="16934564" lon="20226488" rev="1351257"/>
            </a:camera>
            <a:lightRig rig="flat" dir="t"/>
          </a:scene3d>
          <a:sp3d extrusionH="133350" prstMaterial="dkEdge">
            <a:bevelT prst="relaxedInset"/>
            <a:bevelB w="317500" h="15875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50262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30" name="文本框 29">
            <a:extLst>
              <a:ext uri="{FF2B5EF4-FFF2-40B4-BE49-F238E27FC236}">
                <a16:creationId xmlns:a16="http://schemas.microsoft.com/office/drawing/2014/main" id="{B96FACF1-0862-6388-67F6-0D17F8ADCD65}"/>
              </a:ext>
            </a:extLst>
          </p:cNvPr>
          <p:cNvSpPr txBox="1"/>
          <p:nvPr/>
        </p:nvSpPr>
        <p:spPr>
          <a:xfrm>
            <a:off x="134511" y="6400920"/>
            <a:ext cx="1119676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【1】JI X D, HIKINO T, KASAI K. Damping identification of a full-scale passively controlled five-story steel building structure [J]. Earthquake Engineering &amp; Structural Dynamics, 2013, 42(2): 277-95.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 name="文本框 1">
            <a:extLst>
              <a:ext uri="{FF2B5EF4-FFF2-40B4-BE49-F238E27FC236}">
                <a16:creationId xmlns:a16="http://schemas.microsoft.com/office/drawing/2014/main" id="{A93981EB-1578-78E2-690C-ACF67AC71F9B}"/>
              </a:ext>
            </a:extLst>
          </p:cNvPr>
          <p:cNvSpPr txBox="1"/>
          <p:nvPr/>
        </p:nvSpPr>
        <p:spPr>
          <a:xfrm>
            <a:off x="371849" y="997564"/>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试验工况</a:t>
            </a:r>
          </a:p>
        </p:txBody>
      </p:sp>
      <p:pic>
        <p:nvPicPr>
          <p:cNvPr id="15" name="图片 14">
            <a:extLst>
              <a:ext uri="{FF2B5EF4-FFF2-40B4-BE49-F238E27FC236}">
                <a16:creationId xmlns:a16="http://schemas.microsoft.com/office/drawing/2014/main" id="{6377A397-BD58-6CDF-59E8-1CD808687C03}"/>
              </a:ext>
            </a:extLst>
          </p:cNvPr>
          <p:cNvPicPr>
            <a:picLocks noChangeAspect="1"/>
          </p:cNvPicPr>
          <p:nvPr/>
        </p:nvPicPr>
        <p:blipFill>
          <a:blip r:embed="rId10"/>
          <a:stretch>
            <a:fillRect/>
          </a:stretch>
        </p:blipFill>
        <p:spPr>
          <a:xfrm>
            <a:off x="5137694" y="1563923"/>
            <a:ext cx="6660884" cy="1633643"/>
          </a:xfrm>
          <a:prstGeom prst="rect">
            <a:avLst/>
          </a:prstGeom>
        </p:spPr>
      </p:pic>
      <p:grpSp>
        <p:nvGrpSpPr>
          <p:cNvPr id="17" name="组合 16">
            <a:extLst>
              <a:ext uri="{FF2B5EF4-FFF2-40B4-BE49-F238E27FC236}">
                <a16:creationId xmlns:a16="http://schemas.microsoft.com/office/drawing/2014/main" id="{2FE2D6DD-F8E8-4291-96A9-73AE1B8299D1}"/>
              </a:ext>
            </a:extLst>
          </p:cNvPr>
          <p:cNvGrpSpPr/>
          <p:nvPr/>
        </p:nvGrpSpPr>
        <p:grpSpPr>
          <a:xfrm>
            <a:off x="770043" y="1717452"/>
            <a:ext cx="4356931" cy="1219730"/>
            <a:chOff x="523206" y="2402319"/>
            <a:chExt cx="5515644" cy="632943"/>
          </a:xfrm>
        </p:grpSpPr>
        <p:grpSp>
          <p:nvGrpSpPr>
            <p:cNvPr id="28" name="组合 27">
              <a:extLst>
                <a:ext uri="{FF2B5EF4-FFF2-40B4-BE49-F238E27FC236}">
                  <a16:creationId xmlns:a16="http://schemas.microsoft.com/office/drawing/2014/main" id="{C801F31F-B93D-AD72-FC7B-527BC8CAB3F8}"/>
                </a:ext>
              </a:extLst>
            </p:cNvPr>
            <p:cNvGrpSpPr/>
            <p:nvPr/>
          </p:nvGrpSpPr>
          <p:grpSpPr>
            <a:xfrm>
              <a:off x="523206" y="2402319"/>
              <a:ext cx="5515644" cy="632943"/>
              <a:chOff x="523206" y="2421369"/>
              <a:chExt cx="5318794" cy="632943"/>
            </a:xfrm>
          </p:grpSpPr>
          <p:sp>
            <p:nvSpPr>
              <p:cNvPr id="32" name="Rectangle 1">
                <a:extLst>
                  <a:ext uri="{FF2B5EF4-FFF2-40B4-BE49-F238E27FC236}">
                    <a16:creationId xmlns:a16="http://schemas.microsoft.com/office/drawing/2014/main" id="{D2AF8F66-1A18-F2B4-6849-50F511D00915}"/>
                  </a:ext>
                </a:extLst>
              </p:cNvPr>
              <p:cNvSpPr/>
              <p:nvPr/>
            </p:nvSpPr>
            <p:spPr>
              <a:xfrm>
                <a:off x="523206" y="2442137"/>
                <a:ext cx="5318794" cy="612175"/>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33" name="直接连接符 32">
                <a:extLst>
                  <a:ext uri="{FF2B5EF4-FFF2-40B4-BE49-F238E27FC236}">
                    <a16:creationId xmlns:a16="http://schemas.microsoft.com/office/drawing/2014/main" id="{FCDF17C0-28BC-289F-C4E5-8BE4A190B837}"/>
                  </a:ext>
                </a:extLst>
              </p:cNvPr>
              <p:cNvCxnSpPr>
                <a:cxnSpLocks/>
              </p:cNvCxnSpPr>
              <p:nvPr/>
            </p:nvCxnSpPr>
            <p:spPr>
              <a:xfrm>
                <a:off x="558327" y="3054312"/>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93EABD60-5F69-4B64-52DB-9BA7FA7FF55C}"/>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31" name="文本框 30">
              <a:extLst>
                <a:ext uri="{FF2B5EF4-FFF2-40B4-BE49-F238E27FC236}">
                  <a16:creationId xmlns:a16="http://schemas.microsoft.com/office/drawing/2014/main" id="{9703C9CB-1BB0-81C1-B44F-6508B6E899AF}"/>
                </a:ext>
              </a:extLst>
            </p:cNvPr>
            <p:cNvSpPr txBox="1"/>
            <p:nvPr/>
          </p:nvSpPr>
          <p:spPr>
            <a:xfrm>
              <a:off x="621993" y="2450889"/>
              <a:ext cx="5201725" cy="544018"/>
            </a:xfrm>
            <a:prstGeom prst="rect">
              <a:avLst/>
            </a:prstGeom>
            <a:noFill/>
          </p:spPr>
          <p:txBody>
            <a:bodyPr wrap="square">
              <a:spAutoFit/>
            </a:bodyPr>
            <a:lstStyle/>
            <a:p>
              <a:pPr>
                <a:lnSpc>
                  <a:spcPct val="150000"/>
                </a:lnSpc>
              </a:pPr>
              <a:r>
                <a:rPr lang="zh-CN" altLang="en-US" sz="2200" dirty="0">
                  <a:latin typeface="思源黑体 CN Bold" panose="020B0800000000000000" pitchFamily="34" charset="-122"/>
                  <a:ea typeface="思源黑体 CN Bold" panose="020B0800000000000000" pitchFamily="34" charset="-122"/>
                </a:rPr>
                <a:t>激励类型：</a:t>
              </a:r>
              <a:r>
                <a:rPr lang="en-US" altLang="zh-CN" sz="2200" dirty="0" err="1">
                  <a:solidFill>
                    <a:srgbClr val="2E71A5"/>
                  </a:solidFill>
                  <a:latin typeface="思源黑体 CN Bold" panose="020B0800000000000000" pitchFamily="34" charset="-122"/>
                  <a:ea typeface="思源黑体 CN Bold" panose="020B0800000000000000" pitchFamily="34" charset="-122"/>
                </a:rPr>
                <a:t>Takatori</a:t>
              </a:r>
              <a:r>
                <a:rPr lang="en-US" altLang="zh-CN" sz="2200" dirty="0">
                  <a:solidFill>
                    <a:srgbClr val="2E71A5"/>
                  </a:solidFill>
                  <a:latin typeface="思源黑体 CN Bold" panose="020B0800000000000000" pitchFamily="34" charset="-122"/>
                  <a:ea typeface="思源黑体 CN Bold" panose="020B0800000000000000" pitchFamily="34" charset="-122"/>
                </a:rPr>
                <a:t> </a:t>
              </a:r>
              <a:r>
                <a:rPr lang="zh-CN" altLang="en-US" sz="2200" dirty="0">
                  <a:solidFill>
                    <a:srgbClr val="2E71A5"/>
                  </a:solidFill>
                  <a:latin typeface="思源黑体 CN Bold" panose="020B0800000000000000" pitchFamily="34" charset="-122"/>
                  <a:ea typeface="思源黑体 CN Bold" panose="020B0800000000000000" pitchFamily="34" charset="-122"/>
                </a:rPr>
                <a:t>波</a:t>
              </a:r>
              <a:r>
                <a:rPr lang="zh-CN" altLang="en-US" sz="2200" dirty="0">
                  <a:latin typeface="思源黑体 CN Bold" panose="020B0800000000000000" pitchFamily="34" charset="-122"/>
                  <a:ea typeface="思源黑体 CN Bold" panose="020B0800000000000000" pitchFamily="34" charset="-122"/>
                </a:rPr>
                <a:t>、</a:t>
              </a:r>
              <a:r>
                <a:rPr lang="zh-CN" altLang="en-US" sz="2200" dirty="0">
                  <a:solidFill>
                    <a:srgbClr val="2E71A5"/>
                  </a:solidFill>
                  <a:latin typeface="思源黑体 CN Bold" panose="020B0800000000000000" pitchFamily="34" charset="-122"/>
                  <a:ea typeface="思源黑体 CN Bold" panose="020B0800000000000000" pitchFamily="34" charset="-122"/>
                </a:rPr>
                <a:t>白噪声</a:t>
              </a:r>
              <a:r>
                <a:rPr lang="zh-CN" altLang="en-US" sz="2200" dirty="0">
                  <a:latin typeface="思源黑体 CN Bold" panose="020B0800000000000000" pitchFamily="34" charset="-122"/>
                  <a:ea typeface="思源黑体 CN Bold" panose="020B0800000000000000" pitchFamily="34" charset="-122"/>
                </a:rPr>
                <a:t>、</a:t>
              </a:r>
              <a:r>
                <a:rPr lang="zh-CN" altLang="en-US" sz="2200" dirty="0">
                  <a:solidFill>
                    <a:srgbClr val="2E71A5"/>
                  </a:solidFill>
                  <a:latin typeface="思源黑体 CN Bold" panose="020B0800000000000000" pitchFamily="34" charset="-122"/>
                  <a:ea typeface="思源黑体 CN Bold" panose="020B0800000000000000" pitchFamily="34" charset="-122"/>
                </a:rPr>
                <a:t>作动器激励</a:t>
              </a:r>
            </a:p>
          </p:txBody>
        </p:sp>
      </p:grpSp>
      <p:sp>
        <p:nvSpPr>
          <p:cNvPr id="49" name="文本框 48">
            <a:extLst>
              <a:ext uri="{FF2B5EF4-FFF2-40B4-BE49-F238E27FC236}">
                <a16:creationId xmlns:a16="http://schemas.microsoft.com/office/drawing/2014/main" id="{0AE38E3C-3F2F-E53D-024E-39C93427D617}"/>
              </a:ext>
            </a:extLst>
          </p:cNvPr>
          <p:cNvSpPr txBox="1"/>
          <p:nvPr/>
        </p:nvSpPr>
        <p:spPr>
          <a:xfrm>
            <a:off x="371849" y="3672407"/>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试验结果</a:t>
            </a:r>
          </a:p>
        </p:txBody>
      </p:sp>
      <p:pic>
        <p:nvPicPr>
          <p:cNvPr id="51" name="图片 50">
            <a:extLst>
              <a:ext uri="{FF2B5EF4-FFF2-40B4-BE49-F238E27FC236}">
                <a16:creationId xmlns:a16="http://schemas.microsoft.com/office/drawing/2014/main" id="{D3701588-0A04-AB2E-46BA-A5A57673384E}"/>
              </a:ext>
            </a:extLst>
          </p:cNvPr>
          <p:cNvPicPr>
            <a:picLocks noChangeAspect="1"/>
          </p:cNvPicPr>
          <p:nvPr/>
        </p:nvPicPr>
        <p:blipFill>
          <a:blip r:embed="rId11"/>
          <a:stretch>
            <a:fillRect/>
          </a:stretch>
        </p:blipFill>
        <p:spPr>
          <a:xfrm>
            <a:off x="5133646" y="3429000"/>
            <a:ext cx="2553777" cy="2666822"/>
          </a:xfrm>
          <a:prstGeom prst="rect">
            <a:avLst/>
          </a:prstGeom>
        </p:spPr>
      </p:pic>
      <p:pic>
        <p:nvPicPr>
          <p:cNvPr id="52" name="图片 51">
            <a:extLst>
              <a:ext uri="{FF2B5EF4-FFF2-40B4-BE49-F238E27FC236}">
                <a16:creationId xmlns:a16="http://schemas.microsoft.com/office/drawing/2014/main" id="{CC37B0E6-06B6-3FF7-D576-87E7A00BA2DB}"/>
              </a:ext>
            </a:extLst>
          </p:cNvPr>
          <p:cNvPicPr>
            <a:picLocks noChangeAspect="1"/>
          </p:cNvPicPr>
          <p:nvPr/>
        </p:nvPicPr>
        <p:blipFill>
          <a:blip r:embed="rId12"/>
          <a:stretch>
            <a:fillRect/>
          </a:stretch>
        </p:blipFill>
        <p:spPr>
          <a:xfrm>
            <a:off x="7629615" y="3620201"/>
            <a:ext cx="4149428" cy="2376168"/>
          </a:xfrm>
          <a:prstGeom prst="rect">
            <a:avLst/>
          </a:prstGeom>
        </p:spPr>
      </p:pic>
      <p:sp>
        <p:nvSpPr>
          <p:cNvPr id="53" name="矩形 52">
            <a:extLst>
              <a:ext uri="{FF2B5EF4-FFF2-40B4-BE49-F238E27FC236}">
                <a16:creationId xmlns:a16="http://schemas.microsoft.com/office/drawing/2014/main" id="{90DDA77E-0569-3911-9298-E205F321D536}"/>
              </a:ext>
            </a:extLst>
          </p:cNvPr>
          <p:cNvSpPr/>
          <p:nvPr/>
        </p:nvSpPr>
        <p:spPr>
          <a:xfrm>
            <a:off x="270495" y="925811"/>
            <a:ext cx="11549656" cy="2343270"/>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a:extLst>
              <a:ext uri="{FF2B5EF4-FFF2-40B4-BE49-F238E27FC236}">
                <a16:creationId xmlns:a16="http://schemas.microsoft.com/office/drawing/2014/main" id="{E6F1F224-89ED-4673-344F-BA4958671643}"/>
              </a:ext>
            </a:extLst>
          </p:cNvPr>
          <p:cNvSpPr txBox="1"/>
          <p:nvPr/>
        </p:nvSpPr>
        <p:spPr>
          <a:xfrm>
            <a:off x="406824" y="4387768"/>
            <a:ext cx="4472178" cy="1386918"/>
          </a:xfrm>
          <a:prstGeom prst="rect">
            <a:avLst/>
          </a:prstGeom>
          <a:noFill/>
        </p:spPr>
        <p:txBody>
          <a:bodyPr wrap="square" rtlCol="0">
            <a:spAutoFit/>
          </a:bodyPr>
          <a:lstStyle/>
          <a:p>
            <a:pPr marL="342900" indent="-342900">
              <a:buFont typeface="Wingdings" panose="05000000000000000000" pitchFamily="2" charset="2"/>
              <a:buChar char="Ø"/>
            </a:pPr>
            <a:r>
              <a:rPr lang="zh-CN" altLang="en-US" sz="2200" dirty="0"/>
              <a:t>结构</a:t>
            </a:r>
            <a:r>
              <a:rPr lang="zh-CN" altLang="en-US" sz="2200" dirty="0">
                <a:solidFill>
                  <a:srgbClr val="C00000"/>
                </a:solidFill>
              </a:rPr>
              <a:t>地震响应：</a:t>
            </a:r>
            <a:r>
              <a:rPr lang="zh-CN" altLang="en-US" sz="2200" dirty="0">
                <a:solidFill>
                  <a:srgbClr val="2E71A5"/>
                </a:solidFill>
                <a:latin typeface="思源黑体 CN Bold" panose="020B0800000000000000" pitchFamily="34" charset="-122"/>
                <a:ea typeface="思源黑体 CN Bold" panose="020B0800000000000000" pitchFamily="34" charset="-122"/>
              </a:rPr>
              <a:t>最大层间位移角</a:t>
            </a:r>
            <a:endParaRPr lang="en-US" altLang="zh-CN" sz="2200" dirty="0">
              <a:solidFill>
                <a:srgbClr val="2E71A5"/>
              </a:solidFill>
              <a:latin typeface="思源黑体 CN Bold" panose="020B0800000000000000" pitchFamily="34" charset="-122"/>
              <a:ea typeface="思源黑体 CN Bold" panose="020B0800000000000000" pitchFamily="34" charset="-122"/>
            </a:endParaRPr>
          </a:p>
          <a:p>
            <a:pPr marL="342900" indent="-342900">
              <a:lnSpc>
                <a:spcPct val="150000"/>
              </a:lnSpc>
              <a:buFont typeface="Wingdings" panose="05000000000000000000" pitchFamily="2" charset="2"/>
              <a:buChar char="Ø"/>
            </a:pPr>
            <a:r>
              <a:rPr lang="zh-CN" altLang="en-US" sz="2200" dirty="0"/>
              <a:t>结构</a:t>
            </a:r>
            <a:r>
              <a:rPr lang="zh-CN" altLang="en-US" sz="2200" dirty="0">
                <a:solidFill>
                  <a:srgbClr val="C00000"/>
                </a:solidFill>
              </a:rPr>
              <a:t>动力特性：</a:t>
            </a:r>
            <a:r>
              <a:rPr lang="zh-CN" altLang="en-US" sz="2200" dirty="0">
                <a:solidFill>
                  <a:srgbClr val="2E71A5"/>
                </a:solidFill>
                <a:latin typeface="思源黑体 CN Bold" panose="020B0800000000000000" pitchFamily="34" charset="-122"/>
                <a:ea typeface="思源黑体 CN Bold" panose="020B0800000000000000" pitchFamily="34" charset="-122"/>
              </a:rPr>
              <a:t>固有频率</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振型</a:t>
            </a:r>
            <a:r>
              <a:rPr lang="zh-CN" altLang="en-US" sz="2200" dirty="0"/>
              <a:t>、</a:t>
            </a:r>
            <a:r>
              <a:rPr lang="zh-CN" altLang="en-US" sz="2200" dirty="0">
                <a:solidFill>
                  <a:srgbClr val="2E71A5"/>
                </a:solidFill>
                <a:latin typeface="思源黑体 CN Bold" panose="020B0800000000000000" pitchFamily="34" charset="-122"/>
                <a:ea typeface="思源黑体 CN Bold" panose="020B0800000000000000" pitchFamily="34" charset="-122"/>
              </a:rPr>
              <a:t>阻尼比</a:t>
            </a:r>
          </a:p>
        </p:txBody>
      </p:sp>
      <p:sp>
        <p:nvSpPr>
          <p:cNvPr id="56" name="矩形 55">
            <a:extLst>
              <a:ext uri="{FF2B5EF4-FFF2-40B4-BE49-F238E27FC236}">
                <a16:creationId xmlns:a16="http://schemas.microsoft.com/office/drawing/2014/main" id="{9D1CFDE8-25A8-3E27-EA39-8A8A2170D456}"/>
              </a:ext>
            </a:extLst>
          </p:cNvPr>
          <p:cNvSpPr/>
          <p:nvPr/>
        </p:nvSpPr>
        <p:spPr>
          <a:xfrm>
            <a:off x="8524239" y="3672406"/>
            <a:ext cx="3146393" cy="634899"/>
          </a:xfrm>
          <a:prstGeom prst="rect">
            <a:avLst/>
          </a:prstGeom>
          <a:solidFill>
            <a:schemeClr val="accent2">
              <a:alpha val="43000"/>
            </a:schemeClr>
          </a:solidFill>
          <a:ln w="28575">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56">
            <a:extLst>
              <a:ext uri="{FF2B5EF4-FFF2-40B4-BE49-F238E27FC236}">
                <a16:creationId xmlns:a16="http://schemas.microsoft.com/office/drawing/2014/main" id="{5C5E8F17-1FD2-ED5A-BAAA-E905A602A02D}"/>
              </a:ext>
            </a:extLst>
          </p:cNvPr>
          <p:cNvSpPr txBox="1"/>
          <p:nvPr/>
        </p:nvSpPr>
        <p:spPr>
          <a:xfrm>
            <a:off x="5579894" y="6081388"/>
            <a:ext cx="1291391" cy="276999"/>
          </a:xfrm>
          <a:prstGeom prst="rect">
            <a:avLst/>
          </a:prstGeom>
          <a:noFill/>
        </p:spPr>
        <p:txBody>
          <a:bodyPr wrap="square" rtlCol="0">
            <a:spAutoFit/>
          </a:bodyPr>
          <a:lstStyle/>
          <a:p>
            <a:r>
              <a:rPr lang="zh-CN" altLang="en-US" sz="1200" dirty="0"/>
              <a:t>最大层间位移角</a:t>
            </a:r>
          </a:p>
        </p:txBody>
      </p:sp>
      <p:sp>
        <p:nvSpPr>
          <p:cNvPr id="58" name="文本框 57">
            <a:extLst>
              <a:ext uri="{FF2B5EF4-FFF2-40B4-BE49-F238E27FC236}">
                <a16:creationId xmlns:a16="http://schemas.microsoft.com/office/drawing/2014/main" id="{4393F603-D920-437A-A409-29BDA224EE5A}"/>
              </a:ext>
            </a:extLst>
          </p:cNvPr>
          <p:cNvSpPr txBox="1"/>
          <p:nvPr/>
        </p:nvSpPr>
        <p:spPr>
          <a:xfrm>
            <a:off x="8374688" y="6047312"/>
            <a:ext cx="3282919" cy="276999"/>
          </a:xfrm>
          <a:prstGeom prst="rect">
            <a:avLst/>
          </a:prstGeom>
          <a:noFill/>
        </p:spPr>
        <p:txBody>
          <a:bodyPr wrap="square" rtlCol="0">
            <a:spAutoFit/>
          </a:bodyPr>
          <a:lstStyle/>
          <a:p>
            <a:r>
              <a:rPr lang="zh-CN" altLang="en-US" sz="1200" dirty="0"/>
              <a:t>从白噪声数据中识别的样本的固有频率和振型</a:t>
            </a:r>
          </a:p>
        </p:txBody>
      </p:sp>
      <p:sp>
        <p:nvSpPr>
          <p:cNvPr id="61" name="任意多边形: 形状 60">
            <a:extLst>
              <a:ext uri="{FF2B5EF4-FFF2-40B4-BE49-F238E27FC236}">
                <a16:creationId xmlns:a16="http://schemas.microsoft.com/office/drawing/2014/main" id="{07A89926-14C5-EB04-99D1-2D5652982340}"/>
              </a:ext>
            </a:extLst>
          </p:cNvPr>
          <p:cNvSpPr/>
          <p:nvPr/>
        </p:nvSpPr>
        <p:spPr>
          <a:xfrm>
            <a:off x="3074812" y="1495609"/>
            <a:ext cx="1209040" cy="477520"/>
          </a:xfrm>
          <a:custGeom>
            <a:avLst/>
            <a:gdLst>
              <a:gd name="connsiteX0" fmla="*/ 0 w 1209040"/>
              <a:gd name="connsiteY0" fmla="*/ 477520 h 477520"/>
              <a:gd name="connsiteX1" fmla="*/ 447040 w 1209040"/>
              <a:gd name="connsiteY1" fmla="*/ 101600 h 477520"/>
              <a:gd name="connsiteX2" fmla="*/ 751840 w 1209040"/>
              <a:gd name="connsiteY2" fmla="*/ 314960 h 477520"/>
              <a:gd name="connsiteX3" fmla="*/ 1209040 w 1209040"/>
              <a:gd name="connsiteY3" fmla="*/ 0 h 477520"/>
            </a:gdLst>
            <a:ahLst/>
            <a:cxnLst>
              <a:cxn ang="0">
                <a:pos x="connsiteX0" y="connsiteY0"/>
              </a:cxn>
              <a:cxn ang="0">
                <a:pos x="connsiteX1" y="connsiteY1"/>
              </a:cxn>
              <a:cxn ang="0">
                <a:pos x="connsiteX2" y="connsiteY2"/>
              </a:cxn>
              <a:cxn ang="0">
                <a:pos x="connsiteX3" y="connsiteY3"/>
              </a:cxn>
            </a:cxnLst>
            <a:rect l="l" t="t" r="r" b="b"/>
            <a:pathLst>
              <a:path w="1209040" h="477520">
                <a:moveTo>
                  <a:pt x="0" y="477520"/>
                </a:moveTo>
                <a:cubicBezTo>
                  <a:pt x="160866" y="303106"/>
                  <a:pt x="321733" y="128693"/>
                  <a:pt x="447040" y="101600"/>
                </a:cubicBezTo>
                <a:cubicBezTo>
                  <a:pt x="572347" y="74507"/>
                  <a:pt x="624840" y="331893"/>
                  <a:pt x="751840" y="314960"/>
                </a:cubicBezTo>
                <a:cubicBezTo>
                  <a:pt x="878840" y="298027"/>
                  <a:pt x="1088813" y="94827"/>
                  <a:pt x="1209040" y="0"/>
                </a:cubicBezTo>
              </a:path>
            </a:pathLst>
          </a:custGeom>
          <a:noFill/>
          <a:ln w="28575">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a:extLst>
              <a:ext uri="{FF2B5EF4-FFF2-40B4-BE49-F238E27FC236}">
                <a16:creationId xmlns:a16="http://schemas.microsoft.com/office/drawing/2014/main" id="{8D26507E-F143-CF90-14DF-571DCD0DF57E}"/>
              </a:ext>
            </a:extLst>
          </p:cNvPr>
          <p:cNvSpPr/>
          <p:nvPr/>
        </p:nvSpPr>
        <p:spPr>
          <a:xfrm>
            <a:off x="3307081" y="1209881"/>
            <a:ext cx="2590800" cy="257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i="0" dirty="0">
                <a:solidFill>
                  <a:schemeClr val="bg1"/>
                </a:solidFill>
                <a:effectLst/>
                <a:latin typeface="思源黑体 CN Bold" panose="020B0800000000000000" pitchFamily="34" charset="-122"/>
                <a:ea typeface="思源黑体 CN Bold" panose="020B0800000000000000" pitchFamily="34" charset="-122"/>
              </a:rPr>
              <a:t>1995 Kobe, Japan, </a:t>
            </a:r>
            <a:r>
              <a:rPr lang="en-US" altLang="zh-CN" sz="1400" b="1" i="0" dirty="0" err="1">
                <a:solidFill>
                  <a:schemeClr val="bg1"/>
                </a:solidFill>
                <a:effectLst/>
                <a:latin typeface="思源黑体 CN Bold" panose="020B0800000000000000" pitchFamily="34" charset="-122"/>
                <a:ea typeface="思源黑体 CN Bold" panose="020B0800000000000000" pitchFamily="34" charset="-122"/>
              </a:rPr>
              <a:t>Takatori</a:t>
            </a:r>
            <a:endParaRPr lang="en-US" altLang="zh-CN" sz="1400" b="1" i="0" dirty="0">
              <a:solidFill>
                <a:schemeClr val="bg1"/>
              </a:solidFill>
              <a:effectLst/>
              <a:latin typeface="思源黑体 CN Bold" panose="020B0800000000000000" pitchFamily="34" charset="-122"/>
              <a:ea typeface="思源黑体 CN Bold" panose="020B0800000000000000" pitchFamily="34" charset="-122"/>
            </a:endParaRPr>
          </a:p>
        </p:txBody>
      </p:sp>
      <p:sp>
        <p:nvSpPr>
          <p:cNvPr id="12" name="矩形 11">
            <a:extLst>
              <a:ext uri="{FF2B5EF4-FFF2-40B4-BE49-F238E27FC236}">
                <a16:creationId xmlns:a16="http://schemas.microsoft.com/office/drawing/2014/main" id="{67B0BEB0-3E0A-0849-FED7-8F79878A0336}"/>
              </a:ext>
            </a:extLst>
          </p:cNvPr>
          <p:cNvSpPr/>
          <p:nvPr/>
        </p:nvSpPr>
        <p:spPr>
          <a:xfrm>
            <a:off x="5662483" y="3620201"/>
            <a:ext cx="317987" cy="2100467"/>
          </a:xfrm>
          <a:prstGeom prst="rect">
            <a:avLst/>
          </a:prstGeom>
          <a:solidFill>
            <a:schemeClr val="accent2">
              <a:alpha val="43000"/>
            </a:schemeClr>
          </a:solidFill>
          <a:ln w="28575">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189071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fade">
                                      <p:cBhvr>
                                        <p:cTn id="13" dur="500"/>
                                        <p:tgtEl>
                                          <p:spTgt spid="6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ipe(left)">
                                      <p:cBhvr>
                                        <p:cTn id="24" dur="500"/>
                                        <p:tgtEl>
                                          <p:spTgt spid="5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fade">
                                      <p:cBhvr>
                                        <p:cTn id="29" dur="500"/>
                                        <p:tgtEl>
                                          <p:spTgt spid="4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fade">
                                      <p:cBhvr>
                                        <p:cTn id="32" dur="500"/>
                                        <p:tgtEl>
                                          <p:spTgt spid="54"/>
                                        </p:tgtEl>
                                      </p:cBhvr>
                                    </p:animEffect>
                                  </p:childTnLst>
                                </p:cTn>
                              </p:par>
                              <p:par>
                                <p:cTn id="33" presetID="10" presetClass="entr" presetSubtype="0"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fade">
                                      <p:cBhvr>
                                        <p:cTn id="38" dur="500"/>
                                        <p:tgtEl>
                                          <p:spTgt spid="57"/>
                                        </p:tgtEl>
                                      </p:cBhvr>
                                    </p:animEffect>
                                  </p:childTnLst>
                                </p:cTn>
                              </p:par>
                              <p:par>
                                <p:cTn id="39" presetID="10"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fade">
                                      <p:cBhvr>
                                        <p:cTn id="44" dur="500"/>
                                        <p:tgtEl>
                                          <p:spTgt spid="5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9" grpId="0" animBg="1"/>
      <p:bldP spid="53" grpId="0" animBg="1"/>
      <p:bldP spid="54" grpId="0"/>
      <p:bldP spid="56" grpId="0" animBg="1"/>
      <p:bldP spid="57" grpId="0"/>
      <p:bldP spid="58" grpId="0"/>
      <p:bldP spid="61" grpId="0" animBg="1"/>
      <p:bldP spid="62"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30" name="文本框 29">
            <a:extLst>
              <a:ext uri="{FF2B5EF4-FFF2-40B4-BE49-F238E27FC236}">
                <a16:creationId xmlns:a16="http://schemas.microsoft.com/office/drawing/2014/main" id="{B96FACF1-0862-6388-67F6-0D17F8ADCD65}"/>
              </a:ext>
            </a:extLst>
          </p:cNvPr>
          <p:cNvSpPr txBox="1"/>
          <p:nvPr/>
        </p:nvSpPr>
        <p:spPr>
          <a:xfrm>
            <a:off x="134511" y="6400920"/>
            <a:ext cx="1119676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【1】JI X D, HIKINO T, KASAI K. Damping identification of a full-scale passively controlled five-story steel building structure [J]. Earthquake Engineering &amp; Structural Dynamics, 2013, 42(2): 277-95.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13" name="图片 12">
            <a:extLst>
              <a:ext uri="{FF2B5EF4-FFF2-40B4-BE49-F238E27FC236}">
                <a16:creationId xmlns:a16="http://schemas.microsoft.com/office/drawing/2014/main" id="{3E0A963F-500D-1A43-E29C-0CB6E74265B6}"/>
              </a:ext>
            </a:extLst>
          </p:cNvPr>
          <p:cNvPicPr>
            <a:picLocks noChangeAspect="1"/>
          </p:cNvPicPr>
          <p:nvPr/>
        </p:nvPicPr>
        <p:blipFill>
          <a:blip r:embed="rId10"/>
          <a:stretch>
            <a:fillRect/>
          </a:stretch>
        </p:blipFill>
        <p:spPr>
          <a:xfrm>
            <a:off x="455057" y="985547"/>
            <a:ext cx="4101703" cy="2675259"/>
          </a:xfrm>
          <a:prstGeom prst="rect">
            <a:avLst/>
          </a:prstGeom>
        </p:spPr>
      </p:pic>
      <p:sp>
        <p:nvSpPr>
          <p:cNvPr id="16" name="文本框 15">
            <a:extLst>
              <a:ext uri="{FF2B5EF4-FFF2-40B4-BE49-F238E27FC236}">
                <a16:creationId xmlns:a16="http://schemas.microsoft.com/office/drawing/2014/main" id="{63662382-3A24-BDA5-7EAC-CE83F7A00F67}"/>
              </a:ext>
            </a:extLst>
          </p:cNvPr>
          <p:cNvSpPr txBox="1"/>
          <p:nvPr/>
        </p:nvSpPr>
        <p:spPr>
          <a:xfrm>
            <a:off x="1751010" y="3561180"/>
            <a:ext cx="2013283" cy="276999"/>
          </a:xfrm>
          <a:prstGeom prst="rect">
            <a:avLst/>
          </a:prstGeom>
          <a:noFill/>
        </p:spPr>
        <p:txBody>
          <a:bodyPr wrap="square" rtlCol="0">
            <a:spAutoFit/>
          </a:bodyPr>
          <a:lstStyle/>
          <a:p>
            <a:r>
              <a:rPr lang="zh-CN" altLang="en-US" sz="1200" dirty="0"/>
              <a:t>使用白噪声确定的阻尼比</a:t>
            </a:r>
          </a:p>
        </p:txBody>
      </p:sp>
      <p:pic>
        <p:nvPicPr>
          <p:cNvPr id="40" name="图片 39">
            <a:extLst>
              <a:ext uri="{FF2B5EF4-FFF2-40B4-BE49-F238E27FC236}">
                <a16:creationId xmlns:a16="http://schemas.microsoft.com/office/drawing/2014/main" id="{DC743063-FF71-F806-62E5-1411AC0F09AF}"/>
              </a:ext>
            </a:extLst>
          </p:cNvPr>
          <p:cNvPicPr>
            <a:picLocks noChangeAspect="1"/>
          </p:cNvPicPr>
          <p:nvPr/>
        </p:nvPicPr>
        <p:blipFill>
          <a:blip r:embed="rId11"/>
          <a:stretch>
            <a:fillRect/>
          </a:stretch>
        </p:blipFill>
        <p:spPr>
          <a:xfrm>
            <a:off x="6098510" y="985547"/>
            <a:ext cx="5436687" cy="3715753"/>
          </a:xfrm>
          <a:prstGeom prst="rect">
            <a:avLst/>
          </a:prstGeom>
        </p:spPr>
      </p:pic>
      <p:sp>
        <p:nvSpPr>
          <p:cNvPr id="41" name="文本框 40">
            <a:extLst>
              <a:ext uri="{FF2B5EF4-FFF2-40B4-BE49-F238E27FC236}">
                <a16:creationId xmlns:a16="http://schemas.microsoft.com/office/drawing/2014/main" id="{18186BC1-AFCE-70AC-9A9E-A7EC989C05EC}"/>
              </a:ext>
            </a:extLst>
          </p:cNvPr>
          <p:cNvSpPr txBox="1"/>
          <p:nvPr/>
        </p:nvSpPr>
        <p:spPr>
          <a:xfrm>
            <a:off x="5963252" y="4701300"/>
            <a:ext cx="5707201" cy="461665"/>
          </a:xfrm>
          <a:prstGeom prst="rect">
            <a:avLst/>
          </a:prstGeom>
          <a:noFill/>
        </p:spPr>
        <p:txBody>
          <a:bodyPr wrap="square" rtlCol="0">
            <a:spAutoFit/>
          </a:bodyPr>
          <a:lstStyle/>
          <a:p>
            <a:pPr algn="ctr"/>
            <a:r>
              <a:rPr lang="zh-CN" altLang="en-US" sz="1200" b="0" i="0" dirty="0">
                <a:solidFill>
                  <a:srgbClr val="333333"/>
                </a:solidFill>
                <a:effectLst/>
                <a:latin typeface="Helvetica Neue"/>
              </a:rPr>
              <a:t>根据</a:t>
            </a:r>
            <a:r>
              <a:rPr lang="en-US" altLang="zh-CN" sz="1200" b="0" i="0" dirty="0" err="1">
                <a:solidFill>
                  <a:srgbClr val="333333"/>
                </a:solidFill>
                <a:effectLst/>
                <a:latin typeface="思源黑体 CN Bold" panose="020B0800000000000000" pitchFamily="34" charset="-122"/>
                <a:ea typeface="思源黑体 CN Bold" panose="020B0800000000000000" pitchFamily="34" charset="-122"/>
              </a:rPr>
              <a:t>Takatori</a:t>
            </a:r>
            <a:r>
              <a:rPr lang="zh-CN" altLang="en-US" sz="1200" b="0" i="0" dirty="0">
                <a:solidFill>
                  <a:srgbClr val="333333"/>
                </a:solidFill>
                <a:effectLst/>
                <a:latin typeface="Helvetica Neue"/>
              </a:rPr>
              <a:t>数据确定的试样的固有频率和阻尼比：</a:t>
            </a:r>
            <a:endParaRPr lang="en-US" altLang="zh-CN" sz="1200" b="0" i="0" dirty="0">
              <a:solidFill>
                <a:srgbClr val="333333"/>
              </a:solidFill>
              <a:effectLst/>
              <a:latin typeface="Helvetica Neue"/>
            </a:endParaRPr>
          </a:p>
          <a:p>
            <a:r>
              <a:rPr lang="zh-CN" altLang="en-US" sz="1200" b="0" i="0" dirty="0">
                <a:solidFill>
                  <a:srgbClr val="333333"/>
                </a:solidFill>
                <a:effectLst/>
                <a:latin typeface="Helvetica Neue"/>
              </a:rPr>
              <a:t>（</a:t>
            </a:r>
            <a:r>
              <a:rPr lang="en-US" altLang="zh-CN" sz="1200" b="0" i="0" dirty="0">
                <a:solidFill>
                  <a:srgbClr val="333333"/>
                </a:solidFill>
                <a:effectLst/>
                <a:latin typeface="Helvetica Neue"/>
              </a:rPr>
              <a:t>a</a:t>
            </a:r>
            <a:r>
              <a:rPr lang="zh-CN" altLang="en-US" sz="1200" b="0" i="0" dirty="0">
                <a:solidFill>
                  <a:srgbClr val="333333"/>
                </a:solidFill>
                <a:effectLst/>
                <a:latin typeface="Helvetica Neue"/>
              </a:rPr>
              <a:t>）粘滞阻尼器，（</a:t>
            </a:r>
            <a:r>
              <a:rPr lang="en-US" altLang="zh-CN" sz="1200" b="0" i="0" dirty="0">
                <a:solidFill>
                  <a:srgbClr val="333333"/>
                </a:solidFill>
                <a:effectLst/>
                <a:latin typeface="Helvetica Neue"/>
              </a:rPr>
              <a:t>b</a:t>
            </a:r>
            <a:r>
              <a:rPr lang="zh-CN" altLang="en-US" sz="1200" b="0" i="0" dirty="0">
                <a:solidFill>
                  <a:srgbClr val="333333"/>
                </a:solidFill>
                <a:effectLst/>
                <a:latin typeface="Helvetica Neue"/>
              </a:rPr>
              <a:t>）油阻尼器，（</a:t>
            </a:r>
            <a:r>
              <a:rPr lang="en-US" altLang="zh-CN" sz="1200" b="0" i="0" dirty="0">
                <a:solidFill>
                  <a:srgbClr val="333333"/>
                </a:solidFill>
                <a:effectLst/>
                <a:latin typeface="Helvetica Neue"/>
              </a:rPr>
              <a:t>c</a:t>
            </a:r>
            <a:r>
              <a:rPr lang="zh-CN" altLang="en-US" sz="1200" b="0" i="0" dirty="0">
                <a:solidFill>
                  <a:srgbClr val="333333"/>
                </a:solidFill>
                <a:effectLst/>
                <a:latin typeface="Helvetica Neue"/>
              </a:rPr>
              <a:t>）粘弹性阻尼器，和（</a:t>
            </a:r>
            <a:r>
              <a:rPr lang="en-US" altLang="zh-CN" sz="1200" b="0" i="0" dirty="0">
                <a:solidFill>
                  <a:srgbClr val="333333"/>
                </a:solidFill>
                <a:effectLst/>
                <a:latin typeface="Helvetica Neue"/>
              </a:rPr>
              <a:t>d</a:t>
            </a:r>
            <a:r>
              <a:rPr lang="zh-CN" altLang="en-US" sz="1200" b="0" i="0" dirty="0">
                <a:solidFill>
                  <a:srgbClr val="333333"/>
                </a:solidFill>
                <a:effectLst/>
                <a:latin typeface="Helvetica Neue"/>
              </a:rPr>
              <a:t>）裸力矩框架</a:t>
            </a:r>
            <a:endParaRPr lang="zh-CN" altLang="en-US" sz="1200" dirty="0"/>
          </a:p>
        </p:txBody>
      </p:sp>
      <p:sp>
        <p:nvSpPr>
          <p:cNvPr id="43" name="文本框 42">
            <a:extLst>
              <a:ext uri="{FF2B5EF4-FFF2-40B4-BE49-F238E27FC236}">
                <a16:creationId xmlns:a16="http://schemas.microsoft.com/office/drawing/2014/main" id="{A7E90537-DC5F-137D-D113-BA22F24D1D73}"/>
              </a:ext>
            </a:extLst>
          </p:cNvPr>
          <p:cNvSpPr txBox="1"/>
          <p:nvPr/>
        </p:nvSpPr>
        <p:spPr>
          <a:xfrm>
            <a:off x="351106" y="4181975"/>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阻尼识别</a:t>
            </a:r>
          </a:p>
        </p:txBody>
      </p:sp>
      <p:sp>
        <p:nvSpPr>
          <p:cNvPr id="14" name="矩形 13">
            <a:extLst>
              <a:ext uri="{FF2B5EF4-FFF2-40B4-BE49-F238E27FC236}">
                <a16:creationId xmlns:a16="http://schemas.microsoft.com/office/drawing/2014/main" id="{0E480ACB-C6E6-B09A-4DB6-40E2916D86DA}"/>
              </a:ext>
            </a:extLst>
          </p:cNvPr>
          <p:cNvSpPr/>
          <p:nvPr/>
        </p:nvSpPr>
        <p:spPr>
          <a:xfrm>
            <a:off x="1293409" y="3014202"/>
            <a:ext cx="2780985" cy="156861"/>
          </a:xfrm>
          <a:prstGeom prst="rect">
            <a:avLst/>
          </a:prstGeom>
          <a:solidFill>
            <a:schemeClr val="accent6">
              <a:lumMod val="75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380DAFDF-A581-9BAD-FE00-59450398FF19}"/>
              </a:ext>
            </a:extLst>
          </p:cNvPr>
          <p:cNvSpPr/>
          <p:nvPr/>
        </p:nvSpPr>
        <p:spPr>
          <a:xfrm>
            <a:off x="1293410" y="1393375"/>
            <a:ext cx="2780985" cy="1614586"/>
          </a:xfrm>
          <a:prstGeom prst="rect">
            <a:avLst/>
          </a:prstGeom>
          <a:solidFill>
            <a:schemeClr val="accent2">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a:extLst>
              <a:ext uri="{FF2B5EF4-FFF2-40B4-BE49-F238E27FC236}">
                <a16:creationId xmlns:a16="http://schemas.microsoft.com/office/drawing/2014/main" id="{22863461-8D57-3F3F-C230-8AF7AFBBD030}"/>
              </a:ext>
            </a:extLst>
          </p:cNvPr>
          <p:cNvSpPr txBox="1"/>
          <p:nvPr/>
        </p:nvSpPr>
        <p:spPr>
          <a:xfrm>
            <a:off x="566595" y="4697575"/>
            <a:ext cx="11145747" cy="156241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首先</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确定了等效模型的参数</a:t>
            </a:r>
            <a:r>
              <a:rPr lang="zh-CN" altLang="en-US" sz="2200" dirty="0">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dirty="0">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just">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然后</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估算了阻尼支撑的等效阻尼比</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b="1"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just">
              <a:lnSpc>
                <a:spcPct val="150000"/>
              </a:lnSpc>
              <a:buFont typeface="Wingdings" panose="05000000000000000000" pitchFamily="2" charset="2"/>
              <a:buChar char="Ø"/>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最后，通过对所有阻尼支撑的等效阻尼比积分，估算了附加阻尼器提供的</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附加阻尼比</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p>
        </p:txBody>
      </p:sp>
    </p:spTree>
    <p:extLst>
      <p:ext uri="{BB962C8B-B14F-4D97-AF65-F5344CB8AC3E}">
        <p14:creationId xmlns:p14="http://schemas.microsoft.com/office/powerpoint/2010/main" val="38046078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1" grpId="0"/>
      <p:bldP spid="43" grpId="0" animBg="1"/>
      <p:bldP spid="14" grpId="0" animBg="1"/>
      <p:bldP spid="15" grpId="0" animBg="1"/>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30" name="文本框 29">
            <a:extLst>
              <a:ext uri="{FF2B5EF4-FFF2-40B4-BE49-F238E27FC236}">
                <a16:creationId xmlns:a16="http://schemas.microsoft.com/office/drawing/2014/main" id="{B96FACF1-0862-6388-67F6-0D17F8ADCD65}"/>
              </a:ext>
            </a:extLst>
          </p:cNvPr>
          <p:cNvSpPr txBox="1"/>
          <p:nvPr/>
        </p:nvSpPr>
        <p:spPr>
          <a:xfrm>
            <a:off x="134511" y="6400920"/>
            <a:ext cx="11196765" cy="461665"/>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【1】JI X D, HIKINO T, KASAI K. Damping identification of a full-scale passively controlled five-story steel building structure [J]. Earthquake Engineering &amp; Structural Dynamics, 2013, 42(2): 277-95.</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7" name="文本框 36">
            <a:extLst>
              <a:ext uri="{FF2B5EF4-FFF2-40B4-BE49-F238E27FC236}">
                <a16:creationId xmlns:a16="http://schemas.microsoft.com/office/drawing/2014/main" id="{828A4AD8-11BE-773D-B5DB-895F7FAA24FE}"/>
              </a:ext>
            </a:extLst>
          </p:cNvPr>
          <p:cNvSpPr txBox="1"/>
          <p:nvPr/>
        </p:nvSpPr>
        <p:spPr>
          <a:xfrm>
            <a:off x="315392" y="1579511"/>
            <a:ext cx="1561287"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试验结论</a:t>
            </a:r>
          </a:p>
        </p:txBody>
      </p:sp>
      <p:sp>
        <p:nvSpPr>
          <p:cNvPr id="38" name="文本框 37">
            <a:extLst>
              <a:ext uri="{FF2B5EF4-FFF2-40B4-BE49-F238E27FC236}">
                <a16:creationId xmlns:a16="http://schemas.microsoft.com/office/drawing/2014/main" id="{A64C9CF6-E35C-C804-F3C2-2E12F49A4D2C}"/>
              </a:ext>
            </a:extLst>
          </p:cNvPr>
          <p:cNvSpPr txBox="1"/>
          <p:nvPr/>
        </p:nvSpPr>
        <p:spPr>
          <a:xfrm>
            <a:off x="704154" y="2075674"/>
            <a:ext cx="10870630" cy="3382144"/>
          </a:xfrm>
          <a:prstGeom prst="rect">
            <a:avLst/>
          </a:prstGeom>
          <a:noFill/>
        </p:spPr>
        <p:txBody>
          <a:bodyPr wrap="square" rtlCol="0">
            <a:spAutoFit/>
          </a:bodyPr>
          <a:lstStyle/>
          <a:p>
            <a:pPr marL="342900" indent="-342900" algn="just">
              <a:lnSpc>
                <a:spcPct val="200000"/>
              </a:lnSpc>
              <a:buFont typeface="Wingdings" panose="05000000000000000000" pitchFamily="2" charset="2"/>
              <a:buChar char="Ø"/>
            </a:pP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无论振动频率和振幅如何，裸钢框架的</a:t>
            </a:r>
            <a:r>
              <a:rPr lang="zh-CN" altLang="en-US" sz="2200" b="0" i="0" dirty="0">
                <a:solidFill>
                  <a:srgbClr val="C00000"/>
                </a:solidFill>
                <a:effectLst/>
                <a:latin typeface="思源黑体 CN Bold" panose="020B0800000000000000" pitchFamily="34" charset="-122"/>
                <a:ea typeface="思源黑体 CN Bold" panose="020B0800000000000000" pitchFamily="34" charset="-122"/>
              </a:rPr>
              <a:t>阻尼比几乎恒定在</a:t>
            </a:r>
            <a:r>
              <a:rPr lang="en-US" altLang="zh-CN" sz="2200" b="0" i="0" dirty="0">
                <a:solidFill>
                  <a:srgbClr val="C00000"/>
                </a:solidFill>
                <a:effectLst/>
                <a:latin typeface="思源黑体 CN Bold" panose="020B0800000000000000" pitchFamily="34" charset="-122"/>
                <a:ea typeface="思源黑体 CN Bold" panose="020B0800000000000000" pitchFamily="34" charset="-122"/>
              </a:rPr>
              <a:t>0.01</a:t>
            </a:r>
            <a:r>
              <a:rPr lang="zh-CN" altLang="en-US" sz="2200" b="0" i="0" dirty="0">
                <a:solidFill>
                  <a:srgbClr val="C00000"/>
                </a:solidFill>
                <a:effectLst/>
                <a:latin typeface="思源黑体 CN Bold" panose="020B0800000000000000" pitchFamily="34" charset="-122"/>
                <a:ea typeface="思源黑体 CN Bold" panose="020B0800000000000000" pitchFamily="34" charset="-122"/>
              </a:rPr>
              <a:t>左右</a:t>
            </a: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a:t>
            </a:r>
            <a:endParaRPr lang="en-US" altLang="zh-CN" sz="2200" b="0" i="0" dirty="0">
              <a:solidFill>
                <a:srgbClr val="333333"/>
              </a:solidFill>
              <a:effectLst/>
              <a:latin typeface="思源黑体 CN Bold" panose="020B0800000000000000" pitchFamily="34" charset="-122"/>
              <a:ea typeface="思源黑体 CN Bold" panose="020B0800000000000000" pitchFamily="34" charset="-122"/>
            </a:endParaRPr>
          </a:p>
          <a:p>
            <a:pPr marL="342900" indent="-342900" algn="just">
              <a:lnSpc>
                <a:spcPct val="200000"/>
              </a:lnSpc>
              <a:buFont typeface="Wingdings" panose="05000000000000000000" pitchFamily="2" charset="2"/>
              <a:buChar char="Ø"/>
            </a:pP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装有速度相关型阻尼器的试件阻尼比随模态阶数的增加而减小，表现出</a:t>
            </a:r>
            <a:r>
              <a:rPr lang="zh-CN" altLang="en-US" sz="2200" b="0" i="0" dirty="0">
                <a:solidFill>
                  <a:srgbClr val="C00000"/>
                </a:solidFill>
                <a:effectLst/>
                <a:latin typeface="思源黑体 CN Bold" panose="020B0800000000000000" pitchFamily="34" charset="-122"/>
                <a:ea typeface="思源黑体 CN Bold" panose="020B0800000000000000" pitchFamily="34" charset="-122"/>
              </a:rPr>
              <a:t>频率相关性</a:t>
            </a: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a:t>
            </a:r>
            <a:endParaRPr lang="en-US" altLang="zh-CN" sz="2200" b="0" i="0" dirty="0">
              <a:solidFill>
                <a:srgbClr val="333333"/>
              </a:solidFill>
              <a:effectLst/>
              <a:latin typeface="思源黑体 CN Bold" panose="020B0800000000000000" pitchFamily="34" charset="-122"/>
              <a:ea typeface="思源黑体 CN Bold" panose="020B0800000000000000" pitchFamily="34" charset="-122"/>
            </a:endParaRPr>
          </a:p>
          <a:p>
            <a:pPr marL="342900" indent="-342900" algn="just">
              <a:lnSpc>
                <a:spcPct val="200000"/>
              </a:lnSpc>
              <a:buFont typeface="Wingdings" panose="05000000000000000000" pitchFamily="2" charset="2"/>
              <a:buChar char="Ø"/>
            </a:pP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由于粘滞阻尼器具有粘滞非线性，试件的阻尼比随着振幅的增大而显著增大</a:t>
            </a:r>
            <a:endParaRPr lang="en-US" altLang="zh-CN" sz="2200" b="0" i="0" dirty="0">
              <a:solidFill>
                <a:srgbClr val="333333"/>
              </a:solidFill>
              <a:effectLst/>
              <a:latin typeface="思源黑体 CN Bold" panose="020B0800000000000000" pitchFamily="34" charset="-122"/>
              <a:ea typeface="思源黑体 CN Bold" panose="020B0800000000000000" pitchFamily="34" charset="-122"/>
            </a:endParaRPr>
          </a:p>
          <a:p>
            <a:pPr marL="342900" indent="-342900" algn="just">
              <a:lnSpc>
                <a:spcPct val="200000"/>
              </a:lnSpc>
              <a:buFont typeface="Wingdings" panose="05000000000000000000" pitchFamily="2" charset="2"/>
              <a:buChar char="Ø"/>
            </a:pP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在小振幅振动中，粘弹性阻尼器和油阻尼器的附加阻尼比其</a:t>
            </a:r>
            <a:r>
              <a:rPr lang="zh-CN" altLang="en-US" sz="2200" b="0" i="0" dirty="0">
                <a:solidFill>
                  <a:srgbClr val="C00000"/>
                </a:solidFill>
                <a:effectLst/>
                <a:latin typeface="思源黑体 CN Bold" panose="020B0800000000000000" pitchFamily="34" charset="-122"/>
                <a:ea typeface="思源黑体 CN Bold" panose="020B0800000000000000" pitchFamily="34" charset="-122"/>
              </a:rPr>
              <a:t>正常标准低</a:t>
            </a: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得多，而粘弹性阻尼器的附加阻尼比其</a:t>
            </a:r>
            <a:r>
              <a:rPr lang="zh-CN" altLang="en-US" sz="2200" b="0" i="0" dirty="0">
                <a:solidFill>
                  <a:srgbClr val="C00000"/>
                </a:solidFill>
                <a:effectLst/>
                <a:latin typeface="思源黑体 CN Bold" panose="020B0800000000000000" pitchFamily="34" charset="-122"/>
                <a:ea typeface="思源黑体 CN Bold" panose="020B0800000000000000" pitchFamily="34" charset="-122"/>
              </a:rPr>
              <a:t>正常标准高</a:t>
            </a:r>
            <a:r>
              <a:rPr lang="zh-CN" altLang="en-US" sz="2200" b="0" i="0" dirty="0">
                <a:solidFill>
                  <a:srgbClr val="333333"/>
                </a:solidFill>
                <a:effectLst/>
                <a:latin typeface="思源黑体 CN Bold" panose="020B0800000000000000" pitchFamily="34" charset="-122"/>
                <a:ea typeface="思源黑体 CN Bold" panose="020B0800000000000000" pitchFamily="34" charset="-122"/>
              </a:rPr>
              <a:t>得多。</a:t>
            </a:r>
            <a:endParaRPr lang="zh-CN" altLang="en-US" sz="2200" dirty="0">
              <a:latin typeface="思源黑体 CN Bold" panose="020B0800000000000000" pitchFamily="34" charset="-122"/>
              <a:ea typeface="思源黑体 CN Bold" panose="020B0800000000000000" pitchFamily="34" charset="-122"/>
            </a:endParaRPr>
          </a:p>
        </p:txBody>
      </p:sp>
    </p:spTree>
    <p:extLst>
      <p:ext uri="{BB962C8B-B14F-4D97-AF65-F5344CB8AC3E}">
        <p14:creationId xmlns:p14="http://schemas.microsoft.com/office/powerpoint/2010/main" val="4266019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任意多边形: 形状 42">
            <a:extLst>
              <a:ext uri="{FF2B5EF4-FFF2-40B4-BE49-F238E27FC236}">
                <a16:creationId xmlns:a16="http://schemas.microsoft.com/office/drawing/2014/main" id="{100F22BB-C2E5-CBE0-ED39-20E91A2856BC}"/>
              </a:ext>
            </a:extLst>
          </p:cNvPr>
          <p:cNvSpPr/>
          <p:nvPr/>
        </p:nvSpPr>
        <p:spPr>
          <a:xfrm>
            <a:off x="1831075" y="6929433"/>
            <a:ext cx="5071343" cy="601321"/>
          </a:xfrm>
          <a:custGeom>
            <a:avLst/>
            <a:gdLst>
              <a:gd name="connsiteX0" fmla="*/ 42143 w 5071343"/>
              <a:gd name="connsiteY0" fmla="*/ 599440 h 601321"/>
              <a:gd name="connsiteX1" fmla="*/ 113263 w 5071343"/>
              <a:gd name="connsiteY1" fmla="*/ 599440 h 601321"/>
              <a:gd name="connsiteX2" fmla="*/ 1982703 w 5071343"/>
              <a:gd name="connsiteY2" fmla="*/ 548640 h 601321"/>
              <a:gd name="connsiteX3" fmla="*/ 3791183 w 5071343"/>
              <a:gd name="connsiteY3" fmla="*/ 335280 h 601321"/>
              <a:gd name="connsiteX4" fmla="*/ 5071343 w 5071343"/>
              <a:gd name="connsiteY4" fmla="*/ 0 h 601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1343" h="601321">
                <a:moveTo>
                  <a:pt x="42143" y="599440"/>
                </a:moveTo>
                <a:cubicBezTo>
                  <a:pt x="-84010" y="603673"/>
                  <a:pt x="113263" y="599440"/>
                  <a:pt x="113263" y="599440"/>
                </a:cubicBezTo>
                <a:cubicBezTo>
                  <a:pt x="436689" y="590973"/>
                  <a:pt x="1369716" y="592667"/>
                  <a:pt x="1982703" y="548640"/>
                </a:cubicBezTo>
                <a:cubicBezTo>
                  <a:pt x="2595690" y="504613"/>
                  <a:pt x="3276410" y="426720"/>
                  <a:pt x="3791183" y="335280"/>
                </a:cubicBezTo>
                <a:cubicBezTo>
                  <a:pt x="4305956" y="243840"/>
                  <a:pt x="4847823" y="62653"/>
                  <a:pt x="5071343" y="0"/>
                </a:cubicBezTo>
              </a:path>
            </a:pathLst>
          </a:custGeom>
          <a:noFill/>
          <a:ln w="4445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91440" tIns="36000" rIns="91440" bIns="45720" rtlCol="0" anchor="ctr"/>
          <a:lstStyle/>
          <a:p>
            <a:pPr algn="ctr"/>
            <a:endParaRPr lang="zh-CN" altLang="en-US"/>
          </a:p>
        </p:txBody>
      </p:sp>
      <p:sp>
        <p:nvSpPr>
          <p:cNvPr id="31" name="梯形 30">
            <a:extLst>
              <a:ext uri="{FF2B5EF4-FFF2-40B4-BE49-F238E27FC236}">
                <a16:creationId xmlns:a16="http://schemas.microsoft.com/office/drawing/2014/main" id="{6E7C6F48-EB95-0036-9492-7CC9B85F00B9}"/>
              </a:ext>
            </a:extLst>
          </p:cNvPr>
          <p:cNvSpPr/>
          <p:nvPr/>
        </p:nvSpPr>
        <p:spPr>
          <a:xfrm>
            <a:off x="167601" y="997865"/>
            <a:ext cx="7113381" cy="461665"/>
          </a:xfrm>
          <a:prstGeom prst="trapezoid">
            <a:avLst>
              <a:gd name="adj" fmla="val 58854"/>
            </a:avLst>
          </a:prstGeom>
          <a:gradFill>
            <a:gsLst>
              <a:gs pos="0">
                <a:schemeClr val="accent1">
                  <a:lumMod val="5000"/>
                  <a:lumOff val="95000"/>
                </a:schemeClr>
              </a:gs>
              <a:gs pos="100000">
                <a:srgbClr val="1C4877"/>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a:extLst>
              <a:ext uri="{FF2B5EF4-FFF2-40B4-BE49-F238E27FC236}">
                <a16:creationId xmlns:a16="http://schemas.microsoft.com/office/drawing/2014/main" id="{26747B1B-A74E-E49C-C451-7B6E1D1CC004}"/>
              </a:ext>
            </a:extLst>
          </p:cNvPr>
          <p:cNvSpPr txBox="1"/>
          <p:nvPr/>
        </p:nvSpPr>
        <p:spPr>
          <a:xfrm>
            <a:off x="439427" y="980532"/>
            <a:ext cx="6672963" cy="461665"/>
          </a:xfrm>
          <a:prstGeom prst="rect">
            <a:avLst/>
          </a:prstGeom>
          <a:noFill/>
        </p:spPr>
        <p:txBody>
          <a:bodyPr wrap="square" rtlCol="0">
            <a:spAutoFit/>
          </a:bodyPr>
          <a:lstStyle/>
          <a:p>
            <a:r>
              <a:rPr lang="en-US" altLang="zh-CN" sz="2400" kern="0" dirty="0">
                <a:solidFill>
                  <a:srgbClr val="000000"/>
                </a:solidFill>
                <a:effectLst/>
                <a:latin typeface="+mn-ea"/>
                <a:cs typeface="微软雅黑" panose="020B0503020204020204" pitchFamily="34" charset="-122"/>
              </a:rPr>
              <a:t>1.2 </a:t>
            </a:r>
            <a:r>
              <a:rPr lang="zh-CN" altLang="en-US" sz="2400" kern="0" dirty="0">
                <a:solidFill>
                  <a:srgbClr val="000000"/>
                </a:solidFill>
                <a:latin typeface="+mn-ea"/>
              </a:rPr>
              <a:t>附加黏滞阻尼器的Ｒ</a:t>
            </a:r>
            <a:r>
              <a:rPr lang="en-US" altLang="zh-CN" sz="2400" kern="0" dirty="0">
                <a:solidFill>
                  <a:srgbClr val="000000"/>
                </a:solidFill>
                <a:latin typeface="+mn-ea"/>
              </a:rPr>
              <a:t>C </a:t>
            </a:r>
            <a:r>
              <a:rPr lang="zh-CN" altLang="en-US" sz="2400" kern="0" dirty="0">
                <a:solidFill>
                  <a:srgbClr val="000000"/>
                </a:solidFill>
                <a:latin typeface="+mn-ea"/>
              </a:rPr>
              <a:t>框架振动台试验研究</a:t>
            </a:r>
          </a:p>
        </p:txBody>
      </p:sp>
      <p:sp>
        <p:nvSpPr>
          <p:cNvPr id="30" name="文本框 29">
            <a:extLst>
              <a:ext uri="{FF2B5EF4-FFF2-40B4-BE49-F238E27FC236}">
                <a16:creationId xmlns:a16="http://schemas.microsoft.com/office/drawing/2014/main" id="{B96FACF1-0862-6388-67F6-0D17F8ADCD65}"/>
              </a:ext>
            </a:extLst>
          </p:cNvPr>
          <p:cNvSpPr txBox="1"/>
          <p:nvPr/>
        </p:nvSpPr>
        <p:spPr>
          <a:xfrm>
            <a:off x="83824" y="6424698"/>
            <a:ext cx="1119676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附加黏滞阻尼器的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框架振动台试验研究 </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,2019,49(8):43-48.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2" name="文本框 31">
            <a:extLst>
              <a:ext uri="{FF2B5EF4-FFF2-40B4-BE49-F238E27FC236}">
                <a16:creationId xmlns:a16="http://schemas.microsoft.com/office/drawing/2014/main" id="{DAC5F6C7-B76B-7D13-6712-EEAE359F958C}"/>
              </a:ext>
            </a:extLst>
          </p:cNvPr>
          <p:cNvSpPr txBox="1"/>
          <p:nvPr/>
        </p:nvSpPr>
        <p:spPr>
          <a:xfrm>
            <a:off x="277298" y="165145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试验概况</a:t>
            </a:r>
          </a:p>
        </p:txBody>
      </p:sp>
      <p:grpSp>
        <p:nvGrpSpPr>
          <p:cNvPr id="71" name="组合 70">
            <a:extLst>
              <a:ext uri="{FF2B5EF4-FFF2-40B4-BE49-F238E27FC236}">
                <a16:creationId xmlns:a16="http://schemas.microsoft.com/office/drawing/2014/main" id="{234F0EF5-DE5A-A097-D4E2-D03523A830C9}"/>
              </a:ext>
            </a:extLst>
          </p:cNvPr>
          <p:cNvGrpSpPr/>
          <p:nvPr/>
        </p:nvGrpSpPr>
        <p:grpSpPr>
          <a:xfrm>
            <a:off x="6320547" y="1738098"/>
            <a:ext cx="5524959" cy="2010084"/>
            <a:chOff x="311009" y="2354324"/>
            <a:chExt cx="5696700" cy="2472351"/>
          </a:xfrm>
        </p:grpSpPr>
        <p:grpSp>
          <p:nvGrpSpPr>
            <p:cNvPr id="72" name="组合 71">
              <a:extLst>
                <a:ext uri="{FF2B5EF4-FFF2-40B4-BE49-F238E27FC236}">
                  <a16:creationId xmlns:a16="http://schemas.microsoft.com/office/drawing/2014/main" id="{AE4FEDD2-1E24-822F-178B-E23E1244403C}"/>
                </a:ext>
              </a:extLst>
            </p:cNvPr>
            <p:cNvGrpSpPr/>
            <p:nvPr/>
          </p:nvGrpSpPr>
          <p:grpSpPr>
            <a:xfrm>
              <a:off x="492065" y="2354324"/>
              <a:ext cx="5515644" cy="2472351"/>
              <a:chOff x="493176" y="2373374"/>
              <a:chExt cx="5318794" cy="2472351"/>
            </a:xfrm>
          </p:grpSpPr>
          <p:sp>
            <p:nvSpPr>
              <p:cNvPr id="74" name="Rectangle 1">
                <a:extLst>
                  <a:ext uri="{FF2B5EF4-FFF2-40B4-BE49-F238E27FC236}">
                    <a16:creationId xmlns:a16="http://schemas.microsoft.com/office/drawing/2014/main" id="{EB112D85-C715-EE0D-9E28-5E25A915FBFC}"/>
                  </a:ext>
                </a:extLst>
              </p:cNvPr>
              <p:cNvSpPr/>
              <p:nvPr/>
            </p:nvSpPr>
            <p:spPr>
              <a:xfrm>
                <a:off x="493176" y="2373374"/>
                <a:ext cx="5318794" cy="2472351"/>
              </a:xfrm>
              <a:prstGeom prst="rect">
                <a:avLst/>
              </a:prstGeom>
              <a:gradFill>
                <a:gsLst>
                  <a:gs pos="0">
                    <a:schemeClr val="accent1">
                      <a:lumMod val="5000"/>
                      <a:lumOff val="95000"/>
                    </a:schemeClr>
                  </a:gs>
                  <a:gs pos="50000">
                    <a:srgbClr val="FBFBFB">
                      <a:alpha val="74000"/>
                    </a:srgbClr>
                  </a:gs>
                  <a:gs pos="100000">
                    <a:schemeClr val="bg1">
                      <a:alpha val="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endParaRPr lang="vi-VN" dirty="0">
                  <a:solidFill>
                    <a:srgbClr val="FDFDFD"/>
                  </a:solidFill>
                  <a:latin typeface="Raleway"/>
                  <a:ea typeface="微软雅黑 Light" panose="020B0502040204020203" pitchFamily="34" charset="-122"/>
                  <a:sym typeface="微软雅黑" panose="020B0503020204020204" pitchFamily="34" charset="-122"/>
                </a:endParaRPr>
              </a:p>
            </p:txBody>
          </p:sp>
          <p:cxnSp>
            <p:nvCxnSpPr>
              <p:cNvPr id="75" name="直接连接符 74">
                <a:extLst>
                  <a:ext uri="{FF2B5EF4-FFF2-40B4-BE49-F238E27FC236}">
                    <a16:creationId xmlns:a16="http://schemas.microsoft.com/office/drawing/2014/main" id="{038F82FC-6A1D-C0F7-E793-8CB84D2EEA68}"/>
                  </a:ext>
                </a:extLst>
              </p:cNvPr>
              <p:cNvCxnSpPr>
                <a:cxnSpLocks/>
              </p:cNvCxnSpPr>
              <p:nvPr/>
            </p:nvCxnSpPr>
            <p:spPr>
              <a:xfrm>
                <a:off x="523206" y="4782424"/>
                <a:ext cx="5180661" cy="0"/>
              </a:xfrm>
              <a:prstGeom prst="line">
                <a:avLst/>
              </a:prstGeom>
              <a:ln w="19050">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cxnSp>
            <p:nvCxnSpPr>
              <p:cNvPr id="76" name="直接连接符 75">
                <a:extLst>
                  <a:ext uri="{FF2B5EF4-FFF2-40B4-BE49-F238E27FC236}">
                    <a16:creationId xmlns:a16="http://schemas.microsoft.com/office/drawing/2014/main" id="{7707B33E-80BB-5E78-8B73-B4056605BA0C}"/>
                  </a:ext>
                </a:extLst>
              </p:cNvPr>
              <p:cNvCxnSpPr>
                <a:cxnSpLocks/>
              </p:cNvCxnSpPr>
              <p:nvPr/>
            </p:nvCxnSpPr>
            <p:spPr>
              <a:xfrm>
                <a:off x="523206" y="2421369"/>
                <a:ext cx="5180661" cy="0"/>
              </a:xfrm>
              <a:prstGeom prst="line">
                <a:avLst/>
              </a:prstGeom>
              <a:ln w="9525">
                <a:solidFill>
                  <a:srgbClr val="BCA100"/>
                </a:solidFill>
              </a:ln>
              <a:effectLst>
                <a:outerShdw blurRad="152400" sx="102000" sy="102000" algn="ctr" rotWithShape="0">
                  <a:prstClr val="black">
                    <a:alpha val="37000"/>
                  </a:prstClr>
                </a:outerShdw>
              </a:effectLst>
            </p:spPr>
            <p:style>
              <a:lnRef idx="1">
                <a:schemeClr val="accent1"/>
              </a:lnRef>
              <a:fillRef idx="0">
                <a:schemeClr val="accent1"/>
              </a:fillRef>
              <a:effectRef idx="0">
                <a:schemeClr val="accent1"/>
              </a:effectRef>
              <a:fontRef idx="minor">
                <a:schemeClr val="tx1"/>
              </a:fontRef>
            </p:style>
          </p:cxnSp>
        </p:grpSp>
        <p:sp>
          <p:nvSpPr>
            <p:cNvPr id="73" name="文本框 72">
              <a:extLst>
                <a:ext uri="{FF2B5EF4-FFF2-40B4-BE49-F238E27FC236}">
                  <a16:creationId xmlns:a16="http://schemas.microsoft.com/office/drawing/2014/main" id="{F4EA6DC5-E074-D19D-75AF-048AD2EC2689}"/>
                </a:ext>
              </a:extLst>
            </p:cNvPr>
            <p:cNvSpPr txBox="1"/>
            <p:nvPr/>
          </p:nvSpPr>
          <p:spPr>
            <a:xfrm>
              <a:off x="311009" y="2507705"/>
              <a:ext cx="5432846" cy="2234040"/>
            </a:xfrm>
            <a:prstGeom prst="rect">
              <a:avLst/>
            </a:prstGeom>
            <a:noFill/>
          </p:spPr>
          <p:txBody>
            <a:bodyPr wrap="square">
              <a:spAutoFit/>
            </a:bodyPr>
            <a:lstStyle/>
            <a:p>
              <a:pPr marL="342900" indent="-342900" algn="just">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为了进行对安装附加阻尼器的</a:t>
              </a:r>
              <a:r>
                <a:rPr lang="zh-CN" altLang="en-US" sz="2200" dirty="0">
                  <a:solidFill>
                    <a:srgbClr val="2E71A5"/>
                  </a:solidFill>
                  <a:latin typeface="思源黑体 CN Bold" panose="020B0800000000000000" pitchFamily="34" charset="-122"/>
                  <a:ea typeface="思源黑体 CN Bold" panose="020B0800000000000000" pitchFamily="34" charset="-122"/>
                </a:rPr>
                <a:t>结构消能减震分析</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及</a:t>
              </a:r>
              <a:r>
                <a:rPr lang="zh-CN" altLang="en-US" sz="2200" dirty="0">
                  <a:solidFill>
                    <a:srgbClr val="2E71A5"/>
                  </a:solidFill>
                  <a:latin typeface="思源黑体 CN Bold" panose="020B0800000000000000" pitchFamily="34" charset="-122"/>
                  <a:ea typeface="思源黑体 CN Bold" panose="020B0800000000000000" pitchFamily="34" charset="-122"/>
                </a:rPr>
                <a:t>附加阻尼比分析</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，设计并开展</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有、无附加黏滞型阻尼器</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的</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1∶4</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缩尺两层Ｒ</a:t>
              </a:r>
              <a:r>
                <a:rPr lang="en-US" altLang="zh-CN"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C </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框架</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振动台试验 。</a:t>
              </a:r>
            </a:p>
          </p:txBody>
        </p:sp>
      </p:gr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nvGraphicFramePr>
        <p:xfrm>
          <a:off x="6553200" y="3556000"/>
          <a:ext cx="914400" cy="198438"/>
        </p:xfrm>
        <a:graphic>
          <a:graphicData uri="http://schemas.openxmlformats.org/presentationml/2006/ole">
            <mc:AlternateContent xmlns:mc="http://schemas.openxmlformats.org/markup-compatibility/2006">
              <mc:Choice xmlns:v="urn:schemas-microsoft-com:vml" Requires="v">
                <p:oleObj name="Equation" r:id="rId10" imgW="914400" imgH="198720" progId="Equation.DSMT4">
                  <p:embed/>
                </p:oleObj>
              </mc:Choice>
              <mc:Fallback>
                <p:oleObj name="Equation" r:id="rId10"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1"/>
                      <a:stretch>
                        <a:fillRect/>
                      </a:stretch>
                    </p:blipFill>
                    <p:spPr>
                      <a:xfrm>
                        <a:off x="6553200" y="3556000"/>
                        <a:ext cx="914400" cy="198438"/>
                      </a:xfrm>
                      <a:prstGeom prst="rect">
                        <a:avLst/>
                      </a:prstGeom>
                    </p:spPr>
                  </p:pic>
                </p:oleObj>
              </mc:Fallback>
            </mc:AlternateContent>
          </a:graphicData>
        </a:graphic>
      </p:graphicFrame>
      <p:pic>
        <p:nvPicPr>
          <p:cNvPr id="14" name="图片 13">
            <a:extLst>
              <a:ext uri="{FF2B5EF4-FFF2-40B4-BE49-F238E27FC236}">
                <a16:creationId xmlns:a16="http://schemas.microsoft.com/office/drawing/2014/main" id="{B30F3F32-CFC8-391F-189E-353E447FEA24}"/>
              </a:ext>
            </a:extLst>
          </p:cNvPr>
          <p:cNvPicPr>
            <a:picLocks noChangeAspect="1"/>
          </p:cNvPicPr>
          <p:nvPr/>
        </p:nvPicPr>
        <p:blipFill>
          <a:blip r:embed="rId12"/>
          <a:stretch>
            <a:fillRect/>
          </a:stretch>
        </p:blipFill>
        <p:spPr>
          <a:xfrm>
            <a:off x="601435" y="2335086"/>
            <a:ext cx="2655602" cy="3620214"/>
          </a:xfrm>
          <a:prstGeom prst="rect">
            <a:avLst/>
          </a:prstGeom>
        </p:spPr>
      </p:pic>
      <p:pic>
        <p:nvPicPr>
          <p:cNvPr id="15" name="图片 14">
            <a:extLst>
              <a:ext uri="{FF2B5EF4-FFF2-40B4-BE49-F238E27FC236}">
                <a16:creationId xmlns:a16="http://schemas.microsoft.com/office/drawing/2014/main" id="{68421EC3-DA62-5EB7-7C47-B0D4BB2307C0}"/>
              </a:ext>
            </a:extLst>
          </p:cNvPr>
          <p:cNvPicPr>
            <a:picLocks noChangeAspect="1"/>
          </p:cNvPicPr>
          <p:nvPr/>
        </p:nvPicPr>
        <p:blipFill>
          <a:blip r:embed="rId13"/>
          <a:stretch>
            <a:fillRect/>
          </a:stretch>
        </p:blipFill>
        <p:spPr>
          <a:xfrm>
            <a:off x="3611665" y="2400239"/>
            <a:ext cx="2546602" cy="3534330"/>
          </a:xfrm>
          <a:prstGeom prst="rect">
            <a:avLst/>
          </a:prstGeom>
        </p:spPr>
      </p:pic>
      <p:sp>
        <p:nvSpPr>
          <p:cNvPr id="17" name="文本框 16">
            <a:extLst>
              <a:ext uri="{FF2B5EF4-FFF2-40B4-BE49-F238E27FC236}">
                <a16:creationId xmlns:a16="http://schemas.microsoft.com/office/drawing/2014/main" id="{E2A9FBD1-ECD4-7102-DC80-7862F3D5469D}"/>
              </a:ext>
            </a:extLst>
          </p:cNvPr>
          <p:cNvSpPr txBox="1"/>
          <p:nvPr/>
        </p:nvSpPr>
        <p:spPr>
          <a:xfrm>
            <a:off x="1211686" y="6033317"/>
            <a:ext cx="1435100" cy="276999"/>
          </a:xfrm>
          <a:prstGeom prst="rect">
            <a:avLst/>
          </a:prstGeom>
          <a:noFill/>
        </p:spPr>
        <p:txBody>
          <a:bodyPr wrap="square">
            <a:spAutoFit/>
          </a:bodyPr>
          <a:lstStyle/>
          <a:p>
            <a:r>
              <a:rPr lang="zh-CN" altLang="en-US" sz="1200" dirty="0"/>
              <a:t>试验框架立面照片</a:t>
            </a:r>
          </a:p>
        </p:txBody>
      </p:sp>
      <p:sp>
        <p:nvSpPr>
          <p:cNvPr id="29" name="文本框 28">
            <a:extLst>
              <a:ext uri="{FF2B5EF4-FFF2-40B4-BE49-F238E27FC236}">
                <a16:creationId xmlns:a16="http://schemas.microsoft.com/office/drawing/2014/main" id="{70181E88-0E71-CC15-C946-FE2F23D3A110}"/>
              </a:ext>
            </a:extLst>
          </p:cNvPr>
          <p:cNvSpPr txBox="1"/>
          <p:nvPr/>
        </p:nvSpPr>
        <p:spPr>
          <a:xfrm>
            <a:off x="3830621" y="5999072"/>
            <a:ext cx="1916009" cy="276999"/>
          </a:xfrm>
          <a:prstGeom prst="rect">
            <a:avLst/>
          </a:prstGeom>
          <a:noFill/>
        </p:spPr>
        <p:txBody>
          <a:bodyPr wrap="square">
            <a:spAutoFit/>
          </a:bodyPr>
          <a:lstStyle/>
          <a:p>
            <a:r>
              <a:rPr lang="zh-CN" altLang="en-US" sz="1200" dirty="0"/>
              <a:t>阻尼器安装局部放大照片</a:t>
            </a:r>
          </a:p>
        </p:txBody>
      </p:sp>
      <p:grpSp>
        <p:nvGrpSpPr>
          <p:cNvPr id="67" name="组合 66">
            <a:extLst>
              <a:ext uri="{FF2B5EF4-FFF2-40B4-BE49-F238E27FC236}">
                <a16:creationId xmlns:a16="http://schemas.microsoft.com/office/drawing/2014/main" id="{600F2EF4-9344-886D-FC93-B11341BE4330}"/>
              </a:ext>
            </a:extLst>
          </p:cNvPr>
          <p:cNvGrpSpPr/>
          <p:nvPr/>
        </p:nvGrpSpPr>
        <p:grpSpPr>
          <a:xfrm>
            <a:off x="6901312" y="4255809"/>
            <a:ext cx="1419011" cy="1576606"/>
            <a:chOff x="6740601" y="4300862"/>
            <a:chExt cx="1419011" cy="1576606"/>
          </a:xfrm>
        </p:grpSpPr>
        <p:sp>
          <p:nvSpPr>
            <p:cNvPr id="35" name="矩形: 圆角 34">
              <a:extLst>
                <a:ext uri="{FF2B5EF4-FFF2-40B4-BE49-F238E27FC236}">
                  <a16:creationId xmlns:a16="http://schemas.microsoft.com/office/drawing/2014/main" id="{82239BA6-D0AB-AC5C-B20E-FAC1672281BF}"/>
                </a:ext>
              </a:extLst>
            </p:cNvPr>
            <p:cNvSpPr/>
            <p:nvPr/>
          </p:nvSpPr>
          <p:spPr>
            <a:xfrm>
              <a:off x="6740601" y="4300862"/>
              <a:ext cx="1419011" cy="699538"/>
            </a:xfrm>
            <a:prstGeom prst="round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bg1"/>
                  </a:solidFill>
                  <a:latin typeface="思源黑体 CN Bold" panose="020B0800000000000000" pitchFamily="34" charset="-122"/>
                  <a:ea typeface="思源黑体 CN Bold" panose="020B0800000000000000" pitchFamily="34" charset="-122"/>
                  <a:cs typeface="Helvetica" panose="020B0604020202020204" pitchFamily="34" charset="0"/>
                </a:rPr>
                <a:t>试验结果汇总分析</a:t>
              </a:r>
            </a:p>
          </p:txBody>
        </p:sp>
        <p:cxnSp>
          <p:nvCxnSpPr>
            <p:cNvPr id="37" name="直接连接符 36">
              <a:extLst>
                <a:ext uri="{FF2B5EF4-FFF2-40B4-BE49-F238E27FC236}">
                  <a16:creationId xmlns:a16="http://schemas.microsoft.com/office/drawing/2014/main" id="{77253347-C98E-737C-5474-0BAD3C9F6DB8}"/>
                </a:ext>
              </a:extLst>
            </p:cNvPr>
            <p:cNvCxnSpPr>
              <a:cxnSpLocks/>
            </p:cNvCxnSpPr>
            <p:nvPr/>
          </p:nvCxnSpPr>
          <p:spPr>
            <a:xfrm>
              <a:off x="7450107" y="4999049"/>
              <a:ext cx="0" cy="878419"/>
            </a:xfrm>
            <a:prstGeom prst="line">
              <a:avLst/>
            </a:prstGeom>
            <a:ln w="38100">
              <a:solidFill>
                <a:srgbClr val="255D8C"/>
              </a:solidFill>
              <a:tailEnd type="oval"/>
            </a:ln>
          </p:spPr>
          <p:style>
            <a:lnRef idx="1">
              <a:schemeClr val="accent1"/>
            </a:lnRef>
            <a:fillRef idx="0">
              <a:schemeClr val="accent1"/>
            </a:fillRef>
            <a:effectRef idx="0">
              <a:schemeClr val="accent1"/>
            </a:effectRef>
            <a:fontRef idx="minor">
              <a:schemeClr val="tx1"/>
            </a:fontRef>
          </p:style>
        </p:cxnSp>
      </p:grpSp>
      <p:grpSp>
        <p:nvGrpSpPr>
          <p:cNvPr id="68" name="组合 67">
            <a:extLst>
              <a:ext uri="{FF2B5EF4-FFF2-40B4-BE49-F238E27FC236}">
                <a16:creationId xmlns:a16="http://schemas.microsoft.com/office/drawing/2014/main" id="{399A7022-5BDD-F7BF-618D-55F8635A98A9}"/>
              </a:ext>
            </a:extLst>
          </p:cNvPr>
          <p:cNvGrpSpPr/>
          <p:nvPr/>
        </p:nvGrpSpPr>
        <p:grpSpPr>
          <a:xfrm>
            <a:off x="8678911" y="4255809"/>
            <a:ext cx="1262298" cy="1484871"/>
            <a:chOff x="8518200" y="4300862"/>
            <a:chExt cx="1262298" cy="1484871"/>
          </a:xfrm>
        </p:grpSpPr>
        <p:sp>
          <p:nvSpPr>
            <p:cNvPr id="39" name="矩形: 圆角 38">
              <a:extLst>
                <a:ext uri="{FF2B5EF4-FFF2-40B4-BE49-F238E27FC236}">
                  <a16:creationId xmlns:a16="http://schemas.microsoft.com/office/drawing/2014/main" id="{9A575DD4-F081-FB33-B396-ADD88E0E4590}"/>
                </a:ext>
              </a:extLst>
            </p:cNvPr>
            <p:cNvSpPr/>
            <p:nvPr/>
          </p:nvSpPr>
          <p:spPr>
            <a:xfrm>
              <a:off x="8518200" y="4300862"/>
              <a:ext cx="1262298" cy="699538"/>
            </a:xfrm>
            <a:prstGeom prst="round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bg1"/>
                  </a:solidFill>
                  <a:latin typeface="思源黑体 CN Bold" panose="020B0800000000000000" pitchFamily="34" charset="-122"/>
                  <a:ea typeface="思源黑体 CN Bold" panose="020B0800000000000000" pitchFamily="34" charset="-122"/>
                  <a:cs typeface="Helvetica" panose="020B0604020202020204" pitchFamily="34" charset="0"/>
                </a:rPr>
                <a:t>动力参数识别</a:t>
              </a:r>
            </a:p>
          </p:txBody>
        </p:sp>
        <p:cxnSp>
          <p:nvCxnSpPr>
            <p:cNvPr id="40" name="直接连接符 39">
              <a:extLst>
                <a:ext uri="{FF2B5EF4-FFF2-40B4-BE49-F238E27FC236}">
                  <a16:creationId xmlns:a16="http://schemas.microsoft.com/office/drawing/2014/main" id="{63297C85-D464-C06D-796B-F4358022319A}"/>
                </a:ext>
              </a:extLst>
            </p:cNvPr>
            <p:cNvCxnSpPr>
              <a:cxnSpLocks/>
              <a:stCxn id="39" idx="2"/>
            </p:cNvCxnSpPr>
            <p:nvPr/>
          </p:nvCxnSpPr>
          <p:spPr>
            <a:xfrm>
              <a:off x="9149349" y="5000400"/>
              <a:ext cx="13032" cy="785333"/>
            </a:xfrm>
            <a:prstGeom prst="line">
              <a:avLst/>
            </a:prstGeom>
            <a:ln w="38100">
              <a:solidFill>
                <a:srgbClr val="2E71A5"/>
              </a:solidFill>
              <a:tailEnd type="oval"/>
            </a:ln>
          </p:spPr>
          <p:style>
            <a:lnRef idx="1">
              <a:schemeClr val="accent1"/>
            </a:lnRef>
            <a:fillRef idx="0">
              <a:schemeClr val="accent1"/>
            </a:fillRef>
            <a:effectRef idx="0">
              <a:schemeClr val="accent1"/>
            </a:effectRef>
            <a:fontRef idx="minor">
              <a:schemeClr val="tx1"/>
            </a:fontRef>
          </p:style>
        </p:cxnSp>
      </p:grpSp>
      <p:grpSp>
        <p:nvGrpSpPr>
          <p:cNvPr id="69" name="组合 68">
            <a:extLst>
              <a:ext uri="{FF2B5EF4-FFF2-40B4-BE49-F238E27FC236}">
                <a16:creationId xmlns:a16="http://schemas.microsoft.com/office/drawing/2014/main" id="{C73A30A7-B000-FB43-5FAD-AB5F0C9488FF}"/>
              </a:ext>
            </a:extLst>
          </p:cNvPr>
          <p:cNvGrpSpPr/>
          <p:nvPr/>
        </p:nvGrpSpPr>
        <p:grpSpPr>
          <a:xfrm>
            <a:off x="10276096" y="4255809"/>
            <a:ext cx="1285999" cy="1247065"/>
            <a:chOff x="10115385" y="4300862"/>
            <a:chExt cx="1285999" cy="1247065"/>
          </a:xfrm>
        </p:grpSpPr>
        <p:sp>
          <p:nvSpPr>
            <p:cNvPr id="41" name="矩形: 圆角 40">
              <a:extLst>
                <a:ext uri="{FF2B5EF4-FFF2-40B4-BE49-F238E27FC236}">
                  <a16:creationId xmlns:a16="http://schemas.microsoft.com/office/drawing/2014/main" id="{AE3F95C3-E999-A70F-6690-BD0BA6E08875}"/>
                </a:ext>
              </a:extLst>
            </p:cNvPr>
            <p:cNvSpPr/>
            <p:nvPr/>
          </p:nvSpPr>
          <p:spPr>
            <a:xfrm>
              <a:off x="10115385" y="4300862"/>
              <a:ext cx="1285999" cy="699538"/>
            </a:xfrm>
            <a:prstGeom prst="round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bg1"/>
                  </a:solidFill>
                  <a:latin typeface="思源黑体 CN Bold" panose="020B0800000000000000" pitchFamily="34" charset="-122"/>
                  <a:ea typeface="思源黑体 CN Bold" panose="020B0800000000000000" pitchFamily="34" charset="-122"/>
                  <a:cs typeface="Helvetica" panose="020B0604020202020204" pitchFamily="34" charset="0"/>
                </a:rPr>
                <a:t>附加阻尼比计算</a:t>
              </a:r>
            </a:p>
          </p:txBody>
        </p:sp>
        <p:cxnSp>
          <p:nvCxnSpPr>
            <p:cNvPr id="42" name="直接连接符 41">
              <a:extLst>
                <a:ext uri="{FF2B5EF4-FFF2-40B4-BE49-F238E27FC236}">
                  <a16:creationId xmlns:a16="http://schemas.microsoft.com/office/drawing/2014/main" id="{36A34478-76A5-BE0D-FFDB-39E357EDCCE0}"/>
                </a:ext>
              </a:extLst>
            </p:cNvPr>
            <p:cNvCxnSpPr>
              <a:cxnSpLocks/>
            </p:cNvCxnSpPr>
            <p:nvPr/>
          </p:nvCxnSpPr>
          <p:spPr>
            <a:xfrm>
              <a:off x="10761809" y="4999049"/>
              <a:ext cx="8427" cy="548878"/>
            </a:xfrm>
            <a:prstGeom prst="line">
              <a:avLst/>
            </a:prstGeom>
            <a:ln w="38100">
              <a:solidFill>
                <a:srgbClr val="3585B8"/>
              </a:solidFill>
              <a:tailEnd type="oval"/>
            </a:ln>
          </p:spPr>
          <p:style>
            <a:lnRef idx="1">
              <a:schemeClr val="accent1"/>
            </a:lnRef>
            <a:fillRef idx="0">
              <a:schemeClr val="accent1"/>
            </a:fillRef>
            <a:effectRef idx="0">
              <a:schemeClr val="accent1"/>
            </a:effectRef>
            <a:fontRef idx="minor">
              <a:schemeClr val="tx1"/>
            </a:fontRef>
          </p:style>
        </p:cxnSp>
      </p:grpSp>
      <p:sp>
        <p:nvSpPr>
          <p:cNvPr id="70" name="矩形 69">
            <a:extLst>
              <a:ext uri="{FF2B5EF4-FFF2-40B4-BE49-F238E27FC236}">
                <a16:creationId xmlns:a16="http://schemas.microsoft.com/office/drawing/2014/main" id="{EB5BA2A4-D65A-E96F-1F70-6B76A470A270}"/>
              </a:ext>
            </a:extLst>
          </p:cNvPr>
          <p:cNvSpPr/>
          <p:nvPr/>
        </p:nvSpPr>
        <p:spPr>
          <a:xfrm>
            <a:off x="6487188" y="4025350"/>
            <a:ext cx="5476358" cy="2040356"/>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15961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71"/>
                                        </p:tgtEl>
                                        <p:attrNameLst>
                                          <p:attrName>style.visibility</p:attrName>
                                        </p:attrNameLst>
                                      </p:cBhvr>
                                      <p:to>
                                        <p:strVal val="visible"/>
                                      </p:to>
                                    </p:set>
                                    <p:animEffect transition="in" filter="fade">
                                      <p:cBhvr>
                                        <p:cTn id="30" dur="500"/>
                                        <p:tgtEl>
                                          <p:spTgt spid="7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fade">
                                      <p:cBhvr>
                                        <p:cTn id="35" dur="500"/>
                                        <p:tgtEl>
                                          <p:spTgt spid="67"/>
                                        </p:tgtEl>
                                      </p:cBhvr>
                                    </p:animEffect>
                                  </p:childTnLst>
                                </p:cTn>
                              </p:par>
                              <p:par>
                                <p:cTn id="36" presetID="10" presetClass="entr" presetSubtype="0" fill="hold" nodeType="withEffect">
                                  <p:stCondLst>
                                    <p:cond delay="0"/>
                                  </p:stCondLst>
                                  <p:childTnLst>
                                    <p:set>
                                      <p:cBhvr>
                                        <p:cTn id="37" dur="1" fill="hold">
                                          <p:stCondLst>
                                            <p:cond delay="0"/>
                                          </p:stCondLst>
                                        </p:cTn>
                                        <p:tgtEl>
                                          <p:spTgt spid="68"/>
                                        </p:tgtEl>
                                        <p:attrNameLst>
                                          <p:attrName>style.visibility</p:attrName>
                                        </p:attrNameLst>
                                      </p:cBhvr>
                                      <p:to>
                                        <p:strVal val="visible"/>
                                      </p:to>
                                    </p:set>
                                    <p:animEffect transition="in" filter="fade">
                                      <p:cBhvr>
                                        <p:cTn id="38" dur="500"/>
                                        <p:tgtEl>
                                          <p:spTgt spid="68"/>
                                        </p:tgtEl>
                                      </p:cBhvr>
                                    </p:animEffect>
                                  </p:childTnLst>
                                </p:cTn>
                              </p:par>
                              <p:par>
                                <p:cTn id="39" presetID="10" presetClass="entr" presetSubtype="0" fill="hold" nodeType="withEffect">
                                  <p:stCondLst>
                                    <p:cond delay="0"/>
                                  </p:stCondLst>
                                  <p:childTnLst>
                                    <p:set>
                                      <p:cBhvr>
                                        <p:cTn id="40" dur="1" fill="hold">
                                          <p:stCondLst>
                                            <p:cond delay="0"/>
                                          </p:stCondLst>
                                        </p:cTn>
                                        <p:tgtEl>
                                          <p:spTgt spid="69"/>
                                        </p:tgtEl>
                                        <p:attrNameLst>
                                          <p:attrName>style.visibility</p:attrName>
                                        </p:attrNameLst>
                                      </p:cBhvr>
                                      <p:to>
                                        <p:strVal val="visible"/>
                                      </p:to>
                                    </p:set>
                                    <p:animEffect transition="in" filter="fade">
                                      <p:cBhvr>
                                        <p:cTn id="41" dur="500"/>
                                        <p:tgtEl>
                                          <p:spTgt spid="69"/>
                                        </p:tgtEl>
                                      </p:cBhvr>
                                    </p:animEffect>
                                  </p:childTnLst>
                                </p:cTn>
                              </p:par>
                            </p:childTnLst>
                          </p:cTn>
                        </p:par>
                      </p:childTnLst>
                    </p:cTn>
                  </p:par>
                  <p:par>
                    <p:cTn id="42" fill="hold">
                      <p:stCondLst>
                        <p:cond delay="indefinite"/>
                      </p:stCondLst>
                      <p:childTnLst>
                        <p:par>
                          <p:cTn id="43" fill="hold">
                            <p:stCondLst>
                              <p:cond delay="0"/>
                            </p:stCondLst>
                            <p:childTnLst>
                              <p:par>
                                <p:cTn id="44" presetID="0" presetClass="path" presetSubtype="0" accel="50000" decel="50000" fill="hold" grpId="1" nodeType="clickEffect">
                                  <p:stCondLst>
                                    <p:cond delay="0"/>
                                  </p:stCondLst>
                                  <p:childTnLst>
                                    <p:animMotion origin="layout" path="M -0.04843 -0.01204 L -0.04843 -0.01111 L 0.20938 -0.01598 C 0.21524 -0.01598 0.22097 -0.02871 0.22644 -0.03264 C 0.23151 -0.03658 0.23672 -0.03704 0.24206 -0.03959 L 0.26172 -0.04977 C 0.28529 -0.07894 0.27318 -0.06482 0.30157 -0.09283 C 0.30495 -0.09653 0.30847 -0.09792 0.31172 -0.10301 C 0.3211 -0.1176 0.32253 -0.12061 0.33151 -0.12963 C 0.34219 -0.14028 0.3474 -0.1426 0.35729 -0.15718 C 0.36068 -0.16135 0.36394 -0.16667 0.36693 -0.17315 C 0.375 -0.19005 0.37123 -0.1875 0.37735 -0.19699 C 0.37891 -0.19931 0.38073 -0.20116 0.38242 -0.20371 C 0.38412 -0.20625 0.38646 -0.21065 0.38828 -0.21389 C 0.38998 -0.21621 0.39167 -0.21783 0.39336 -0.22014 C 0.39623 -0.22477 0.39883 -0.23079 0.40183 -0.23611 " pathEditMode="relative" rAng="0" ptsTypes="AAAAAAAAAAAAAAAA">
                                      <p:cBhvr>
                                        <p:cTn id="45" dur="2000" fill="hold"/>
                                        <p:tgtEl>
                                          <p:spTgt spid="43"/>
                                        </p:tgtEl>
                                        <p:attrNameLst>
                                          <p:attrName>ppt_x</p:attrName>
                                          <p:attrName>ppt_y</p:attrName>
                                        </p:attrNameLst>
                                      </p:cBhvr>
                                      <p:rCtr x="22513" y="-11157"/>
                                    </p:animMotion>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0"/>
                                        </p:tgtEl>
                                        <p:attrNameLst>
                                          <p:attrName>style.visibility</p:attrName>
                                        </p:attrNameLst>
                                      </p:cBhvr>
                                      <p:to>
                                        <p:strVal val="visible"/>
                                      </p:to>
                                    </p:set>
                                    <p:animEffect transition="in" filter="wipe(left)">
                                      <p:cBhvr>
                                        <p:cTn id="50"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1" animBg="1"/>
      <p:bldP spid="31" grpId="0" animBg="1"/>
      <p:bldP spid="2" grpId="0"/>
      <p:bldP spid="32" grpId="0" animBg="1"/>
      <p:bldP spid="17" grpId="0"/>
      <p:bldP spid="29" grpId="0"/>
      <p:bldP spid="7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E3C1A67-263B-2059-9CF9-79F1F8B89F8F}"/>
              </a:ext>
            </a:extLst>
          </p:cNvPr>
          <p:cNvSpPr/>
          <p:nvPr/>
        </p:nvSpPr>
        <p:spPr>
          <a:xfrm>
            <a:off x="424" y="138112"/>
            <a:ext cx="8128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矩形 4">
            <a:extLst>
              <a:ext uri="{FF2B5EF4-FFF2-40B4-BE49-F238E27FC236}">
                <a16:creationId xmlns:a16="http://schemas.microsoft.com/office/drawing/2014/main" id="{2C6C83EC-B1F4-20CB-8DF9-3FE47E20D699}"/>
              </a:ext>
            </a:extLst>
          </p:cNvPr>
          <p:cNvSpPr/>
          <p:nvPr/>
        </p:nvSpPr>
        <p:spPr>
          <a:xfrm>
            <a:off x="889000" y="138112"/>
            <a:ext cx="139700" cy="698501"/>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矩形 5">
            <a:extLst>
              <a:ext uri="{FF2B5EF4-FFF2-40B4-BE49-F238E27FC236}">
                <a16:creationId xmlns:a16="http://schemas.microsoft.com/office/drawing/2014/main" id="{AA453DBC-5FA5-97F3-DB01-36A63258790A}"/>
              </a:ext>
            </a:extLst>
          </p:cNvPr>
          <p:cNvSpPr/>
          <p:nvPr/>
        </p:nvSpPr>
        <p:spPr>
          <a:xfrm flipV="1">
            <a:off x="0" y="790894"/>
            <a:ext cx="12192000" cy="45719"/>
          </a:xfrm>
          <a:prstGeom prst="rect">
            <a:avLst/>
          </a:prstGeom>
          <a:solidFill>
            <a:srgbClr val="0876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a:extLst>
              <a:ext uri="{FF2B5EF4-FFF2-40B4-BE49-F238E27FC236}">
                <a16:creationId xmlns:a16="http://schemas.microsoft.com/office/drawing/2014/main" id="{246AC952-2E92-A439-553E-0628B6D7DA3F}"/>
              </a:ext>
            </a:extLst>
          </p:cNvPr>
          <p:cNvSpPr txBox="1"/>
          <p:nvPr/>
        </p:nvSpPr>
        <p:spPr>
          <a:xfrm>
            <a:off x="1011238" y="194975"/>
            <a:ext cx="3987482" cy="584775"/>
          </a:xfrm>
          <a:prstGeom prst="rect">
            <a:avLst/>
          </a:prstGeom>
          <a:noFill/>
        </p:spPr>
        <p:txBody>
          <a:bodyPr wrap="square" rtlCol="0">
            <a:spAutoFit/>
          </a:bodyPr>
          <a:lstStyle/>
          <a:p>
            <a:r>
              <a:rPr lang="en-US" altLang="zh-CN"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01 </a:t>
            </a:r>
            <a:r>
              <a:rPr lang="zh-CN" altLang="en-US" sz="3200" b="1" dirty="0">
                <a:solidFill>
                  <a:srgbClr val="0F2C58"/>
                </a:solidFill>
                <a:latin typeface="思源黑体 CN Heavy" panose="020B0A00000000000000" pitchFamily="34" charset="-122"/>
                <a:ea typeface="思源黑体 CN Heavy" panose="020B0A00000000000000" pitchFamily="34" charset="-122"/>
                <a:sym typeface="微软雅黑" panose="020B0503020204020204" pitchFamily="34" charset="-122"/>
              </a:rPr>
              <a:t>现状介绍</a:t>
            </a:r>
          </a:p>
        </p:txBody>
      </p:sp>
      <p:grpSp>
        <p:nvGrpSpPr>
          <p:cNvPr id="8" name="组合 7">
            <a:extLst>
              <a:ext uri="{FF2B5EF4-FFF2-40B4-BE49-F238E27FC236}">
                <a16:creationId xmlns:a16="http://schemas.microsoft.com/office/drawing/2014/main" id="{94915922-ACE5-0DB4-B451-AED4830A1CBE}"/>
              </a:ext>
            </a:extLst>
          </p:cNvPr>
          <p:cNvGrpSpPr/>
          <p:nvPr/>
        </p:nvGrpSpPr>
        <p:grpSpPr>
          <a:xfrm>
            <a:off x="83824" y="5599719"/>
            <a:ext cx="3461581" cy="808759"/>
            <a:chOff x="-3906710" y="475087"/>
            <a:chExt cx="4004406" cy="969814"/>
          </a:xfrm>
        </p:grpSpPr>
        <p:pic>
          <p:nvPicPr>
            <p:cNvPr id="9" name="图形 8">
              <a:extLst>
                <a:ext uri="{FF2B5EF4-FFF2-40B4-BE49-F238E27FC236}">
                  <a16:creationId xmlns:a16="http://schemas.microsoft.com/office/drawing/2014/main" id="{0FFFABD2-B23C-864F-2273-9FCDAF276B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6710" y="475087"/>
              <a:ext cx="4004406" cy="969814"/>
            </a:xfrm>
            <a:prstGeom prst="rect">
              <a:avLst/>
            </a:prstGeom>
          </p:spPr>
        </p:pic>
        <p:sp>
          <p:nvSpPr>
            <p:cNvPr id="10" name="矩形 9">
              <a:extLst>
                <a:ext uri="{FF2B5EF4-FFF2-40B4-BE49-F238E27FC236}">
                  <a16:creationId xmlns:a16="http://schemas.microsoft.com/office/drawing/2014/main" id="{AD27DED8-BBE3-F017-F70D-A41EEF036593}"/>
                </a:ext>
              </a:extLst>
            </p:cNvPr>
            <p:cNvSpPr/>
            <p:nvPr/>
          </p:nvSpPr>
          <p:spPr>
            <a:xfrm>
              <a:off x="-3906710" y="487362"/>
              <a:ext cx="4004406" cy="956194"/>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descr="图片包含 动物, 鱼&#10;&#10;已生成极高可信度的说明">
            <a:extLst>
              <a:ext uri="{FF2B5EF4-FFF2-40B4-BE49-F238E27FC236}">
                <a16:creationId xmlns:a16="http://schemas.microsoft.com/office/drawing/2014/main" id="{E9A0B436-50A3-1523-CF9C-F939B24780C0}"/>
              </a:ext>
            </a:extLst>
          </p:cNvPr>
          <p:cNvPicPr>
            <a:picLocks noChangeAspect="1"/>
          </p:cNvPicPr>
          <p:nvPr/>
        </p:nvPicPr>
        <p:blipFill>
          <a:blip r:embed="rId5">
            <a:lum contrast="-6000"/>
            <a:extLst>
              <a:ext uri="{28A0092B-C50C-407E-A947-70E740481C1C}">
                <a14:useLocalDpi xmlns:a14="http://schemas.microsoft.com/office/drawing/2010/main" val="0"/>
              </a:ext>
            </a:extLst>
          </a:blip>
          <a:stretch>
            <a:fillRect/>
          </a:stretch>
        </p:blipFill>
        <p:spPr>
          <a:xfrm>
            <a:off x="0" y="6381749"/>
            <a:ext cx="12192000" cy="476251"/>
          </a:xfrm>
          <a:prstGeom prst="rect">
            <a:avLst/>
          </a:prstGeom>
          <a:solidFill>
            <a:srgbClr val="1F497D">
              <a:alpha val="84000"/>
            </a:srgbClr>
          </a:solidFill>
        </p:spPr>
      </p:pic>
      <p:pic>
        <p:nvPicPr>
          <p:cNvPr id="18" name="图形 17">
            <a:extLst>
              <a:ext uri="{FF2B5EF4-FFF2-40B4-BE49-F238E27FC236}">
                <a16:creationId xmlns:a16="http://schemas.microsoft.com/office/drawing/2014/main" id="{AF3E273C-352F-BE12-0363-5769BA43D4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65787" y="6342875"/>
            <a:ext cx="680097" cy="539924"/>
          </a:xfrm>
          <a:prstGeom prst="rect">
            <a:avLst/>
          </a:prstGeom>
        </p:spPr>
      </p:pic>
      <p:grpSp>
        <p:nvGrpSpPr>
          <p:cNvPr id="19" name="组合 18">
            <a:extLst>
              <a:ext uri="{FF2B5EF4-FFF2-40B4-BE49-F238E27FC236}">
                <a16:creationId xmlns:a16="http://schemas.microsoft.com/office/drawing/2014/main" id="{20AE3D16-7435-A26D-41E5-90B6B1AFE585}"/>
              </a:ext>
            </a:extLst>
          </p:cNvPr>
          <p:cNvGrpSpPr/>
          <p:nvPr/>
        </p:nvGrpSpPr>
        <p:grpSpPr>
          <a:xfrm>
            <a:off x="10584597" y="836613"/>
            <a:ext cx="1561287" cy="1640878"/>
            <a:chOff x="-2001520" y="3369441"/>
            <a:chExt cx="1561287" cy="1640878"/>
          </a:xfrm>
        </p:grpSpPr>
        <p:pic>
          <p:nvPicPr>
            <p:cNvPr id="20" name="图形 19">
              <a:extLst>
                <a:ext uri="{FF2B5EF4-FFF2-40B4-BE49-F238E27FC236}">
                  <a16:creationId xmlns:a16="http://schemas.microsoft.com/office/drawing/2014/main" id="{D338E54B-9B33-73F8-6339-E0CAB38FD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4507" y="3369441"/>
              <a:ext cx="1281936" cy="1640878"/>
            </a:xfrm>
            <a:prstGeom prst="rect">
              <a:avLst/>
            </a:prstGeom>
          </p:spPr>
        </p:pic>
        <p:sp>
          <p:nvSpPr>
            <p:cNvPr id="21" name="矩形 20">
              <a:extLst>
                <a:ext uri="{FF2B5EF4-FFF2-40B4-BE49-F238E27FC236}">
                  <a16:creationId xmlns:a16="http://schemas.microsoft.com/office/drawing/2014/main" id="{1B392EF2-1312-A0CE-38AA-E3F2118E8DDB}"/>
                </a:ext>
              </a:extLst>
            </p:cNvPr>
            <p:cNvSpPr/>
            <p:nvPr/>
          </p:nvSpPr>
          <p:spPr>
            <a:xfrm>
              <a:off x="-2001520" y="3370637"/>
              <a:ext cx="1561287" cy="162111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a:extLst>
              <a:ext uri="{FF2B5EF4-FFF2-40B4-BE49-F238E27FC236}">
                <a16:creationId xmlns:a16="http://schemas.microsoft.com/office/drawing/2014/main" id="{244A620A-3B8D-7D3E-AD68-52E0A9B1728E}"/>
              </a:ext>
            </a:extLst>
          </p:cNvPr>
          <p:cNvGrpSpPr/>
          <p:nvPr/>
        </p:nvGrpSpPr>
        <p:grpSpPr>
          <a:xfrm>
            <a:off x="4879002" y="-640422"/>
            <a:ext cx="4240757" cy="523220"/>
            <a:chOff x="1689100" y="1188290"/>
            <a:chExt cx="4240757" cy="523220"/>
          </a:xfrm>
        </p:grpSpPr>
        <p:sp>
          <p:nvSpPr>
            <p:cNvPr id="22" name="矩形 21">
              <a:extLst>
                <a:ext uri="{FF2B5EF4-FFF2-40B4-BE49-F238E27FC236}">
                  <a16:creationId xmlns:a16="http://schemas.microsoft.com/office/drawing/2014/main" id="{4C331890-AB78-C8D1-4027-33A7726E7720}"/>
                </a:ext>
              </a:extLst>
            </p:cNvPr>
            <p:cNvSpPr/>
            <p:nvPr/>
          </p:nvSpPr>
          <p:spPr>
            <a:xfrm>
              <a:off x="1689100" y="1188290"/>
              <a:ext cx="515394" cy="523220"/>
            </a:xfrm>
            <a:prstGeom prst="rect">
              <a:avLst/>
            </a:prstGeom>
            <a:solidFill>
              <a:srgbClr val="0F2C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2C58"/>
                </a:solidFill>
              </a:endParaRPr>
            </a:p>
          </p:txBody>
        </p:sp>
        <p:sp>
          <p:nvSpPr>
            <p:cNvPr id="23" name="矩形 22">
              <a:extLst>
                <a:ext uri="{FF2B5EF4-FFF2-40B4-BE49-F238E27FC236}">
                  <a16:creationId xmlns:a16="http://schemas.microsoft.com/office/drawing/2014/main" id="{5FE7D753-47C9-C5AF-8987-B49AEC8B70C1}"/>
                </a:ext>
              </a:extLst>
            </p:cNvPr>
            <p:cNvSpPr/>
            <p:nvPr/>
          </p:nvSpPr>
          <p:spPr>
            <a:xfrm>
              <a:off x="4669392" y="1188290"/>
              <a:ext cx="515394" cy="523220"/>
            </a:xfrm>
            <a:prstGeom prst="rect">
              <a:avLst/>
            </a:prstGeom>
            <a:solidFill>
              <a:srgbClr val="358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4" name="矩形 23">
              <a:extLst>
                <a:ext uri="{FF2B5EF4-FFF2-40B4-BE49-F238E27FC236}">
                  <a16:creationId xmlns:a16="http://schemas.microsoft.com/office/drawing/2014/main" id="{5E612892-3F87-47B8-C06A-E9617587466A}"/>
                </a:ext>
              </a:extLst>
            </p:cNvPr>
            <p:cNvSpPr/>
            <p:nvPr/>
          </p:nvSpPr>
          <p:spPr>
            <a:xfrm>
              <a:off x="5414463" y="1188290"/>
              <a:ext cx="515394" cy="523220"/>
            </a:xfrm>
            <a:prstGeom prst="rect">
              <a:avLst/>
            </a:prstGeom>
            <a:solidFill>
              <a:srgbClr val="3E9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5" name="矩形 24">
              <a:extLst>
                <a:ext uri="{FF2B5EF4-FFF2-40B4-BE49-F238E27FC236}">
                  <a16:creationId xmlns:a16="http://schemas.microsoft.com/office/drawing/2014/main" id="{1C600A66-4DB9-B23C-0A67-FC28513E3E72}"/>
                </a:ext>
              </a:extLst>
            </p:cNvPr>
            <p:cNvSpPr/>
            <p:nvPr/>
          </p:nvSpPr>
          <p:spPr>
            <a:xfrm>
              <a:off x="3924319" y="1188290"/>
              <a:ext cx="515394" cy="523220"/>
            </a:xfrm>
            <a:prstGeom prst="rect">
              <a:avLst/>
            </a:prstGeom>
            <a:solidFill>
              <a:srgbClr val="2E71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6" name="矩形 25">
              <a:extLst>
                <a:ext uri="{FF2B5EF4-FFF2-40B4-BE49-F238E27FC236}">
                  <a16:creationId xmlns:a16="http://schemas.microsoft.com/office/drawing/2014/main" id="{8534BB7C-D707-DCF6-0CAA-47E8D14EDD71}"/>
                </a:ext>
              </a:extLst>
            </p:cNvPr>
            <p:cNvSpPr/>
            <p:nvPr/>
          </p:nvSpPr>
          <p:spPr>
            <a:xfrm>
              <a:off x="3179246" y="1188290"/>
              <a:ext cx="515394" cy="523220"/>
            </a:xfrm>
            <a:prstGeom prst="rect">
              <a:avLst/>
            </a:prstGeom>
            <a:solidFill>
              <a:srgbClr val="25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sp>
          <p:nvSpPr>
            <p:cNvPr id="27" name="矩形 26">
              <a:extLst>
                <a:ext uri="{FF2B5EF4-FFF2-40B4-BE49-F238E27FC236}">
                  <a16:creationId xmlns:a16="http://schemas.microsoft.com/office/drawing/2014/main" id="{B314650D-DAA1-B33A-9CAF-731A2ECEAA8B}"/>
                </a:ext>
              </a:extLst>
            </p:cNvPr>
            <p:cNvSpPr/>
            <p:nvPr/>
          </p:nvSpPr>
          <p:spPr>
            <a:xfrm>
              <a:off x="2434173" y="1188290"/>
              <a:ext cx="515394" cy="523220"/>
            </a:xfrm>
            <a:prstGeom prst="rect">
              <a:avLst/>
            </a:prstGeom>
            <a:solidFill>
              <a:srgbClr val="1C4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F2C58"/>
                </a:solidFill>
              </a:endParaRPr>
            </a:p>
          </p:txBody>
        </p:sp>
      </p:grpSp>
      <p:sp>
        <p:nvSpPr>
          <p:cNvPr id="32" name="文本框 31">
            <a:extLst>
              <a:ext uri="{FF2B5EF4-FFF2-40B4-BE49-F238E27FC236}">
                <a16:creationId xmlns:a16="http://schemas.microsoft.com/office/drawing/2014/main" id="{DAC5F6C7-B76B-7D13-6712-EEAE359F958C}"/>
              </a:ext>
            </a:extLst>
          </p:cNvPr>
          <p:cNvSpPr txBox="1"/>
          <p:nvPr/>
        </p:nvSpPr>
        <p:spPr>
          <a:xfrm>
            <a:off x="423687" y="1158520"/>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试验目的</a:t>
            </a:r>
          </a:p>
        </p:txBody>
      </p:sp>
      <p:pic>
        <p:nvPicPr>
          <p:cNvPr id="12" name="图片 11">
            <a:extLst>
              <a:ext uri="{FF2B5EF4-FFF2-40B4-BE49-F238E27FC236}">
                <a16:creationId xmlns:a16="http://schemas.microsoft.com/office/drawing/2014/main" id="{81405EB7-F05A-CEB7-0E03-7B02B96E0FFE}"/>
              </a:ext>
            </a:extLst>
          </p:cNvPr>
          <p:cNvPicPr>
            <a:picLocks noChangeAspect="1"/>
          </p:cNvPicPr>
          <p:nvPr/>
        </p:nvPicPr>
        <p:blipFill rotWithShape="1">
          <a:blip r:embed="rId10"/>
          <a:srcRect b="9434"/>
          <a:stretch/>
        </p:blipFill>
        <p:spPr>
          <a:xfrm>
            <a:off x="529364" y="3578051"/>
            <a:ext cx="3861923" cy="2397633"/>
          </a:xfrm>
          <a:prstGeom prst="rect">
            <a:avLst/>
          </a:prstGeom>
        </p:spPr>
      </p:pic>
      <p:sp>
        <p:nvSpPr>
          <p:cNvPr id="34" name="文本框 33">
            <a:extLst>
              <a:ext uri="{FF2B5EF4-FFF2-40B4-BE49-F238E27FC236}">
                <a16:creationId xmlns:a16="http://schemas.microsoft.com/office/drawing/2014/main" id="{68CC550B-E62E-E21D-FABF-5A58CF403A20}"/>
              </a:ext>
            </a:extLst>
          </p:cNvPr>
          <p:cNvSpPr txBox="1"/>
          <p:nvPr/>
        </p:nvSpPr>
        <p:spPr>
          <a:xfrm>
            <a:off x="1201557" y="1622530"/>
            <a:ext cx="6936146" cy="936090"/>
          </a:xfrm>
          <a:prstGeom prst="rect">
            <a:avLst/>
          </a:prstGeom>
          <a:noFill/>
        </p:spPr>
        <p:txBody>
          <a:bodyPr wrap="square" rtlCol="0">
            <a:spAutoFit/>
          </a:bodyPr>
          <a:lstStyle/>
          <a:p>
            <a:pPr marL="342900" indent="-342900" algn="just">
              <a:lnSpc>
                <a:spcPct val="130000"/>
              </a:lnSpc>
              <a:buFont typeface="Wingdings" panose="05000000000000000000" pitchFamily="2" charset="2"/>
              <a:buChar char="u"/>
            </a:pPr>
            <a:r>
              <a:rPr lang="zh-CN" altLang="en-US"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对附加</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黏滞型</a:t>
            </a:r>
            <a:r>
              <a:rPr lang="zh-CN" altLang="en-US"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阻尼器的结构进行</a:t>
            </a:r>
            <a:r>
              <a:rPr lang="zh-CN" altLang="en-US" sz="2200" dirty="0">
                <a:solidFill>
                  <a:srgbClr val="C00000"/>
                </a:solidFill>
                <a:effectLst/>
                <a:latin typeface="思源黑体 CN Bold" panose="020B0800000000000000" pitchFamily="34" charset="-122"/>
                <a:ea typeface="思源黑体 CN Bold" panose="020B0800000000000000" pitchFamily="34" charset="-122"/>
                <a:cs typeface="Helvetica" panose="020B0604020202020204" pitchFamily="34" charset="0"/>
              </a:rPr>
              <a:t>消能减震分析</a:t>
            </a:r>
            <a:r>
              <a:rPr lang="zh-CN"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rPr>
              <a:t>。</a:t>
            </a:r>
            <a:endParaRPr lang="en-US" altLang="zh-CN" sz="2200" dirty="0">
              <a:solidFill>
                <a:srgbClr val="333333"/>
              </a:solidFill>
              <a:effectLst/>
              <a:latin typeface="思源黑体 CN Bold" panose="020B0800000000000000" pitchFamily="34" charset="-122"/>
              <a:ea typeface="思源黑体 CN Bold" panose="020B0800000000000000" pitchFamily="34" charset="-122"/>
              <a:cs typeface="Helvetica" panose="020B0604020202020204" pitchFamily="34" charset="0"/>
            </a:endParaRPr>
          </a:p>
          <a:p>
            <a:pPr marL="342900" indent="-342900" algn="just">
              <a:lnSpc>
                <a:spcPct val="130000"/>
              </a:lnSpc>
              <a:buFont typeface="Wingdings" panose="05000000000000000000" pitchFamily="2" charset="2"/>
              <a:buChar char="u"/>
            </a:pP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对附加黏滞型阻尼器的Ｒ</a:t>
            </a:r>
            <a:r>
              <a:rPr lang="en-US"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C </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框架进行</a:t>
            </a:r>
            <a:r>
              <a:rPr lang="zh-CN" altLang="en-US" sz="22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rPr>
              <a:t>附加阻尼比</a:t>
            </a:r>
            <a:r>
              <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研究</a:t>
            </a:r>
            <a:r>
              <a:rPr lang="zh-CN" altLang="zh-CN"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rPr>
              <a:t>。</a:t>
            </a:r>
            <a:endParaRPr lang="zh-CN" altLang="en-US" sz="22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endParaRPr>
          </a:p>
        </p:txBody>
      </p:sp>
      <p:sp>
        <p:nvSpPr>
          <p:cNvPr id="35" name="矩形 34">
            <a:extLst>
              <a:ext uri="{FF2B5EF4-FFF2-40B4-BE49-F238E27FC236}">
                <a16:creationId xmlns:a16="http://schemas.microsoft.com/office/drawing/2014/main" id="{C33D3B15-4C98-D917-12D5-3AA0E623B7A5}"/>
              </a:ext>
            </a:extLst>
          </p:cNvPr>
          <p:cNvSpPr/>
          <p:nvPr/>
        </p:nvSpPr>
        <p:spPr>
          <a:xfrm>
            <a:off x="311407" y="987724"/>
            <a:ext cx="8292958" cy="1695318"/>
          </a:xfrm>
          <a:prstGeom prst="rect">
            <a:avLst/>
          </a:prstGeom>
          <a:no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2EBBCB7A-00EB-07C3-A420-A4F7F04652A6}"/>
              </a:ext>
            </a:extLst>
          </p:cNvPr>
          <p:cNvSpPr txBox="1"/>
          <p:nvPr/>
        </p:nvSpPr>
        <p:spPr>
          <a:xfrm>
            <a:off x="311407" y="2994752"/>
            <a:ext cx="1463508" cy="476726"/>
          </a:xfrm>
          <a:prstGeom prst="roundRect">
            <a:avLst/>
          </a:prstGeom>
          <a:solidFill>
            <a:srgbClr val="255D8C"/>
          </a:solidFill>
          <a:ln>
            <a:noFill/>
          </a:ln>
        </p:spPr>
        <p:txBody>
          <a:bodyPr wrap="square" rtlCol="0">
            <a:spAutoFit/>
          </a:bodyPr>
          <a:lstStyle/>
          <a:p>
            <a:pPr algn="ctr"/>
            <a:r>
              <a:rPr lang="zh-CN" altLang="en-US" sz="2200" dirty="0">
                <a:solidFill>
                  <a:schemeClr val="bg1"/>
                </a:solidFill>
                <a:latin typeface="思源黑体 CN Heavy" panose="020B0A00000000000000" pitchFamily="34" charset="-122"/>
                <a:ea typeface="思源黑体 CN Heavy" panose="020B0A00000000000000" pitchFamily="34" charset="-122"/>
              </a:rPr>
              <a:t>模型设计</a:t>
            </a:r>
          </a:p>
        </p:txBody>
      </p:sp>
      <p:graphicFrame>
        <p:nvGraphicFramePr>
          <p:cNvPr id="101" name="对象 100">
            <a:extLst>
              <a:ext uri="{FF2B5EF4-FFF2-40B4-BE49-F238E27FC236}">
                <a16:creationId xmlns:a16="http://schemas.microsoft.com/office/drawing/2014/main" id="{842F5089-92FE-BA02-951A-A33A73E23A71}"/>
              </a:ext>
            </a:extLst>
          </p:cNvPr>
          <p:cNvGraphicFramePr>
            <a:graphicFrameLocks noChangeAspect="1"/>
          </p:cNvGraphicFramePr>
          <p:nvPr>
            <p:extLst>
              <p:ext uri="{D42A27DB-BD31-4B8C-83A1-F6EECF244321}">
                <p14:modId xmlns:p14="http://schemas.microsoft.com/office/powerpoint/2010/main" val="4000951167"/>
              </p:ext>
            </p:extLst>
          </p:nvPr>
        </p:nvGraphicFramePr>
        <p:xfrm>
          <a:off x="6507765" y="4054249"/>
          <a:ext cx="914400" cy="198438"/>
        </p:xfrm>
        <a:graphic>
          <a:graphicData uri="http://schemas.openxmlformats.org/presentationml/2006/ole">
            <mc:AlternateContent xmlns:mc="http://schemas.openxmlformats.org/markup-compatibility/2006">
              <mc:Choice xmlns:v="urn:schemas-microsoft-com:vml" Requires="v">
                <p:oleObj name="Equation" r:id="rId11" imgW="914400" imgH="198720" progId="Equation.DSMT4">
                  <p:embed/>
                </p:oleObj>
              </mc:Choice>
              <mc:Fallback>
                <p:oleObj name="Equation" r:id="rId11" imgW="914400" imgH="198720" progId="Equation.DSMT4">
                  <p:embed/>
                  <p:pic>
                    <p:nvPicPr>
                      <p:cNvPr id="101" name="对象 100">
                        <a:extLst>
                          <a:ext uri="{FF2B5EF4-FFF2-40B4-BE49-F238E27FC236}">
                            <a16:creationId xmlns:a16="http://schemas.microsoft.com/office/drawing/2014/main" id="{842F5089-92FE-BA02-951A-A33A73E23A71}"/>
                          </a:ext>
                        </a:extLst>
                      </p:cNvPr>
                      <p:cNvPicPr/>
                      <p:nvPr/>
                    </p:nvPicPr>
                    <p:blipFill>
                      <a:blip r:embed="rId12"/>
                      <a:stretch>
                        <a:fillRect/>
                      </a:stretch>
                    </p:blipFill>
                    <p:spPr>
                      <a:xfrm>
                        <a:off x="6507765" y="4054249"/>
                        <a:ext cx="914400" cy="198438"/>
                      </a:xfrm>
                      <a:prstGeom prst="rect">
                        <a:avLst/>
                      </a:prstGeom>
                    </p:spPr>
                  </p:pic>
                </p:oleObj>
              </mc:Fallback>
            </mc:AlternateContent>
          </a:graphicData>
        </a:graphic>
      </p:graphicFrame>
      <p:sp>
        <p:nvSpPr>
          <p:cNvPr id="40" name="矩形: 圆角 39">
            <a:extLst>
              <a:ext uri="{FF2B5EF4-FFF2-40B4-BE49-F238E27FC236}">
                <a16:creationId xmlns:a16="http://schemas.microsoft.com/office/drawing/2014/main" id="{5AFC277C-F113-37FD-2E2A-C1EE5BEC0C26}"/>
              </a:ext>
            </a:extLst>
          </p:cNvPr>
          <p:cNvSpPr/>
          <p:nvPr/>
        </p:nvSpPr>
        <p:spPr>
          <a:xfrm>
            <a:off x="4655983" y="4715489"/>
            <a:ext cx="3245463" cy="475200"/>
          </a:xfrm>
          <a:prstGeom prst="roundRect">
            <a:avLst>
              <a:gd name="adj" fmla="val 563"/>
            </a:avLst>
          </a:prstGeom>
          <a:solidFill>
            <a:sysClr val="window" lastClr="FFFFFF"/>
          </a:solidFill>
          <a:ln w="6350" cap="flat" cmpd="sng" algn="ctr">
            <a:solidFill>
              <a:srgbClr val="007ABB">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平面尺寸</a:t>
            </a:r>
            <a:r>
              <a:rPr lang="en-US" altLang="zh-CN"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1.5</a:t>
            </a:r>
            <a:r>
              <a:rPr lang="en-US" altLang="zh-CN" sz="2000" b="1" dirty="0">
                <a:solidFill>
                  <a:srgbClr val="C00000"/>
                </a:solidFill>
                <a:effectLst/>
                <a:latin typeface="思源黑体 CN Bold" panose="020B0800000000000000" pitchFamily="34" charset="-122"/>
                <a:ea typeface="思源黑体 CN Bold" panose="020B0800000000000000" pitchFamily="34" charset="-122"/>
                <a:cs typeface="Times New Roman" panose="02020603050405020304" pitchFamily="18" charset="0"/>
              </a:rPr>
              <a:t>×1.5m</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1" name="矩形: 圆角 40">
            <a:extLst>
              <a:ext uri="{FF2B5EF4-FFF2-40B4-BE49-F238E27FC236}">
                <a16:creationId xmlns:a16="http://schemas.microsoft.com/office/drawing/2014/main" id="{DAD7E8D5-0AF5-B80F-A7B4-6FDD4CC3AF67}"/>
              </a:ext>
            </a:extLst>
          </p:cNvPr>
          <p:cNvSpPr/>
          <p:nvPr/>
        </p:nvSpPr>
        <p:spPr>
          <a:xfrm>
            <a:off x="8242331" y="4741240"/>
            <a:ext cx="3225658" cy="476251"/>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各层堆载：</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1.26t</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2" name="矩形: 圆角 41">
            <a:extLst>
              <a:ext uri="{FF2B5EF4-FFF2-40B4-BE49-F238E27FC236}">
                <a16:creationId xmlns:a16="http://schemas.microsoft.com/office/drawing/2014/main" id="{D4AD8CEE-F3BB-0A2C-C2BC-BF7D1F746C33}"/>
              </a:ext>
            </a:extLst>
          </p:cNvPr>
          <p:cNvSpPr/>
          <p:nvPr/>
        </p:nvSpPr>
        <p:spPr>
          <a:xfrm>
            <a:off x="4655983" y="5581454"/>
            <a:ext cx="3245463" cy="462962"/>
          </a:xfrm>
          <a:prstGeom prst="roundRect">
            <a:avLst>
              <a:gd name="adj" fmla="val 563"/>
            </a:avLst>
          </a:prstGeom>
          <a:solidFill>
            <a:sysClr val="window" lastClr="FFFFFF"/>
          </a:solidFill>
          <a:ln w="6350" cap="flat" cmpd="sng" algn="ctr">
            <a:solidFill>
              <a:srgbClr val="007ABB">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总重量：</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2t</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3" name="矩形: 圆角 42">
            <a:extLst>
              <a:ext uri="{FF2B5EF4-FFF2-40B4-BE49-F238E27FC236}">
                <a16:creationId xmlns:a16="http://schemas.microsoft.com/office/drawing/2014/main" id="{FD661C12-2BE4-D7E6-9710-4301519E874D}"/>
              </a:ext>
            </a:extLst>
          </p:cNvPr>
          <p:cNvSpPr/>
          <p:nvPr/>
        </p:nvSpPr>
        <p:spPr>
          <a:xfrm>
            <a:off x="4655983" y="3905310"/>
            <a:ext cx="3245463" cy="475200"/>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结构类型：</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2</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层</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RC</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框架结构</a:t>
            </a:r>
          </a:p>
        </p:txBody>
      </p:sp>
      <p:sp>
        <p:nvSpPr>
          <p:cNvPr id="44" name="矩形: 圆角 43">
            <a:extLst>
              <a:ext uri="{FF2B5EF4-FFF2-40B4-BE49-F238E27FC236}">
                <a16:creationId xmlns:a16="http://schemas.microsoft.com/office/drawing/2014/main" id="{7656BA3D-3311-1906-2EF8-E04448EC11CA}"/>
              </a:ext>
            </a:extLst>
          </p:cNvPr>
          <p:cNvSpPr/>
          <p:nvPr/>
        </p:nvSpPr>
        <p:spPr>
          <a:xfrm>
            <a:off x="8230061" y="3905310"/>
            <a:ext cx="3225658" cy="476251"/>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缩尺比例：</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1</a:t>
            </a:r>
            <a:r>
              <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4</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5" name="矩形: 圆角 44">
            <a:extLst>
              <a:ext uri="{FF2B5EF4-FFF2-40B4-BE49-F238E27FC236}">
                <a16:creationId xmlns:a16="http://schemas.microsoft.com/office/drawing/2014/main" id="{91A80D55-018E-5D6C-F1BF-F2D08EE5B549}"/>
              </a:ext>
            </a:extLst>
          </p:cNvPr>
          <p:cNvSpPr/>
          <p:nvPr/>
        </p:nvSpPr>
        <p:spPr>
          <a:xfrm>
            <a:off x="8312308" y="5581454"/>
            <a:ext cx="3225658" cy="476251"/>
          </a:xfrm>
          <a:prstGeom prst="roundRect">
            <a:avLst>
              <a:gd name="adj" fmla="val 563"/>
            </a:avLst>
          </a:prstGeom>
          <a:solidFill>
            <a:sysClr val="window" lastClr="FFFFFF"/>
          </a:solidFill>
          <a:ln w="6350" cap="flat" cmpd="sng" algn="ctr">
            <a:solidFill>
              <a:srgbClr val="BCA100">
                <a:alpha val="59000"/>
              </a:srgbClr>
            </a:solidFill>
            <a:prstDash val="solid"/>
            <a:miter lim="800000"/>
          </a:ln>
          <a:effectLst>
            <a:outerShdw blurRad="63500" sx="102000" sy="102000" algn="ctr" rotWithShape="0">
              <a:srgbClr val="002060">
                <a:alpha val="14000"/>
              </a:srgbClr>
            </a:outerShdw>
          </a:effectLst>
        </p:spPr>
        <p:txBody>
          <a:bodyPr rtlCol="0" anchor="ctr"/>
          <a:lstStyle/>
          <a:p>
            <a:pPr marL="0" marR="0" lvl="0" indent="0" algn="ctr" defTabSz="914400" eaLnBrk="1" fontAlgn="auto" latinLnBrk="0" hangingPunct="1">
              <a:lnSpc>
                <a:spcPct val="120000"/>
              </a:lnSpc>
              <a:buClrTx/>
              <a:buSzTx/>
              <a:buFontTx/>
              <a:buNone/>
              <a:tabLst/>
              <a:defRPr/>
            </a:pPr>
            <a:r>
              <a:rPr lang="zh-CN" altLang="en-US" sz="2000" dirty="0">
                <a:solidFill>
                  <a:srgbClr val="333333"/>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总高度：</a:t>
            </a:r>
            <a:r>
              <a:rPr lang="en-US" altLang="zh-CN"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rPr>
              <a:t>3.45m</a:t>
            </a:r>
            <a:endParaRPr lang="zh-CN" altLang="en-US" sz="2000" dirty="0">
              <a:solidFill>
                <a:srgbClr val="C00000"/>
              </a:solidFill>
              <a:latin typeface="思源黑体 CN Bold" panose="020B0800000000000000" pitchFamily="34" charset="-122"/>
              <a:ea typeface="思源黑体 CN Bold" panose="020B0800000000000000" pitchFamily="34" charset="-122"/>
              <a:cs typeface="Helvetica" panose="020B0604020202020204" pitchFamily="34" charset="0"/>
              <a:sym typeface="微软雅黑" panose="020B0503020204020204" pitchFamily="34" charset="-122"/>
            </a:endParaRPr>
          </a:p>
        </p:txBody>
      </p:sp>
      <p:sp>
        <p:nvSpPr>
          <p:cNvPr id="48" name="文本框 47">
            <a:extLst>
              <a:ext uri="{FF2B5EF4-FFF2-40B4-BE49-F238E27FC236}">
                <a16:creationId xmlns:a16="http://schemas.microsoft.com/office/drawing/2014/main" id="{A16B3DB9-4D28-A2A0-6E28-E6E38A1619BC}"/>
              </a:ext>
            </a:extLst>
          </p:cNvPr>
          <p:cNvSpPr txBox="1"/>
          <p:nvPr/>
        </p:nvSpPr>
        <p:spPr>
          <a:xfrm>
            <a:off x="1095984" y="5995246"/>
            <a:ext cx="1435100" cy="276999"/>
          </a:xfrm>
          <a:prstGeom prst="rect">
            <a:avLst/>
          </a:prstGeom>
          <a:noFill/>
        </p:spPr>
        <p:txBody>
          <a:bodyPr wrap="square">
            <a:spAutoFit/>
          </a:bodyPr>
          <a:lstStyle/>
          <a:p>
            <a:r>
              <a:rPr lang="zh-CN" altLang="en-US" sz="1200" dirty="0"/>
              <a:t>地梁布置图</a:t>
            </a:r>
          </a:p>
        </p:txBody>
      </p:sp>
      <p:sp>
        <p:nvSpPr>
          <p:cNvPr id="50" name="文本框 49">
            <a:extLst>
              <a:ext uri="{FF2B5EF4-FFF2-40B4-BE49-F238E27FC236}">
                <a16:creationId xmlns:a16="http://schemas.microsoft.com/office/drawing/2014/main" id="{AB59DD94-00DF-C01D-691C-60CB68A2D748}"/>
              </a:ext>
            </a:extLst>
          </p:cNvPr>
          <p:cNvSpPr txBox="1"/>
          <p:nvPr/>
        </p:nvSpPr>
        <p:spPr>
          <a:xfrm>
            <a:off x="2689379" y="5987725"/>
            <a:ext cx="1144507" cy="276999"/>
          </a:xfrm>
          <a:prstGeom prst="rect">
            <a:avLst/>
          </a:prstGeom>
          <a:noFill/>
        </p:spPr>
        <p:txBody>
          <a:bodyPr wrap="square">
            <a:spAutoFit/>
          </a:bodyPr>
          <a:lstStyle/>
          <a:p>
            <a:r>
              <a:rPr lang="zh-CN" altLang="en-US" sz="1200" dirty="0"/>
              <a:t>阻尼器安装图</a:t>
            </a:r>
          </a:p>
        </p:txBody>
      </p:sp>
      <p:sp>
        <p:nvSpPr>
          <p:cNvPr id="2" name="文本框 1">
            <a:extLst>
              <a:ext uri="{FF2B5EF4-FFF2-40B4-BE49-F238E27FC236}">
                <a16:creationId xmlns:a16="http://schemas.microsoft.com/office/drawing/2014/main" id="{85C728A2-D1D6-B8B9-8074-1BBDE3F97B8B}"/>
              </a:ext>
            </a:extLst>
          </p:cNvPr>
          <p:cNvSpPr txBox="1"/>
          <p:nvPr/>
        </p:nvSpPr>
        <p:spPr>
          <a:xfrm>
            <a:off x="83824" y="6424698"/>
            <a:ext cx="11196765" cy="276999"/>
          </a:xfrm>
          <a:prstGeom prst="rect">
            <a:avLst/>
          </a:prstGeom>
          <a:noFill/>
        </p:spPr>
        <p:txBody>
          <a:bodyPr wrap="square">
            <a:spAutoFit/>
          </a:bodyPr>
          <a:lstStyle/>
          <a:p>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【1】</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刘宇飞</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李忠煜</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惠云玲</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附加黏滞阻尼器的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RC</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框架振动台试验研究 </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[J]. </a:t>
            </a:r>
            <a:r>
              <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建筑结构</a:t>
            </a:r>
            <a:r>
              <a:rPr lang="en-US" altLang="zh-CN"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,2019,49(8):43-48.</a:t>
            </a:r>
            <a:endParaRPr lang="zh-CN" altLang="en-US" sz="1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2508803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wipe(left)">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500"/>
                                        <p:tgtEl>
                                          <p:spTgt spid="4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fade">
                                      <p:cBhvr>
                                        <p:cTn id="4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p:bldP spid="35" grpId="0" animBg="1"/>
      <p:bldP spid="38" grpId="0" animBg="1"/>
      <p:bldP spid="40" grpId="0" animBg="1"/>
      <p:bldP spid="41" grpId="0" animBg="1"/>
      <p:bldP spid="42" grpId="0" animBg="1"/>
      <p:bldP spid="43" grpId="0" animBg="1"/>
      <p:bldP spid="44" grpId="0" animBg="1"/>
      <p:bldP spid="45" grpId="0" animBg="1"/>
      <p:bldP spid="48" grpId="0"/>
      <p:bldP spid="50"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798.406299212598,&quot;width&quot;:9600}"/>
</p:tagLst>
</file>

<file path=ppt/tags/tag2.xml><?xml version="1.0" encoding="utf-8"?>
<p:tagLst xmlns:a="http://schemas.openxmlformats.org/drawingml/2006/main" xmlns:r="http://schemas.openxmlformats.org/officeDocument/2006/relationships" xmlns:p="http://schemas.openxmlformats.org/presentationml/2006/main">
  <p:tag name="ISLIDE.ICON" val="#40786;"/>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798.406299212598,&quot;width&quot;:96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3">
      <a:majorFont>
        <a:latin typeface="思源黑体 CN Bold"/>
        <a:ea typeface="思源黑体 CN Bold"/>
        <a:cs typeface=""/>
      </a:majorFont>
      <a:minorFont>
        <a:latin typeface="思源黑体 CN Bold"/>
        <a:ea typeface="思源黑体 CN Bold"/>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2409</TotalTime>
  <Words>5753</Words>
  <Application>Microsoft Office PowerPoint</Application>
  <PresentationFormat>宽屏</PresentationFormat>
  <Paragraphs>689</Paragraphs>
  <Slides>49</Slides>
  <Notes>49</Notes>
  <HiddenSlides>0</HiddenSlides>
  <MMClips>0</MMClips>
  <ScaleCrop>false</ScaleCrop>
  <HeadingPairs>
    <vt:vector size="8" baseType="variant">
      <vt:variant>
        <vt:lpstr>已用的字体</vt:lpstr>
      </vt:variant>
      <vt:variant>
        <vt:i4>27</vt:i4>
      </vt:variant>
      <vt:variant>
        <vt:lpstr>主题</vt:lpstr>
      </vt:variant>
      <vt:variant>
        <vt:i4>1</vt:i4>
      </vt:variant>
      <vt:variant>
        <vt:lpstr>嵌入 OLE 服务器</vt:lpstr>
      </vt:variant>
      <vt:variant>
        <vt:i4>1</vt:i4>
      </vt:variant>
      <vt:variant>
        <vt:lpstr>幻灯片标题</vt:lpstr>
      </vt:variant>
      <vt:variant>
        <vt:i4>49</vt:i4>
      </vt:variant>
    </vt:vector>
  </HeadingPairs>
  <TitlesOfParts>
    <vt:vector size="78" baseType="lpstr">
      <vt:lpstr>AdobeHeitiStd-Regular</vt:lpstr>
      <vt:lpstr>E-BZ+ZHYGTD-2</vt:lpstr>
      <vt:lpstr>E-BZ+ZKPHAV-12</vt:lpstr>
      <vt:lpstr>FZSSK--GBK1-00+ZDFLO3-6</vt:lpstr>
      <vt:lpstr>FZSSK--GBK1-00+ZDFLO4-10</vt:lpstr>
      <vt:lpstr>FZSSK--GBK1-00+ZDFLO4-11</vt:lpstr>
      <vt:lpstr>FZSSK--GBK1-00+ZDFLO4-12</vt:lpstr>
      <vt:lpstr>FZSSK--GBK1-00+ZDFLO6-18</vt:lpstr>
      <vt:lpstr>FZSSK--GBK1-00+ZDFLO7-23</vt:lpstr>
      <vt:lpstr>FZSSK--GBK1-00+ZDFLPA-25</vt:lpstr>
      <vt:lpstr>Helvetica Neue</vt:lpstr>
      <vt:lpstr>SSJ0+ZDFLO4-13</vt:lpstr>
      <vt:lpstr>SSJ4+ZDFLO3-1</vt:lpstr>
      <vt:lpstr>阿里巴巴普惠体 B</vt:lpstr>
      <vt:lpstr>等线</vt:lpstr>
      <vt:lpstr>华文宋体</vt:lpstr>
      <vt:lpstr>庞门正道粗书体</vt:lpstr>
      <vt:lpstr>思源黑体 CN Bold</vt:lpstr>
      <vt:lpstr>思源黑体 CN Heavy</vt:lpstr>
      <vt:lpstr>Microsoft yahei</vt:lpstr>
      <vt:lpstr>Microsoft yahei</vt:lpstr>
      <vt:lpstr>瀹嬩綋</vt:lpstr>
      <vt:lpstr>Arial</vt:lpstr>
      <vt:lpstr>Helvetica</vt:lpstr>
      <vt:lpstr>Raleway</vt:lpstr>
      <vt:lpstr>Times New Roman</vt:lpstr>
      <vt:lpstr>Wingdings</vt:lpstr>
      <vt:lpstr>Office 主题​​</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寇 创琦</dc:creator>
  <cp:lastModifiedBy>创琦 寇</cp:lastModifiedBy>
  <cp:revision>253</cp:revision>
  <dcterms:created xsi:type="dcterms:W3CDTF">2023-03-08T03:23:55Z</dcterms:created>
  <dcterms:modified xsi:type="dcterms:W3CDTF">2025-07-13T07:49:43Z</dcterms:modified>
</cp:coreProperties>
</file>