
<file path=[Content_Types].xml><?xml version="1.0" encoding="utf-8"?>
<Types xmlns="http://schemas.openxmlformats.org/package/2006/content-types">
  <Default Extension="vml" ContentType="application/vnd.openxmlformats-officedocument.vmlDrawing"/>
  <Default Extension="xlsx" ContentType="application/vnd.openxmlformats-officedocument.spreadsheetml.sheet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3"/>
    <p:sldId id="259" r:id="rId4"/>
    <p:sldId id="257" r:id="rId5"/>
    <p:sldId id="266" r:id="rId6"/>
    <p:sldId id="265" r:id="rId7"/>
    <p:sldId id="260" r:id="rId8"/>
    <p:sldId id="268" r:id="rId9"/>
    <p:sldId id="269" r:id="rId10"/>
    <p:sldId id="261" r:id="rId11"/>
    <p:sldId id="270" r:id="rId12"/>
    <p:sldId id="263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56"/>
        <p:guide pos="377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7.xml"/><Relationship Id="rId1" Type="http://schemas.openxmlformats.org/officeDocument/2006/relationships/tags" Target="../tags/tag7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8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.v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5.xml"/><Relationship Id="rId3" Type="http://schemas.openxmlformats.org/officeDocument/2006/relationships/image" Target="../media/image1.wmf"/><Relationship Id="rId2" Type="http://schemas.openxmlformats.org/officeDocument/2006/relationships/package" Target="../embeddings/Workbook1.xlsx"/><Relationship Id="rId1" Type="http://schemas.openxmlformats.org/officeDocument/2006/relationships/tags" Target="../tags/tag6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7.xml"/><Relationship Id="rId1" Type="http://schemas.openxmlformats.org/officeDocument/2006/relationships/tags" Target="../tags/tag6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1.xml"/><Relationship Id="rId1" Type="http://schemas.openxmlformats.org/officeDocument/2006/relationships/tags" Target="../tags/tag7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5.xml"/><Relationship Id="rId1" Type="http://schemas.openxmlformats.org/officeDocument/2006/relationships/tags" Target="../tags/tag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55520" y="302260"/>
            <a:ext cx="9799200" cy="2570400"/>
          </a:xfrm>
        </p:spPr>
        <p:txBody>
          <a:bodyPr/>
          <a:p>
            <a:pPr algn="l"/>
            <a:r>
              <a:rPr lang="en-US" altLang="zh-CN"/>
              <a:t>TSP tester YE&amp;EAC</a:t>
            </a:r>
            <a:r>
              <a:rPr lang="zh-CN" altLang="en-US"/>
              <a:t>数据一致性对标</a:t>
            </a:r>
            <a:r>
              <a:rPr lang="zh-CN" altLang="en-US"/>
              <a:t>报告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55600" y="4072890"/>
            <a:ext cx="9799320" cy="629920"/>
          </a:xfrm>
        </p:spPr>
        <p:txBody>
          <a:bodyPr/>
          <a:p>
            <a:pPr algn="l"/>
            <a:r>
              <a:rPr lang="en-US" altLang="zh-CN"/>
              <a:t>2020/07</a:t>
            </a:r>
            <a:endParaRPr lang="en-US" altLang="zh-CN"/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9" name="表格 8"/>
          <p:cNvGraphicFramePr/>
          <p:nvPr>
            <p:custDataLst>
              <p:tags r:id="rId1"/>
            </p:custDataLst>
          </p:nvPr>
        </p:nvGraphicFramePr>
        <p:xfrm>
          <a:off x="798830" y="1405255"/>
          <a:ext cx="10414635" cy="4524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6785"/>
                <a:gridCol w="946785"/>
                <a:gridCol w="946785"/>
                <a:gridCol w="946785"/>
                <a:gridCol w="946785"/>
                <a:gridCol w="946785"/>
                <a:gridCol w="946785"/>
                <a:gridCol w="946785"/>
                <a:gridCol w="946785"/>
                <a:gridCol w="946785"/>
                <a:gridCol w="946785"/>
              </a:tblGrid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R0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R1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R2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R3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R4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R5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R6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T1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0.2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696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766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847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27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F75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AD7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766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847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27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F75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AD7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T3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847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27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F75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AD7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T4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27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F75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AD7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9.2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T5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F75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AD7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9.2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10.2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T6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AD7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9.2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10.2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T7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9.2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10.2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T8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9.2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10.2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T9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9.2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10.2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T10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9.2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10.2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T11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10.2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T12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T13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T14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19.2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</a:tr>
            </a:tbl>
          </a:graphicData>
        </a:graphic>
      </p:graphicFrame>
      <p:cxnSp>
        <p:nvCxnSpPr>
          <p:cNvPr id="11" name="直接连接符 10"/>
          <p:cNvCxnSpPr/>
          <p:nvPr/>
        </p:nvCxnSpPr>
        <p:spPr>
          <a:xfrm flipV="1">
            <a:off x="22860" y="558165"/>
            <a:ext cx="11623675" cy="406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426085" y="159385"/>
            <a:ext cx="54991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l">
              <a:buNone/>
            </a:pPr>
            <a:r>
              <a:rPr lang="en-US" sz="2000">
                <a:sym typeface="+mn-ea"/>
              </a:rPr>
              <a:t>RC</a:t>
            </a:r>
            <a:endParaRPr lang="zh-CN" altLang="en-US" sz="2000"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44170" y="658495"/>
            <a:ext cx="280543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285750" indent="-285750" algn="l">
              <a:buFont typeface="Wingdings" panose="05000000000000000000" charset="0"/>
              <a:buChar char="Ø"/>
            </a:pPr>
            <a:r>
              <a:rPr lang="en-US" altLang="zh-CN">
                <a:sym typeface="+mn-ea"/>
              </a:rPr>
              <a:t>Sample2 </a:t>
            </a:r>
            <a:r>
              <a:rPr lang="zh-CN" altLang="en-US">
                <a:sym typeface="+mn-ea"/>
              </a:rPr>
              <a:t>节点电容测试</a:t>
            </a:r>
            <a:endParaRPr lang="zh-CN" altLang="en-US"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747260" y="2954655"/>
            <a:ext cx="43408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/>
              <a:t>Thanks</a:t>
            </a:r>
            <a:endParaRPr lang="en-US" altLang="zh-CN" sz="3200"/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/>
        </p:nvSpPr>
        <p:spPr>
          <a:xfrm>
            <a:off x="439103" y="168910"/>
            <a:ext cx="1247775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2000">
                <a:sym typeface="+mn-ea"/>
              </a:rPr>
              <a:t>Summa</a:t>
            </a:r>
            <a:r>
              <a:rPr lang="en-US">
                <a:sym typeface="+mn-ea"/>
              </a:rPr>
              <a:t>ry</a:t>
            </a:r>
            <a:endParaRPr lang="en-US"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62305" y="848995"/>
            <a:ext cx="8528050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>
                <a:sym typeface="+mn-ea"/>
              </a:rPr>
              <a:t>测试背景：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/>
              <a:t>测试方法：选取</a:t>
            </a:r>
            <a:r>
              <a:rPr lang="en-US" altLang="zh-CN"/>
              <a:t>Cell</a:t>
            </a:r>
            <a:r>
              <a:rPr lang="zh-CN" altLang="en-US"/>
              <a:t>样品</a:t>
            </a:r>
            <a:r>
              <a:rPr lang="en-US" altLang="zh-CN"/>
              <a:t>2pcs</a:t>
            </a:r>
            <a:r>
              <a:rPr lang="zh-CN" altLang="en-US"/>
              <a:t>，在</a:t>
            </a:r>
            <a:r>
              <a:rPr lang="en-US" altLang="zh-CN"/>
              <a:t>YE</a:t>
            </a:r>
            <a:r>
              <a:rPr lang="zh-CN" altLang="en-US"/>
              <a:t>、</a:t>
            </a:r>
            <a:r>
              <a:rPr lang="en-US" altLang="zh-CN"/>
              <a:t>EAC</a:t>
            </a:r>
            <a:r>
              <a:rPr lang="zh-CN" altLang="en-US"/>
              <a:t>分别测试</a:t>
            </a:r>
            <a:r>
              <a:rPr lang="en-US" altLang="zh-CN"/>
              <a:t>10</a:t>
            </a:r>
            <a:r>
              <a:rPr lang="zh-CN" altLang="en-US"/>
              <a:t>次采集数据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>
                <a:sym typeface="+mn-ea"/>
              </a:rPr>
              <a:t>误差计算：</a:t>
            </a:r>
            <a:r>
              <a:rPr lang="en-US" altLang="zh-CN">
                <a:sym typeface="+mn-ea"/>
              </a:rPr>
              <a:t>ABS</a:t>
            </a:r>
            <a:r>
              <a:rPr lang="zh-CN" altLang="en-US">
                <a:sym typeface="+mn-ea"/>
              </a:rPr>
              <a:t>（（</a:t>
            </a:r>
            <a:r>
              <a:rPr lang="en-US" altLang="zh-CN">
                <a:sym typeface="+mn-ea"/>
              </a:rPr>
              <a:t>YE-EAC</a:t>
            </a:r>
            <a:r>
              <a:rPr lang="zh-CN" altLang="en-US">
                <a:sym typeface="+mn-ea"/>
              </a:rPr>
              <a:t>）</a:t>
            </a:r>
            <a:r>
              <a:rPr lang="en-US" altLang="zh-CN">
                <a:sym typeface="+mn-ea"/>
              </a:rPr>
              <a:t>/YE</a:t>
            </a:r>
            <a:r>
              <a:rPr lang="zh-CN" altLang="en-US">
                <a:sym typeface="+mn-ea"/>
              </a:rPr>
              <a:t>）</a:t>
            </a:r>
            <a:endParaRPr lang="zh-CN" altLang="en-US">
              <a:sym typeface="+mn-ea"/>
            </a:endParaRPr>
          </a:p>
        </p:txBody>
      </p:sp>
      <p:graphicFrame>
        <p:nvGraphicFramePr>
          <p:cNvPr id="9" name="表格 8"/>
          <p:cNvGraphicFramePr/>
          <p:nvPr>
            <p:custDataLst>
              <p:tags r:id="rId1"/>
            </p:custDataLst>
          </p:nvPr>
        </p:nvGraphicFramePr>
        <p:xfrm>
          <a:off x="614680" y="2580640"/>
          <a:ext cx="10954385" cy="3599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6205"/>
                <a:gridCol w="1747520"/>
                <a:gridCol w="1567815"/>
                <a:gridCol w="2118360"/>
                <a:gridCol w="1016635"/>
                <a:gridCol w="1558925"/>
                <a:gridCol w="1558925"/>
              </a:tblGrid>
              <a:tr h="47180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Model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测试项目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Sample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Avg</a:t>
                      </a:r>
                      <a:endParaRPr lang="en-US" altLang="zh-CN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Result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附件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链接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24180">
                <a:tc rowSpan="6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4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RC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节点电容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1200" b="0">
                          <a:solidFill>
                            <a:srgbClr val="FF0000"/>
                          </a:solidFill>
                          <a:latin typeface="华文行楷" panose="02010800040101010101" charset="-122"/>
                          <a:ea typeface="华文行楷" panose="02010800040101010101" charset="-122"/>
                          <a:cs typeface="华文行楷" panose="02010800040101010101" charset="-122"/>
                        </a:rPr>
                        <a:t>填写</a:t>
                      </a:r>
                      <a:r>
                        <a:rPr lang="en-US" altLang="zh-CN" sz="1200" b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华文行楷" panose="02010800040101010101" charset="-122"/>
                        </a:rPr>
                        <a:t>RC</a:t>
                      </a:r>
                      <a:r>
                        <a:rPr lang="zh-CN" altLang="en-US" sz="1200" b="0">
                          <a:solidFill>
                            <a:srgbClr val="FF0000"/>
                          </a:solidFill>
                          <a:latin typeface="华文行楷" panose="02010800040101010101" charset="-122"/>
                          <a:ea typeface="华文行楷" panose="02010800040101010101" charset="-122"/>
                          <a:cs typeface="华文行楷" panose="02010800040101010101" charset="-122"/>
                        </a:rPr>
                        <a:t>模式下</a:t>
                      </a:r>
                      <a:r>
                        <a:rPr lang="en-US" altLang="zh-CN" sz="1200" b="0">
                          <a:solidFill>
                            <a:srgbClr val="FF0000"/>
                          </a:solidFill>
                          <a:latin typeface="华文行楷" panose="02010800040101010101" charset="-122"/>
                          <a:ea typeface="华文行楷" panose="02010800040101010101" charset="-122"/>
                          <a:cs typeface="华文行楷" panose="02010800040101010101" charset="-122"/>
                        </a:rPr>
                        <a:t>1</a:t>
                      </a:r>
                      <a:r>
                        <a:rPr lang="zh-CN" altLang="en-US" sz="1200" b="0">
                          <a:solidFill>
                            <a:srgbClr val="FF0000"/>
                          </a:solidFill>
                          <a:latin typeface="华文行楷" panose="02010800040101010101" charset="-122"/>
                          <a:ea typeface="华文行楷" panose="02010800040101010101" charset="-122"/>
                          <a:cs typeface="华文行楷" panose="02010800040101010101" charset="-122"/>
                        </a:rPr>
                        <a:t>号样的平均误差率</a:t>
                      </a:r>
                      <a:endParaRPr lang="zh-CN" altLang="en-US" sz="1200" b="0">
                        <a:solidFill>
                          <a:srgbClr val="FF0000"/>
                        </a:solidFill>
                        <a:latin typeface="华文行楷" panose="02010800040101010101" charset="-122"/>
                        <a:ea typeface="华文行楷" panose="02010800040101010101" charset="-122"/>
                        <a:cs typeface="华文行楷" panose="02010800040101010101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200" b="0">
                          <a:solidFill>
                            <a:srgbClr val="00B050"/>
                          </a:solidFill>
                          <a:latin typeface="宋体" panose="02010600030101010101" pitchFamily="2" charset="-122"/>
                        </a:rPr>
                        <a:t>OK</a:t>
                      </a:r>
                      <a:endParaRPr lang="en-US" altLang="en-US" sz="1200" b="0">
                        <a:solidFill>
                          <a:srgbClr val="00B05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1200" b="0">
                        <a:solidFill>
                          <a:srgbClr val="00B05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1200" b="0">
                        <a:solidFill>
                          <a:srgbClr val="00B05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2275">
                <a:tc v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2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1200">
                          <a:solidFill>
                            <a:srgbClr val="FF0000"/>
                          </a:solidFill>
                          <a:latin typeface="华文行楷" panose="02010800040101010101" charset="-122"/>
                          <a:ea typeface="华文行楷" panose="02010800040101010101" charset="-122"/>
                          <a:cs typeface="华文行楷" panose="02010800040101010101" charset="-122"/>
                          <a:sym typeface="+mn-ea"/>
                        </a:rPr>
                        <a:t>填写</a:t>
                      </a:r>
                      <a:r>
                        <a:rPr lang="en-US" altLang="zh-CN" sz="120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华文行楷" panose="02010800040101010101" charset="-122"/>
                          <a:sym typeface="+mn-ea"/>
                        </a:rPr>
                        <a:t>RC</a:t>
                      </a:r>
                      <a:r>
                        <a:rPr lang="zh-CN" altLang="en-US" sz="1200">
                          <a:solidFill>
                            <a:srgbClr val="FF0000"/>
                          </a:solidFill>
                          <a:latin typeface="华文行楷" panose="02010800040101010101" charset="-122"/>
                          <a:ea typeface="华文行楷" panose="02010800040101010101" charset="-122"/>
                          <a:cs typeface="华文行楷" panose="02010800040101010101" charset="-122"/>
                          <a:sym typeface="+mn-ea"/>
                        </a:rPr>
                        <a:t>模式</a:t>
                      </a:r>
                      <a:r>
                        <a:rPr lang="en-US" altLang="zh-CN" sz="1200">
                          <a:solidFill>
                            <a:srgbClr val="FF0000"/>
                          </a:solidFill>
                          <a:latin typeface="华文行楷" panose="02010800040101010101" charset="-122"/>
                          <a:ea typeface="华文行楷" panose="02010800040101010101" charset="-122"/>
                          <a:cs typeface="华文行楷" panose="02010800040101010101" charset="-122"/>
                          <a:sym typeface="+mn-ea"/>
                        </a:rPr>
                        <a:t>2</a:t>
                      </a:r>
                      <a:r>
                        <a:rPr lang="zh-CN" altLang="en-US" sz="1200">
                          <a:solidFill>
                            <a:srgbClr val="FF0000"/>
                          </a:solidFill>
                          <a:latin typeface="华文行楷" panose="02010800040101010101" charset="-122"/>
                          <a:ea typeface="华文行楷" panose="02010800040101010101" charset="-122"/>
                          <a:cs typeface="华文行楷" panose="02010800040101010101" charset="-122"/>
                          <a:sym typeface="+mn-ea"/>
                        </a:rPr>
                        <a:t>号样的平均误差率</a:t>
                      </a:r>
                      <a:endParaRPr lang="zh-CN" altLang="en-US" sz="1200" b="0">
                        <a:solidFill>
                          <a:srgbClr val="FF0000"/>
                        </a:solidFill>
                        <a:latin typeface="华文行楷" panose="02010800040101010101" charset="-122"/>
                        <a:ea typeface="华文行楷" panose="02010800040101010101" charset="-122"/>
                        <a:cs typeface="华文行楷" panose="02010800040101010101" charset="-122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200" b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NG</a:t>
                      </a:r>
                      <a:endParaRPr lang="en-US" altLang="en-US" sz="1200" b="0">
                        <a:solidFill>
                          <a:srgbClr val="FF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1200" b="0">
                        <a:solidFill>
                          <a:srgbClr val="FF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1200" b="0">
                        <a:solidFill>
                          <a:srgbClr val="FF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 v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高阻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1200" b="0">
                        <a:solidFill>
                          <a:srgbClr val="FF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1200" b="0">
                        <a:solidFill>
                          <a:srgbClr val="FF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1200" b="0">
                        <a:solidFill>
                          <a:srgbClr val="FF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505">
                <a:tc v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1200" b="0">
                        <a:solidFill>
                          <a:srgbClr val="FF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1200" b="0">
                        <a:solidFill>
                          <a:srgbClr val="FF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1200" b="0">
                        <a:solidFill>
                          <a:srgbClr val="FF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140">
                <a:tc v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12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sym typeface="+mn-ea"/>
                        </a:rPr>
                        <a:t>低阻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1200" b="0">
                        <a:solidFill>
                          <a:srgbClr val="FF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1200" b="0">
                        <a:solidFill>
                          <a:srgbClr val="FF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1200" b="0">
                        <a:solidFill>
                          <a:srgbClr val="FF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140">
                <a:tc v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1200" b="0">
                        <a:solidFill>
                          <a:srgbClr val="FF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1200" b="0">
                        <a:solidFill>
                          <a:srgbClr val="FF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1200" b="0">
                        <a:solidFill>
                          <a:srgbClr val="FF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4180"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4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IC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1200">
                          <a:solidFill>
                            <a:srgbClr val="FF0000"/>
                          </a:solidFill>
                          <a:latin typeface="华文行楷" panose="02010800040101010101" charset="-122"/>
                          <a:ea typeface="华文行楷" panose="02010800040101010101" charset="-122"/>
                          <a:cs typeface="华文行楷" panose="02010800040101010101" charset="-122"/>
                          <a:sym typeface="+mn-ea"/>
                        </a:rPr>
                        <a:t>填写</a:t>
                      </a:r>
                      <a:r>
                        <a:rPr lang="en-US" altLang="zh-CN" sz="120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华文行楷" panose="02010800040101010101" charset="-122"/>
                          <a:sym typeface="+mn-ea"/>
                        </a:rPr>
                        <a:t>IC</a:t>
                      </a:r>
                      <a:r>
                        <a:rPr lang="zh-CN" altLang="en-US" sz="1200">
                          <a:solidFill>
                            <a:srgbClr val="FF0000"/>
                          </a:solidFill>
                          <a:latin typeface="华文行楷" panose="02010800040101010101" charset="-122"/>
                          <a:ea typeface="华文行楷" panose="02010800040101010101" charset="-122"/>
                          <a:cs typeface="华文行楷" panose="02010800040101010101" charset="-122"/>
                          <a:sym typeface="+mn-ea"/>
                        </a:rPr>
                        <a:t>模式下</a:t>
                      </a:r>
                      <a:r>
                        <a:rPr lang="en-US" altLang="zh-CN" sz="1200">
                          <a:solidFill>
                            <a:srgbClr val="FF0000"/>
                          </a:solidFill>
                          <a:latin typeface="华文行楷" panose="02010800040101010101" charset="-122"/>
                          <a:ea typeface="华文行楷" panose="02010800040101010101" charset="-122"/>
                          <a:cs typeface="华文行楷" panose="02010800040101010101" charset="-122"/>
                          <a:sym typeface="+mn-ea"/>
                        </a:rPr>
                        <a:t>1</a:t>
                      </a:r>
                      <a:r>
                        <a:rPr lang="zh-CN" altLang="en-US" sz="1200">
                          <a:solidFill>
                            <a:srgbClr val="FF0000"/>
                          </a:solidFill>
                          <a:latin typeface="华文行楷" panose="02010800040101010101" charset="-122"/>
                          <a:ea typeface="华文行楷" panose="02010800040101010101" charset="-122"/>
                          <a:cs typeface="华文行楷" panose="02010800040101010101" charset="-122"/>
                          <a:sym typeface="+mn-ea"/>
                        </a:rPr>
                        <a:t>号样的平均误差率</a:t>
                      </a:r>
                      <a:endParaRPr lang="zh-CN" altLang="en-US" sz="1200" b="0">
                        <a:solidFill>
                          <a:srgbClr val="FF0000"/>
                        </a:solidFill>
                        <a:latin typeface="华文行楷" panose="02010800040101010101" charset="-122"/>
                        <a:ea typeface="华文行楷" panose="02010800040101010101" charset="-122"/>
                        <a:cs typeface="华文行楷" panose="02010800040101010101" charset="-122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200" b="0">
                          <a:solidFill>
                            <a:srgbClr val="00B050"/>
                          </a:solidFill>
                          <a:latin typeface="宋体" panose="02010600030101010101" pitchFamily="2" charset="-122"/>
                        </a:rPr>
                        <a:t>OK</a:t>
                      </a:r>
                      <a:endParaRPr lang="en-US" altLang="en-US" sz="1200" b="0">
                        <a:solidFill>
                          <a:srgbClr val="00B05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1200" b="0">
                        <a:solidFill>
                          <a:srgbClr val="00B05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1200" b="0">
                        <a:solidFill>
                          <a:srgbClr val="00B05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4180">
                <a:tc v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2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1200">
                          <a:solidFill>
                            <a:srgbClr val="FF0000"/>
                          </a:solidFill>
                          <a:latin typeface="华文行楷" panose="02010800040101010101" charset="-122"/>
                          <a:ea typeface="华文行楷" panose="02010800040101010101" charset="-122"/>
                          <a:cs typeface="华文行楷" panose="02010800040101010101" charset="-122"/>
                          <a:sym typeface="+mn-ea"/>
                        </a:rPr>
                        <a:t>填写</a:t>
                      </a:r>
                      <a:r>
                        <a:rPr lang="en-US" altLang="zh-CN" sz="120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华文行楷" panose="02010800040101010101" charset="-122"/>
                          <a:sym typeface="+mn-ea"/>
                        </a:rPr>
                        <a:t>IC</a:t>
                      </a:r>
                      <a:r>
                        <a:rPr lang="zh-CN" altLang="en-US" sz="1200">
                          <a:solidFill>
                            <a:srgbClr val="FF0000"/>
                          </a:solidFill>
                          <a:latin typeface="华文行楷" panose="02010800040101010101" charset="-122"/>
                          <a:ea typeface="华文行楷" panose="02010800040101010101" charset="-122"/>
                          <a:cs typeface="华文行楷" panose="02010800040101010101" charset="-122"/>
                          <a:sym typeface="+mn-ea"/>
                        </a:rPr>
                        <a:t>模式下</a:t>
                      </a:r>
                      <a:r>
                        <a:rPr lang="en-US" altLang="zh-CN" sz="1200">
                          <a:solidFill>
                            <a:srgbClr val="FF0000"/>
                          </a:solidFill>
                          <a:latin typeface="华文行楷" panose="02010800040101010101" charset="-122"/>
                          <a:ea typeface="华文行楷" panose="02010800040101010101" charset="-122"/>
                          <a:cs typeface="华文行楷" panose="02010800040101010101" charset="-122"/>
                          <a:sym typeface="+mn-ea"/>
                        </a:rPr>
                        <a:t>2</a:t>
                      </a:r>
                      <a:r>
                        <a:rPr lang="zh-CN" altLang="en-US" sz="1200">
                          <a:solidFill>
                            <a:srgbClr val="FF0000"/>
                          </a:solidFill>
                          <a:latin typeface="华文行楷" panose="02010800040101010101" charset="-122"/>
                          <a:ea typeface="华文行楷" panose="02010800040101010101" charset="-122"/>
                          <a:cs typeface="华文行楷" panose="02010800040101010101" charset="-122"/>
                          <a:sym typeface="+mn-ea"/>
                        </a:rPr>
                        <a:t>号样的平均误差率</a:t>
                      </a:r>
                      <a:endParaRPr lang="zh-CN" altLang="en-US" sz="1200" b="0">
                        <a:solidFill>
                          <a:srgbClr val="FF0000"/>
                        </a:solidFill>
                        <a:latin typeface="华文行楷" panose="02010800040101010101" charset="-122"/>
                        <a:ea typeface="华文行楷" panose="02010800040101010101" charset="-122"/>
                        <a:cs typeface="华文行楷" panose="02010800040101010101" charset="-122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200" b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NG</a:t>
                      </a:r>
                      <a:endParaRPr lang="en-US" altLang="en-US" sz="1200" b="0">
                        <a:solidFill>
                          <a:srgbClr val="FF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1200" b="0">
                        <a:solidFill>
                          <a:srgbClr val="FF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1200" b="0">
                        <a:solidFill>
                          <a:srgbClr val="FF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11" name="直接连接符 10"/>
          <p:cNvCxnSpPr/>
          <p:nvPr/>
        </p:nvCxnSpPr>
        <p:spPr>
          <a:xfrm flipV="1">
            <a:off x="22860" y="558165"/>
            <a:ext cx="11623675" cy="406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等腰三角形 11"/>
          <p:cNvSpPr/>
          <p:nvPr/>
        </p:nvSpPr>
        <p:spPr>
          <a:xfrm rot="5400000">
            <a:off x="10650855" y="3171190"/>
            <a:ext cx="272415" cy="21018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3978275" y="1818640"/>
            <a:ext cx="311086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>
              <a:buNone/>
            </a:pPr>
            <a:r>
              <a:rPr lang="zh-CN" altLang="en-US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+mn-ea"/>
              </a:rPr>
              <a:t>分母</a:t>
            </a:r>
            <a:r>
              <a:rPr lang="en-US" altLang="zh-CN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华文行楷" panose="02010800040101010101" charset="-122"/>
                <a:sym typeface="+mn-ea"/>
              </a:rPr>
              <a:t>YE</a:t>
            </a:r>
            <a:r>
              <a:rPr lang="zh-CN" altLang="en-US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+mn-ea"/>
              </a:rPr>
              <a:t>和</a:t>
            </a:r>
            <a:r>
              <a:rPr lang="en-US" altLang="zh-CN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华文行楷" panose="02010800040101010101" charset="-122"/>
                <a:sym typeface="+mn-ea"/>
              </a:rPr>
              <a:t>EAC</a:t>
            </a:r>
            <a:r>
              <a:rPr lang="zh-CN" altLang="en-US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+mn-ea"/>
              </a:rPr>
              <a:t>均可以</a:t>
            </a:r>
            <a:endParaRPr lang="zh-CN" altLang="en-US">
              <a:solidFill>
                <a:srgbClr val="FF0000"/>
              </a:solidFill>
              <a:latin typeface="华文行楷" panose="02010800040101010101" charset="-122"/>
              <a:ea typeface="华文行楷" panose="02010800040101010101" charset="-122"/>
              <a:cs typeface="华文行楷" panose="02010800040101010101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787400" y="6252210"/>
            <a:ext cx="749808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>
                <a:sym typeface="+mn-ea"/>
              </a:rPr>
              <a:t>结论：</a:t>
            </a:r>
            <a:r>
              <a:rPr lang="en-US" altLang="zh-CN">
                <a:sym typeface="+mn-ea"/>
              </a:rPr>
              <a:t>xxx</a:t>
            </a:r>
            <a:r>
              <a:rPr lang="zh-CN" altLang="en-US">
                <a:sym typeface="+mn-ea"/>
              </a:rPr>
              <a:t>数据一直性符合，</a:t>
            </a:r>
            <a:r>
              <a:rPr lang="en-US" altLang="zh-CN">
                <a:sym typeface="+mn-ea"/>
              </a:rPr>
              <a:t>XXX</a:t>
            </a:r>
            <a:r>
              <a:rPr lang="zh-CN" altLang="en-US">
                <a:sym typeface="+mn-ea"/>
              </a:rPr>
              <a:t>数据一致性不符合，因为</a:t>
            </a:r>
            <a:r>
              <a:rPr lang="en-US" altLang="zh-CN">
                <a:sym typeface="+mn-ea"/>
              </a:rPr>
              <a:t>xxx</a:t>
            </a:r>
            <a:r>
              <a:rPr lang="zh-CN" altLang="en-US">
                <a:sym typeface="+mn-ea"/>
              </a:rPr>
              <a:t>，后续</a:t>
            </a:r>
            <a:r>
              <a:rPr lang="zh-CN" altLang="en-US">
                <a:sym typeface="+mn-ea"/>
              </a:rPr>
              <a:t>工作</a:t>
            </a:r>
            <a:endParaRPr lang="zh-CN" altLang="en-US">
              <a:sym typeface="+mn-ea"/>
            </a:endParaRPr>
          </a:p>
        </p:txBody>
      </p:sp>
      <p:sp>
        <p:nvSpPr>
          <p:cNvPr id="16" name="矩形标注 15"/>
          <p:cNvSpPr/>
          <p:nvPr/>
        </p:nvSpPr>
        <p:spPr>
          <a:xfrm>
            <a:off x="10107295" y="894715"/>
            <a:ext cx="1359535" cy="1390015"/>
          </a:xfrm>
          <a:prstGeom prst="wedgeRectCallout">
            <a:avLst>
              <a:gd name="adj1" fmla="val 20154"/>
              <a:gd name="adj2" fmla="val 112859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rgbClr val="00B050"/>
                </a:solidFill>
              </a:rPr>
              <a:t>超链接到对应的</a:t>
            </a:r>
            <a:r>
              <a:rPr lang="zh-CN" altLang="en-US">
                <a:solidFill>
                  <a:srgbClr val="00B050"/>
                </a:solidFill>
              </a:rPr>
              <a:t>数据页面</a:t>
            </a:r>
            <a:endParaRPr lang="zh-CN" altLang="en-US">
              <a:solidFill>
                <a:srgbClr val="00B050"/>
              </a:solidFill>
            </a:endParaRPr>
          </a:p>
        </p:txBody>
      </p:sp>
      <p:sp>
        <p:nvSpPr>
          <p:cNvPr id="17" name="矩形标注 16"/>
          <p:cNvSpPr/>
          <p:nvPr/>
        </p:nvSpPr>
        <p:spPr>
          <a:xfrm>
            <a:off x="7454265" y="894715"/>
            <a:ext cx="2190750" cy="1390015"/>
          </a:xfrm>
          <a:prstGeom prst="wedgeRectCallout">
            <a:avLst>
              <a:gd name="adj1" fmla="val 20154"/>
              <a:gd name="adj2" fmla="val 112859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rgbClr val="00B050"/>
                </a:solidFill>
              </a:rPr>
              <a:t>处理过的原始（原来一大</a:t>
            </a:r>
            <a:r>
              <a:rPr lang="zh-CN" altLang="en-US">
                <a:solidFill>
                  <a:srgbClr val="00B050"/>
                </a:solidFill>
              </a:rPr>
              <a:t>横行变成</a:t>
            </a:r>
            <a:r>
              <a:rPr lang="en-US" altLang="zh-CN">
                <a:solidFill>
                  <a:srgbClr val="00B050"/>
                </a:solidFill>
              </a:rPr>
              <a:t>Tx Rx</a:t>
            </a:r>
            <a:r>
              <a:rPr lang="zh-CN" altLang="en-US">
                <a:solidFill>
                  <a:srgbClr val="00B050"/>
                </a:solidFill>
              </a:rPr>
              <a:t>分开的</a:t>
            </a:r>
            <a:r>
              <a:rPr lang="zh-CN" altLang="en-US">
                <a:solidFill>
                  <a:srgbClr val="00B050"/>
                </a:solidFill>
              </a:rPr>
              <a:t>数据）数据</a:t>
            </a:r>
            <a:r>
              <a:rPr lang="zh-CN" altLang="en-US">
                <a:solidFill>
                  <a:srgbClr val="00B050"/>
                </a:solidFill>
              </a:rPr>
              <a:t>放在这</a:t>
            </a:r>
            <a:endParaRPr lang="zh-CN" altLang="en-US">
              <a:solidFill>
                <a:srgbClr val="00B050"/>
              </a:solidFill>
            </a:endParaRPr>
          </a:p>
        </p:txBody>
      </p:sp>
      <p:graphicFrame>
        <p:nvGraphicFramePr>
          <p:cNvPr id="18" name="对象 17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8775065" y="3140075"/>
          <a:ext cx="544830" cy="4489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showAsIcon="1" r:id="rId2" imgW="971550" imgH="800100" progId="Excel.Sheet.12">
                  <p:embed/>
                </p:oleObj>
              </mc:Choice>
              <mc:Fallback>
                <p:oleObj name="" showAsIcon="1" r:id="rId2" imgW="971550" imgH="800100" progId="Excel.Sheet.12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775065" y="3140075"/>
                        <a:ext cx="544830" cy="4489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4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/>
        </p:nvSpPr>
        <p:spPr>
          <a:xfrm>
            <a:off x="344170" y="658495"/>
            <a:ext cx="280543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285750" indent="-285750" algn="l">
              <a:buFont typeface="Wingdings" panose="05000000000000000000" charset="0"/>
              <a:buChar char="Ø"/>
            </a:pPr>
            <a:r>
              <a:rPr lang="en-US" altLang="zh-CN">
                <a:sym typeface="+mn-ea"/>
              </a:rPr>
              <a:t>Sample1 </a:t>
            </a:r>
            <a:r>
              <a:rPr lang="zh-CN" altLang="en-US">
                <a:sym typeface="+mn-ea"/>
              </a:rPr>
              <a:t>节点电容测试</a:t>
            </a:r>
            <a:endParaRPr lang="zh-CN" altLang="en-US">
              <a:sym typeface="+mn-ea"/>
            </a:endParaRPr>
          </a:p>
        </p:txBody>
      </p:sp>
      <p:graphicFrame>
        <p:nvGraphicFramePr>
          <p:cNvPr id="9" name="表格 8"/>
          <p:cNvGraphicFramePr/>
          <p:nvPr>
            <p:custDataLst>
              <p:tags r:id="rId1"/>
            </p:custDataLst>
          </p:nvPr>
        </p:nvGraphicFramePr>
        <p:xfrm>
          <a:off x="109220" y="1196340"/>
          <a:ext cx="11756390" cy="50806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"/>
                <a:gridCol w="267202"/>
                <a:gridCol w="267202"/>
                <a:gridCol w="267202"/>
                <a:gridCol w="267202"/>
                <a:gridCol w="267202"/>
                <a:gridCol w="267202"/>
                <a:gridCol w="267202"/>
                <a:gridCol w="267202"/>
                <a:gridCol w="267202"/>
                <a:gridCol w="267202"/>
                <a:gridCol w="267202"/>
                <a:gridCol w="267202"/>
                <a:gridCol w="267202"/>
                <a:gridCol w="267202"/>
                <a:gridCol w="267202"/>
                <a:gridCol w="267335"/>
                <a:gridCol w="267069"/>
                <a:gridCol w="267202"/>
                <a:gridCol w="267202"/>
                <a:gridCol w="267202"/>
                <a:gridCol w="267202"/>
                <a:gridCol w="267202"/>
                <a:gridCol w="267202"/>
                <a:gridCol w="267202"/>
                <a:gridCol w="267202"/>
                <a:gridCol w="267202"/>
                <a:gridCol w="267202"/>
                <a:gridCol w="267202"/>
                <a:gridCol w="267202"/>
                <a:gridCol w="267202"/>
                <a:gridCol w="267202"/>
                <a:gridCol w="267202"/>
                <a:gridCol w="267202"/>
                <a:gridCol w="267202"/>
                <a:gridCol w="267202"/>
                <a:gridCol w="267202"/>
                <a:gridCol w="267202"/>
                <a:gridCol w="267202"/>
                <a:gridCol w="267202"/>
                <a:gridCol w="267202"/>
                <a:gridCol w="267202"/>
                <a:gridCol w="267202"/>
                <a:gridCol w="267202"/>
              </a:tblGrid>
              <a:tr h="0">
                <a:tc gridSpan="4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900">
                          <a:solidFill>
                            <a:schemeClr val="tx1"/>
                          </a:solidFill>
                          <a:sym typeface="+mn-ea"/>
                        </a:rPr>
                        <a:t>Sample1</a:t>
                      </a:r>
                      <a:r>
                        <a:rPr lang="zh-CN" altLang="en-US" sz="900">
                          <a:solidFill>
                            <a:schemeClr val="tx1"/>
                          </a:solidFill>
                          <a:sym typeface="+mn-ea"/>
                        </a:rPr>
                        <a:t>数据对标分析</a:t>
                      </a:r>
                      <a:endParaRPr lang="zh-CN" altLang="en-US" sz="900" b="0">
                        <a:solidFill>
                          <a:schemeClr val="tx1"/>
                        </a:solidFill>
                        <a:latin typeface="宋体" panose="02010600030101010101" pitchFamily="2" charset="-122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R0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R1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R2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R3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R4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R5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R6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R7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R8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sym typeface="+mn-ea"/>
                        </a:rPr>
                        <a:t>R9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sym typeface="+mn-ea"/>
                        </a:rPr>
                        <a:t>R10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11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13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36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T1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0.2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696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766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847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27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F75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AD7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</a:tr>
              <a:tr h="3048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766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847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27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F75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AD7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</a:tr>
              <a:tr h="3048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T3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847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27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F75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AD7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</a:tr>
              <a:tr h="3048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T4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27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F75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AD7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9.2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</a:tr>
              <a:tr h="33591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T5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F75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AD7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9.2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10.2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</a:tr>
              <a:tr h="33591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T6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AD7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9.2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10.2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</a:tr>
              <a:tr h="33591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T7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9.2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10.2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</a:tr>
              <a:tr h="33655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T8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9.2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10.2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</a:tr>
              <a:tr h="33591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T9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9.2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10.2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</a:tr>
              <a:tr h="33591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T10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9.2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10.2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</a:tr>
              <a:tr h="33655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T11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10.2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</a:tr>
              <a:tr h="33655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T12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</a:tr>
              <a:tr h="33591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T13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</a:tr>
              <a:tr h="33591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T14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19.2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</a:tr>
            </a:tbl>
          </a:graphicData>
        </a:graphic>
      </p:graphicFrame>
      <p:sp>
        <p:nvSpPr>
          <p:cNvPr id="10" name="文本框 9"/>
          <p:cNvSpPr txBox="1"/>
          <p:nvPr/>
        </p:nvSpPr>
        <p:spPr>
          <a:xfrm>
            <a:off x="426085" y="159385"/>
            <a:ext cx="54991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l">
              <a:buNone/>
            </a:pPr>
            <a:r>
              <a:rPr lang="en-US" sz="2000">
                <a:sym typeface="+mn-ea"/>
              </a:rPr>
              <a:t>RC</a:t>
            </a:r>
            <a:endParaRPr lang="en-US" sz="2000">
              <a:sym typeface="+mn-ea"/>
            </a:endParaRPr>
          </a:p>
        </p:txBody>
      </p:sp>
      <p:cxnSp>
        <p:nvCxnSpPr>
          <p:cNvPr id="11" name="直接连接符 10"/>
          <p:cNvCxnSpPr/>
          <p:nvPr/>
        </p:nvCxnSpPr>
        <p:spPr>
          <a:xfrm flipV="1">
            <a:off x="22860" y="558165"/>
            <a:ext cx="11623675" cy="406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425450" y="6303010"/>
            <a:ext cx="112210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chemeClr val="accent5">
                    <a:lumMod val="75000"/>
                  </a:schemeClr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按照</a:t>
            </a:r>
            <a:r>
              <a:rPr lang="en-US" altLang="zh-CN" sz="2400">
                <a:solidFill>
                  <a:schemeClr val="accent5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华文行楷" panose="02010800040101010101" charset="-122"/>
              </a:rPr>
              <a:t>Tx</a:t>
            </a:r>
            <a:r>
              <a:rPr lang="zh-CN" altLang="en-US" sz="2400">
                <a:solidFill>
                  <a:schemeClr val="accent5">
                    <a:lumMod val="75000"/>
                  </a:schemeClr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和</a:t>
            </a:r>
            <a:r>
              <a:rPr lang="en-US" altLang="zh-CN" sz="2400">
                <a:solidFill>
                  <a:schemeClr val="accent5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华文行楷" panose="02010800040101010101" charset="-122"/>
              </a:rPr>
              <a:t>Rx</a:t>
            </a:r>
            <a:r>
              <a:rPr lang="zh-CN" altLang="en-US" sz="2400">
                <a:solidFill>
                  <a:schemeClr val="accent5">
                    <a:lumMod val="75000"/>
                  </a:schemeClr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的行列顺序在</a:t>
            </a:r>
            <a:r>
              <a:rPr lang="en-US" altLang="zh-CN" sz="2400">
                <a:solidFill>
                  <a:schemeClr val="accent5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华文行楷" panose="02010800040101010101" charset="-122"/>
              </a:rPr>
              <a:t>Excle</a:t>
            </a:r>
            <a:r>
              <a:rPr lang="zh-CN" altLang="en-US" sz="2400">
                <a:solidFill>
                  <a:schemeClr val="accent5">
                    <a:lumMod val="75000"/>
                  </a:schemeClr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里先做好，在开始</a:t>
            </a:r>
            <a:r>
              <a:rPr lang="en-US" altLang="zh-CN" sz="2400">
                <a:solidFill>
                  <a:schemeClr val="accent5">
                    <a:lumMod val="75000"/>
                  </a:schemeClr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-</a:t>
            </a:r>
            <a:r>
              <a:rPr lang="zh-CN" altLang="en-US" sz="2400">
                <a:solidFill>
                  <a:schemeClr val="accent5">
                    <a:lumMod val="75000"/>
                  </a:schemeClr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条件</a:t>
            </a:r>
            <a:r>
              <a:rPr lang="zh-CN" altLang="en-US" sz="2400">
                <a:solidFill>
                  <a:schemeClr val="accent5">
                    <a:lumMod val="75000"/>
                  </a:schemeClr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格式里选择</a:t>
            </a:r>
            <a:r>
              <a:rPr lang="zh-CN" altLang="en-US" sz="2400">
                <a:solidFill>
                  <a:schemeClr val="accent5">
                    <a:lumMod val="75000"/>
                  </a:schemeClr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色阶，粘贴在这</a:t>
            </a:r>
            <a:endParaRPr lang="zh-CN" altLang="en-US" sz="2400">
              <a:solidFill>
                <a:schemeClr val="accent5">
                  <a:lumMod val="75000"/>
                </a:schemeClr>
              </a:solidFill>
              <a:latin typeface="华文行楷" panose="02010800040101010101" charset="-122"/>
              <a:ea typeface="华文行楷" panose="02010800040101010101" charset="-122"/>
              <a:cs typeface="华文行楷" panose="0201080004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11" name="直接连接符 10"/>
          <p:cNvCxnSpPr/>
          <p:nvPr/>
        </p:nvCxnSpPr>
        <p:spPr>
          <a:xfrm flipV="1">
            <a:off x="22860" y="558165"/>
            <a:ext cx="11623675" cy="406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426085" y="159385"/>
            <a:ext cx="54991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l">
              <a:buNone/>
            </a:pPr>
            <a:r>
              <a:rPr lang="en-US" sz="2000">
                <a:sym typeface="+mn-ea"/>
              </a:rPr>
              <a:t>RC</a:t>
            </a:r>
            <a:endParaRPr lang="zh-CN" altLang="en-US" sz="2000"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44170" y="658495"/>
            <a:ext cx="280543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285750" indent="-285750" algn="l">
              <a:buFont typeface="Wingdings" panose="05000000000000000000" charset="0"/>
              <a:buChar char="Ø"/>
            </a:pPr>
            <a:r>
              <a:rPr lang="en-US" altLang="zh-CN">
                <a:sym typeface="+mn-ea"/>
              </a:rPr>
              <a:t>Sample2 </a:t>
            </a:r>
            <a:r>
              <a:rPr lang="zh-CN" altLang="en-US">
                <a:sym typeface="+mn-ea"/>
              </a:rPr>
              <a:t>节点电容测试</a:t>
            </a:r>
            <a:endParaRPr lang="zh-CN" altLang="en-US"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11" name="直接连接符 10"/>
          <p:cNvCxnSpPr/>
          <p:nvPr/>
        </p:nvCxnSpPr>
        <p:spPr>
          <a:xfrm flipV="1">
            <a:off x="22860" y="558165"/>
            <a:ext cx="11623675" cy="406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426085" y="159385"/>
            <a:ext cx="54991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l">
              <a:buNone/>
            </a:pPr>
            <a:r>
              <a:rPr lang="en-US" sz="2000">
                <a:sym typeface="+mn-ea"/>
              </a:rPr>
              <a:t>RC</a:t>
            </a:r>
            <a:endParaRPr lang="zh-CN" altLang="en-US" sz="2000"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44170" y="658495"/>
            <a:ext cx="234823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285750" indent="-285750" algn="l">
              <a:buFont typeface="Wingdings" panose="05000000000000000000" charset="0"/>
              <a:buChar char="Ø"/>
            </a:pPr>
            <a:r>
              <a:rPr lang="en-US" altLang="zh-CN">
                <a:sym typeface="+mn-ea"/>
              </a:rPr>
              <a:t>Sample1 </a:t>
            </a:r>
            <a:r>
              <a:rPr lang="zh-CN" altLang="en-US">
                <a:sym typeface="+mn-ea"/>
              </a:rPr>
              <a:t>高</a:t>
            </a:r>
            <a:r>
              <a:rPr lang="zh-CN" altLang="en-US">
                <a:sym typeface="+mn-ea"/>
              </a:rPr>
              <a:t>阻测试</a:t>
            </a:r>
            <a:endParaRPr lang="zh-CN" altLang="en-US"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9" name="表格 8"/>
          <p:cNvGraphicFramePr/>
          <p:nvPr>
            <p:custDataLst>
              <p:tags r:id="rId1"/>
            </p:custDataLst>
          </p:nvPr>
        </p:nvGraphicFramePr>
        <p:xfrm>
          <a:off x="798830" y="1405255"/>
          <a:ext cx="10414635" cy="4524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6785"/>
                <a:gridCol w="946785"/>
                <a:gridCol w="946785"/>
                <a:gridCol w="946785"/>
                <a:gridCol w="946785"/>
                <a:gridCol w="946785"/>
                <a:gridCol w="946785"/>
                <a:gridCol w="946785"/>
                <a:gridCol w="946785"/>
                <a:gridCol w="946785"/>
                <a:gridCol w="946785"/>
              </a:tblGrid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R0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R1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R2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R3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R4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R5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R6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T1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0.2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696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766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847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27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F75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AD7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766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847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27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F75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AD7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T3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847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27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F75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AD7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T4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27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F75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AD7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9.2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T5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F75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AD7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9.2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10.2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T6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AD7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9.2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10.2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T7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9.2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10.2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T8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9.2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10.2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T9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9.2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10.2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T10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9.2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10.2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T11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10.2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T12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T13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T14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19.2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</a:tr>
            </a:tbl>
          </a:graphicData>
        </a:graphic>
      </p:graphicFrame>
      <p:cxnSp>
        <p:nvCxnSpPr>
          <p:cNvPr id="11" name="直接连接符 10"/>
          <p:cNvCxnSpPr/>
          <p:nvPr/>
        </p:nvCxnSpPr>
        <p:spPr>
          <a:xfrm flipV="1">
            <a:off x="22860" y="558165"/>
            <a:ext cx="11623675" cy="406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344170" y="658495"/>
            <a:ext cx="234823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285750" indent="-285750" algn="l">
              <a:buFont typeface="Wingdings" panose="05000000000000000000" charset="0"/>
              <a:buChar char="Ø"/>
            </a:pPr>
            <a:r>
              <a:rPr lang="en-US" altLang="zh-CN">
                <a:sym typeface="+mn-ea"/>
              </a:rPr>
              <a:t>Sample2 </a:t>
            </a:r>
            <a:r>
              <a:rPr lang="zh-CN" altLang="en-US">
                <a:sym typeface="+mn-ea"/>
              </a:rPr>
              <a:t>高</a:t>
            </a:r>
            <a:r>
              <a:rPr lang="zh-CN" altLang="en-US">
                <a:sym typeface="+mn-ea"/>
              </a:rPr>
              <a:t>阻测试</a:t>
            </a:r>
            <a:endParaRPr lang="zh-CN" altLang="en-US"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26085" y="159385"/>
            <a:ext cx="54991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l">
              <a:buNone/>
            </a:pPr>
            <a:r>
              <a:rPr lang="en-US" sz="2000">
                <a:sym typeface="+mn-ea"/>
              </a:rPr>
              <a:t>RC</a:t>
            </a:r>
            <a:endParaRPr lang="zh-CN" altLang="en-US" sz="2000"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11" name="直接连接符 10"/>
          <p:cNvCxnSpPr/>
          <p:nvPr/>
        </p:nvCxnSpPr>
        <p:spPr>
          <a:xfrm flipV="1">
            <a:off x="22860" y="558165"/>
            <a:ext cx="11623675" cy="406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426085" y="159385"/>
            <a:ext cx="54991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l">
              <a:buNone/>
            </a:pPr>
            <a:r>
              <a:rPr lang="en-US" sz="2000">
                <a:sym typeface="+mn-ea"/>
              </a:rPr>
              <a:t>RC</a:t>
            </a:r>
            <a:endParaRPr lang="zh-CN" altLang="en-US" sz="2000"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44170" y="658495"/>
            <a:ext cx="234823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285750" indent="-285750" algn="l">
              <a:buFont typeface="Wingdings" panose="05000000000000000000" charset="0"/>
              <a:buChar char="Ø"/>
            </a:pPr>
            <a:r>
              <a:rPr lang="en-US" altLang="zh-CN">
                <a:sym typeface="+mn-ea"/>
              </a:rPr>
              <a:t>Sample1 </a:t>
            </a:r>
            <a:r>
              <a:rPr lang="zh-CN" altLang="en-US">
                <a:sym typeface="+mn-ea"/>
              </a:rPr>
              <a:t>低阻测试</a:t>
            </a:r>
            <a:endParaRPr lang="zh-CN" altLang="en-US"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11" name="直接连接符 10"/>
          <p:cNvCxnSpPr/>
          <p:nvPr/>
        </p:nvCxnSpPr>
        <p:spPr>
          <a:xfrm flipV="1">
            <a:off x="22860" y="558165"/>
            <a:ext cx="11623675" cy="406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426085" y="159385"/>
            <a:ext cx="54991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l">
              <a:buNone/>
            </a:pPr>
            <a:r>
              <a:rPr lang="en-US" sz="2000">
                <a:sym typeface="+mn-ea"/>
              </a:rPr>
              <a:t>RC</a:t>
            </a:r>
            <a:endParaRPr lang="zh-CN" altLang="en-US" sz="2000"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44170" y="658495"/>
            <a:ext cx="234823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285750" indent="-285750" algn="l">
              <a:buFont typeface="Wingdings" panose="05000000000000000000" charset="0"/>
              <a:buChar char="Ø"/>
            </a:pPr>
            <a:r>
              <a:rPr lang="en-US" altLang="zh-CN">
                <a:sym typeface="+mn-ea"/>
              </a:rPr>
              <a:t>Sample2 </a:t>
            </a:r>
            <a:r>
              <a:rPr lang="zh-CN" altLang="en-US">
                <a:sym typeface="+mn-ea"/>
              </a:rPr>
              <a:t>低阻测试</a:t>
            </a:r>
            <a:endParaRPr lang="zh-CN" altLang="en-US"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9" name="表格 8"/>
          <p:cNvGraphicFramePr/>
          <p:nvPr>
            <p:custDataLst>
              <p:tags r:id="rId1"/>
            </p:custDataLst>
          </p:nvPr>
        </p:nvGraphicFramePr>
        <p:xfrm>
          <a:off x="798830" y="1405255"/>
          <a:ext cx="10414635" cy="4524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6785"/>
                <a:gridCol w="946785"/>
                <a:gridCol w="946785"/>
                <a:gridCol w="946785"/>
                <a:gridCol w="946785"/>
                <a:gridCol w="946785"/>
                <a:gridCol w="946785"/>
                <a:gridCol w="946785"/>
                <a:gridCol w="946785"/>
                <a:gridCol w="946785"/>
                <a:gridCol w="946785"/>
              </a:tblGrid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R0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R1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R2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R3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R4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R5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R6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T1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0.2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696B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766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847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27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F75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AD7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766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847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27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F75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AD7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T3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847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27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F75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AD7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T4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27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F75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AD7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9.2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T5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9F75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AD7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9.2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10.2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T6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AD7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9.2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10.2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T7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7A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9.2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10.2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T8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9.2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10.2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T9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9.2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10.2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T10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9.2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4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10.2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T11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10.2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8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T12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11.2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483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T13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12.2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8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T14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13.2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B8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14.2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68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15.2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17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16.2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CD7E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17.2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18.2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4C37C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19.2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</a:tr>
            </a:tbl>
          </a:graphicData>
        </a:graphic>
      </p:graphicFrame>
      <p:cxnSp>
        <p:nvCxnSpPr>
          <p:cNvPr id="11" name="直接连接符 10"/>
          <p:cNvCxnSpPr/>
          <p:nvPr/>
        </p:nvCxnSpPr>
        <p:spPr>
          <a:xfrm flipV="1">
            <a:off x="22860" y="558165"/>
            <a:ext cx="11623675" cy="406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426085" y="159385"/>
            <a:ext cx="54991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l">
              <a:buNone/>
            </a:pPr>
            <a:r>
              <a:rPr lang="en-US" sz="2000">
                <a:sym typeface="+mn-ea"/>
              </a:rPr>
              <a:t>RC</a:t>
            </a:r>
            <a:endParaRPr lang="zh-CN" altLang="en-US" sz="2000"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44170" y="658495"/>
            <a:ext cx="280543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285750" indent="-285750" algn="l">
              <a:buFont typeface="Wingdings" panose="05000000000000000000" charset="0"/>
              <a:buChar char="Ø"/>
            </a:pPr>
            <a:r>
              <a:rPr lang="en-US" altLang="zh-CN">
                <a:sym typeface="+mn-ea"/>
              </a:rPr>
              <a:t>Sample1 </a:t>
            </a:r>
            <a:r>
              <a:rPr lang="zh-CN" altLang="en-US">
                <a:sym typeface="+mn-ea"/>
              </a:rPr>
              <a:t>节点电容测试</a:t>
            </a:r>
            <a:endParaRPr lang="zh-CN" altLang="en-US"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4.xml><?xml version="1.0" encoding="utf-8"?>
<p:tagLst xmlns:p="http://schemas.openxmlformats.org/presentationml/2006/main">
  <p:tag name="KSO_WM_UNIT_TABLE_BEAUTIFY" val="smartTable{4baeee93-4b75-4fa3-bdde-60926ce752a8}"/>
  <p:tag name="TABLE_ENDDRAG_ORIGIN_RECT" val="829*243"/>
  <p:tag name="TABLE_ENDDRAG_RECT" val="52*201*829*243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6.xml><?xml version="1.0" encoding="utf-8"?>
<p:tagLst xmlns:p="http://schemas.openxmlformats.org/presentationml/2006/main">
  <p:tag name="KSO_WM_UNIT_TABLE_BEAUTIFY" val="smartTable{4baeee93-4b75-4fa3-bdde-60926ce752a8}"/>
  <p:tag name="TABLE_ENDDRAG_ORIGIN_RECT" val="925*384"/>
  <p:tag name="TABLE_ENDDRAG_RECT" val="15*95*925*384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TABLE_BEAUTIFY" val="smartTable{4baeee93-4b75-4fa3-bdde-60926ce752a8}"/>
  <p:tag name="TABLE_ENDDRAG_ORIGIN_RECT" val="819*356"/>
  <p:tag name="TABLE_ENDDRAG_RECT" val="68*129*819*356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4.xml><?xml version="1.0" encoding="utf-8"?>
<p:tagLst xmlns:p="http://schemas.openxmlformats.org/presentationml/2006/main">
  <p:tag name="KSO_WM_UNIT_TABLE_BEAUTIFY" val="smartTable{4baeee93-4b75-4fa3-bdde-60926ce752a8}"/>
  <p:tag name="TABLE_ENDDRAG_ORIGIN_RECT" val="819*356"/>
  <p:tag name="TABLE_ENDDRAG_RECT" val="68*129*819*356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6.xml><?xml version="1.0" encoding="utf-8"?>
<p:tagLst xmlns:p="http://schemas.openxmlformats.org/presentationml/2006/main">
  <p:tag name="KSO_WM_UNIT_TABLE_BEAUTIFY" val="smartTable{4baeee93-4b75-4fa3-bdde-60926ce752a8}"/>
  <p:tag name="TABLE_ENDDRAG_ORIGIN_RECT" val="819*356"/>
  <p:tag name="TABLE_ENDDRAG_RECT" val="68*129*819*356"/>
</p:tagLst>
</file>

<file path=ppt/tags/tag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2642</Words>
  <Application>WPS 演示</Application>
  <PresentationFormat>宽屏</PresentationFormat>
  <Paragraphs>1176</Paragraphs>
  <Slides>11</Slides>
  <Notes>4</Notes>
  <HiddenSlides>0</HiddenSlides>
  <MMClips>0</MMClips>
  <ScaleCrop>false</ScaleCrop>
  <HeadingPairs>
    <vt:vector size="8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8" baseType="lpstr">
      <vt:lpstr>Arial</vt:lpstr>
      <vt:lpstr>宋体</vt:lpstr>
      <vt:lpstr>Wingdings</vt:lpstr>
      <vt:lpstr>微软雅黑</vt:lpstr>
      <vt:lpstr>Wingdings</vt:lpstr>
      <vt:lpstr>Arial Unicode MS</vt:lpstr>
      <vt:lpstr>Calibri</vt:lpstr>
      <vt:lpstr>华文琥珀</vt:lpstr>
      <vt:lpstr>华文楷体</vt:lpstr>
      <vt:lpstr>华文隶书</vt:lpstr>
      <vt:lpstr>华文宋体</vt:lpstr>
      <vt:lpstr>华文细黑</vt:lpstr>
      <vt:lpstr>华文新魏</vt:lpstr>
      <vt:lpstr>华文行楷</vt:lpstr>
      <vt:lpstr>华文中宋</vt:lpstr>
      <vt:lpstr>Office 主题​​</vt:lpstr>
      <vt:lpstr>Excel.Sheet.12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B12</cp:lastModifiedBy>
  <cp:revision>174</cp:revision>
  <dcterms:created xsi:type="dcterms:W3CDTF">2019-06-19T02:08:00Z</dcterms:created>
  <dcterms:modified xsi:type="dcterms:W3CDTF">2021-07-07T08:04:42Z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2052-11.1.0.10495</vt:lpwstr>
  </property>
  <property fmtid="{D5CDD505-2E9C-101B-9397-08002B2CF9AE}" pid="3" name="ICV">
    <vt:lpwstr>D2492A71D89F421BAB928DB26DAF47DE</vt:lpwstr>
  </property>
</Properties>
</file>