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</p:sldIdLst>
  <p:sldSz cx="10160000" cy="7562850"/>
  <p:notesSz cx="10160000" cy="75628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2000" y="2344483"/>
            <a:ext cx="86360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24000" y="4235196"/>
            <a:ext cx="71120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701" y="6918197"/>
            <a:ext cx="10108298" cy="638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0088384" y="300990"/>
            <a:ext cx="0" cy="6752590"/>
          </a:xfrm>
          <a:custGeom>
            <a:avLst/>
            <a:gdLst/>
            <a:ahLst/>
            <a:cxnLst/>
            <a:rect l="l" t="t" r="r" b="b"/>
            <a:pathLst>
              <a:path w="0" h="6752590">
                <a:moveTo>
                  <a:pt x="0" y="0"/>
                </a:moveTo>
                <a:lnTo>
                  <a:pt x="0" y="6752082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50939" y="38480"/>
            <a:ext cx="9685020" cy="0"/>
          </a:xfrm>
          <a:custGeom>
            <a:avLst/>
            <a:gdLst/>
            <a:ahLst/>
            <a:cxnLst/>
            <a:rect l="l" t="t" r="r" b="b"/>
            <a:pathLst>
              <a:path w="9685020" h="0">
                <a:moveTo>
                  <a:pt x="0" y="0"/>
                </a:moveTo>
                <a:lnTo>
                  <a:pt x="968500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57416" y="38100"/>
            <a:ext cx="0" cy="7381240"/>
          </a:xfrm>
          <a:custGeom>
            <a:avLst/>
            <a:gdLst/>
            <a:ahLst/>
            <a:cxnLst/>
            <a:rect l="l" t="t" r="r" b="b"/>
            <a:pathLst>
              <a:path w="0" h="7381240">
                <a:moveTo>
                  <a:pt x="0" y="0"/>
                </a:moveTo>
                <a:lnTo>
                  <a:pt x="0" y="738073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8000" y="1739455"/>
            <a:ext cx="441960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232400" y="1739455"/>
            <a:ext cx="441960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7237" y="3654805"/>
            <a:ext cx="6838950" cy="18821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54400" y="7033450"/>
            <a:ext cx="325120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8000" y="7033450"/>
            <a:ext cx="233680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315200" y="7033450"/>
            <a:ext cx="233680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3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20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3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5.jpg"/><Relationship Id="rId4" Type="http://schemas.openxmlformats.org/officeDocument/2006/relationships/slide" Target="slide1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40.png"/><Relationship Id="rId6" Type="http://schemas.openxmlformats.org/officeDocument/2006/relationships/image" Target="../media/image36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4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46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2" Type="http://schemas.openxmlformats.org/officeDocument/2006/relationships/image" Target="../media/image54.png"/><Relationship Id="rId13" Type="http://schemas.openxmlformats.org/officeDocument/2006/relationships/image" Target="../media/image55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48.png"/><Relationship Id="rId6" Type="http://schemas.openxmlformats.org/officeDocument/2006/relationships/image" Target="../media/image13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70.png"/><Relationship Id="rId5" Type="http://schemas.openxmlformats.org/officeDocument/2006/relationships/image" Target="../media/image34.png"/><Relationship Id="rId6" Type="http://schemas.openxmlformats.org/officeDocument/2006/relationships/image" Target="../media/image71.png"/><Relationship Id="rId7" Type="http://schemas.openxmlformats.org/officeDocument/2006/relationships/image" Target="../media/image48.png"/><Relationship Id="rId8" Type="http://schemas.openxmlformats.org/officeDocument/2006/relationships/image" Target="../media/image72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73.png"/><Relationship Id="rId5" Type="http://schemas.openxmlformats.org/officeDocument/2006/relationships/image" Target="../media/image49.png"/><Relationship Id="rId6" Type="http://schemas.openxmlformats.org/officeDocument/2006/relationships/image" Target="../media/image34.png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image" Target="../media/image77.png"/><Relationship Id="rId11" Type="http://schemas.openxmlformats.org/officeDocument/2006/relationships/image" Target="../media/image13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Relationship Id="rId19" Type="http://schemas.openxmlformats.org/officeDocument/2006/relationships/image" Target="../media/image85.png"/><Relationship Id="rId20" Type="http://schemas.openxmlformats.org/officeDocument/2006/relationships/image" Target="../media/image86.png"/><Relationship Id="rId21" Type="http://schemas.openxmlformats.org/officeDocument/2006/relationships/image" Target="../media/image87.png"/><Relationship Id="rId22" Type="http://schemas.openxmlformats.org/officeDocument/2006/relationships/image" Target="../media/image88.png"/><Relationship Id="rId23" Type="http://schemas.openxmlformats.org/officeDocument/2006/relationships/image" Target="../media/image35.png"/><Relationship Id="rId24" Type="http://schemas.openxmlformats.org/officeDocument/2006/relationships/image" Target="../media/image89.png"/><Relationship Id="rId25" Type="http://schemas.openxmlformats.org/officeDocument/2006/relationships/image" Target="../media/image90.png"/><Relationship Id="rId26" Type="http://schemas.openxmlformats.org/officeDocument/2006/relationships/image" Target="../media/image91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92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6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99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Relationship Id="rId7" Type="http://schemas.openxmlformats.org/officeDocument/2006/relationships/image" Target="../media/image102.png"/><Relationship Id="rId8" Type="http://schemas.openxmlformats.org/officeDocument/2006/relationships/image" Target="../media/image103.png"/><Relationship Id="rId9" Type="http://schemas.openxmlformats.org/officeDocument/2006/relationships/image" Target="../media/image104.png"/><Relationship Id="rId10" Type="http://schemas.openxmlformats.org/officeDocument/2006/relationships/image" Target="../media/image105.png"/><Relationship Id="rId11" Type="http://schemas.openxmlformats.org/officeDocument/2006/relationships/image" Target="../media/image106.png"/><Relationship Id="rId12" Type="http://schemas.openxmlformats.org/officeDocument/2006/relationships/image" Target="../media/image107.png"/><Relationship Id="rId13" Type="http://schemas.openxmlformats.org/officeDocument/2006/relationships/image" Target="../media/image108.png"/><Relationship Id="rId14" Type="http://schemas.openxmlformats.org/officeDocument/2006/relationships/image" Target="../media/image109.png"/><Relationship Id="rId15" Type="http://schemas.openxmlformats.org/officeDocument/2006/relationships/image" Target="../media/image110.png"/><Relationship Id="rId16" Type="http://schemas.openxmlformats.org/officeDocument/2006/relationships/image" Target="../media/image111.png"/><Relationship Id="rId17" Type="http://schemas.openxmlformats.org/officeDocument/2006/relationships/image" Target="../media/image112.png"/><Relationship Id="rId18" Type="http://schemas.openxmlformats.org/officeDocument/2006/relationships/image" Target="../media/image113.png"/><Relationship Id="rId19" Type="http://schemas.openxmlformats.org/officeDocument/2006/relationships/image" Target="../media/image114.png"/><Relationship Id="rId20" Type="http://schemas.openxmlformats.org/officeDocument/2006/relationships/image" Target="../media/image115.png"/><Relationship Id="rId21" Type="http://schemas.openxmlformats.org/officeDocument/2006/relationships/image" Target="../media/image116.png"/><Relationship Id="rId22" Type="http://schemas.openxmlformats.org/officeDocument/2006/relationships/image" Target="../media/image117.png"/><Relationship Id="rId23" Type="http://schemas.openxmlformats.org/officeDocument/2006/relationships/image" Target="../media/image118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Relationship Id="rId8" Type="http://schemas.openxmlformats.org/officeDocument/2006/relationships/image" Target="../media/image122.png"/><Relationship Id="rId9" Type="http://schemas.openxmlformats.org/officeDocument/2006/relationships/image" Target="../media/image123.png"/><Relationship Id="rId10" Type="http://schemas.openxmlformats.org/officeDocument/2006/relationships/image" Target="../media/image124.png"/><Relationship Id="rId11" Type="http://schemas.openxmlformats.org/officeDocument/2006/relationships/image" Target="../media/image108.png"/><Relationship Id="rId12" Type="http://schemas.openxmlformats.org/officeDocument/2006/relationships/image" Target="../media/image125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26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hyperlink" Target="http://www.andraka.com/cordic.htm" TargetMode="External"/><Relationship Id="rId6" Type="http://schemas.openxmlformats.org/officeDocument/2006/relationships/hyperlink" Target="http://www.ee.byu.edu/ee/class/ee621/Lectures/L22.PDF" TargetMode="External"/><Relationship Id="rId7" Type="http://schemas.openxmlformats.org/officeDocument/2006/relationships/hyperlink" Target="http://my.execpc.com/%7Egeezer/embed/cordic.htm" TargetMode="External"/><Relationship Id="rId8" Type="http://schemas.openxmlformats.org/officeDocument/2006/relationships/hyperlink" Target="http://www.cse.psu.edu/%7Ecg575/lectures/cse575-cordic.pdf" TargetMode="Externa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97.png"/><Relationship Id="rId5" Type="http://schemas.openxmlformats.org/officeDocument/2006/relationships/image" Target="../media/image9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hyperlink" Target="http://www.andraka.com/cordic.htm" TargetMode="External"/><Relationship Id="rId6" Type="http://schemas.openxmlformats.org/officeDocument/2006/relationships/hyperlink" Target="http://www.ee.byu.edu/ee/class/ee621/Lectures/L22.PDF" TargetMode="External"/><Relationship Id="rId7" Type="http://schemas.openxmlformats.org/officeDocument/2006/relationships/hyperlink" Target="http://my.execpc.com/%7Egeezer/embed/cordic.htm" TargetMode="External"/><Relationship Id="rId8" Type="http://schemas.openxmlformats.org/officeDocument/2006/relationships/hyperlink" Target="http://www.cse.psu.edu/%7Ecg575/lectures/cse575-cordic.pdf" TargetMode="Externa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58.png"/><Relationship Id="rId7" Type="http://schemas.openxmlformats.org/officeDocument/2006/relationships/image" Target="../media/image129.png"/><Relationship Id="rId8" Type="http://schemas.openxmlformats.org/officeDocument/2006/relationships/image" Target="../media/image61.png"/><Relationship Id="rId9" Type="http://schemas.openxmlformats.org/officeDocument/2006/relationships/image" Target="../media/image130.png"/><Relationship Id="rId10" Type="http://schemas.openxmlformats.org/officeDocument/2006/relationships/image" Target="../media/image131.png"/><Relationship Id="rId11" Type="http://schemas.openxmlformats.org/officeDocument/2006/relationships/image" Target="../media/image132.png"/><Relationship Id="rId12" Type="http://schemas.openxmlformats.org/officeDocument/2006/relationships/image" Target="../media/image133.png"/><Relationship Id="rId13" Type="http://schemas.openxmlformats.org/officeDocument/2006/relationships/image" Target="../media/image134.png"/><Relationship Id="rId14" Type="http://schemas.openxmlformats.org/officeDocument/2006/relationships/image" Target="../media/image135.png"/><Relationship Id="rId15" Type="http://schemas.openxmlformats.org/officeDocument/2006/relationships/image" Target="../media/image136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92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41.pn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38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48.png"/><Relationship Id="rId9" Type="http://schemas.openxmlformats.org/officeDocument/2006/relationships/image" Target="../media/image149.png"/><Relationship Id="rId10" Type="http://schemas.openxmlformats.org/officeDocument/2006/relationships/image" Target="../media/image150.png"/><Relationship Id="rId11" Type="http://schemas.openxmlformats.org/officeDocument/2006/relationships/image" Target="../media/image151.png"/><Relationship Id="rId12" Type="http://schemas.openxmlformats.org/officeDocument/2006/relationships/image" Target="../media/image152.png"/><Relationship Id="rId13" Type="http://schemas.openxmlformats.org/officeDocument/2006/relationships/image" Target="../media/image153.png"/><Relationship Id="rId14" Type="http://schemas.openxmlformats.org/officeDocument/2006/relationships/image" Target="../media/image154.png"/><Relationship Id="rId15" Type="http://schemas.openxmlformats.org/officeDocument/2006/relationships/image" Target="../media/image155.png"/><Relationship Id="rId16" Type="http://schemas.openxmlformats.org/officeDocument/2006/relationships/image" Target="../media/image156.png"/><Relationship Id="rId17" Type="http://schemas.openxmlformats.org/officeDocument/2006/relationships/image" Target="../media/image157.png"/><Relationship Id="rId18" Type="http://schemas.openxmlformats.org/officeDocument/2006/relationships/image" Target="../media/image158.png"/><Relationship Id="rId19" Type="http://schemas.openxmlformats.org/officeDocument/2006/relationships/image" Target="../media/image159.png"/><Relationship Id="rId20" Type="http://schemas.openxmlformats.org/officeDocument/2006/relationships/image" Target="../media/image160.png"/><Relationship Id="rId21" Type="http://schemas.openxmlformats.org/officeDocument/2006/relationships/image" Target="../media/image161.png"/><Relationship Id="rId22" Type="http://schemas.openxmlformats.org/officeDocument/2006/relationships/image" Target="../media/image162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63.png"/><Relationship Id="rId5" Type="http://schemas.openxmlformats.org/officeDocument/2006/relationships/image" Target="../media/image164.png"/><Relationship Id="rId6" Type="http://schemas.openxmlformats.org/officeDocument/2006/relationships/image" Target="../media/image165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26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6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67.png"/><Relationship Id="rId5" Type="http://schemas.openxmlformats.org/officeDocument/2006/relationships/image" Target="../media/image13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172.png"/><Relationship Id="rId11" Type="http://schemas.openxmlformats.org/officeDocument/2006/relationships/image" Target="../media/image173.png"/><Relationship Id="rId12" Type="http://schemas.openxmlformats.org/officeDocument/2006/relationships/image" Target="../media/image174.png"/><Relationship Id="rId13" Type="http://schemas.openxmlformats.org/officeDocument/2006/relationships/image" Target="../media/image175.png"/><Relationship Id="rId14" Type="http://schemas.openxmlformats.org/officeDocument/2006/relationships/image" Target="../media/image176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77.png"/><Relationship Id="rId5" Type="http://schemas.openxmlformats.org/officeDocument/2006/relationships/image" Target="../media/image178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Relationship Id="rId4" Type="http://schemas.openxmlformats.org/officeDocument/2006/relationships/image" Target="../media/image179.png"/><Relationship Id="rId5" Type="http://schemas.openxmlformats.org/officeDocument/2006/relationships/image" Target="../media/image180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81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slide" Target="slide1.xml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slide" Target="slide1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159631" cy="75567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853" y="7339838"/>
            <a:ext cx="112712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 b="1">
                <a:latin typeface="Arial"/>
                <a:cs typeface="Arial"/>
              </a:rPr>
              <a:t>Version</a:t>
            </a:r>
            <a:r>
              <a:rPr dirty="0" sz="1000" spc="-40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3.10/30/07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73735" y="7268209"/>
            <a:ext cx="642620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 i="1">
                <a:solidFill>
                  <a:srgbClr val="FF0000"/>
                </a:solidFill>
                <a:latin typeface="Arial"/>
                <a:cs typeface="Arial"/>
              </a:rPr>
              <a:t>For Academic Use Only in Accordance with Licence-to-Use, see</a:t>
            </a:r>
            <a:r>
              <a:rPr dirty="0" sz="1400" spc="160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5" b="1" i="1">
                <a:solidFill>
                  <a:srgbClr val="0000FF"/>
                </a:solidFill>
                <a:latin typeface="Arial"/>
                <a:cs typeface="Arial"/>
              </a:rPr>
              <a:t>readme.pdf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8491" y="977138"/>
            <a:ext cx="642556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31230" algn="l"/>
              </a:tabLst>
            </a:pPr>
            <a:r>
              <a:rPr dirty="0" sz="6000" spc="-5">
                <a:solidFill>
                  <a:srgbClr val="000000"/>
                </a:solidFill>
                <a:latin typeface="Times New Roman"/>
                <a:cs typeface="Times New Roman"/>
              </a:rPr>
              <a:t>FPGAs</a:t>
            </a:r>
            <a:r>
              <a:rPr dirty="0" sz="6000" spc="-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6000" spc="-5" b="0" i="1">
                <a:solidFill>
                  <a:srgbClr val="000000"/>
                </a:solidFill>
                <a:latin typeface="Times New Roman"/>
                <a:cs typeface="Times New Roman"/>
              </a:rPr>
              <a:t>for</a:t>
            </a:r>
            <a:r>
              <a:rPr dirty="0" sz="6000" b="0" i="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6000" spc="-10">
                <a:solidFill>
                  <a:srgbClr val="000000"/>
                </a:solidFill>
                <a:latin typeface="Times New Roman"/>
                <a:cs typeface="Times New Roman"/>
              </a:rPr>
              <a:t>DS</a:t>
            </a:r>
            <a:r>
              <a:rPr dirty="0" sz="6000" spc="-5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dirty="0" sz="600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dirty="0" sz="6000" b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5523" y="2553431"/>
            <a:ext cx="3976370" cy="830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0" spc="-5" b="1" i="1">
                <a:latin typeface="Arial"/>
                <a:cs typeface="Arial"/>
              </a:rPr>
              <a:t>CORDIC</a:t>
            </a:r>
            <a:r>
              <a:rPr dirty="0" sz="5000" spc="-75" b="1" i="1">
                <a:latin typeface="Arial"/>
                <a:cs typeface="Arial"/>
              </a:rPr>
              <a:t> </a:t>
            </a:r>
            <a:r>
              <a:rPr dirty="0" sz="5250" spc="-250" b="1">
                <a:latin typeface="Microsoft JhengHei"/>
                <a:cs typeface="Microsoft JhengHei"/>
              </a:rPr>
              <a:t>算法</a:t>
            </a:r>
            <a:endParaRPr sz="525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21109" y="6201155"/>
            <a:ext cx="2697479" cy="91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96731" y="6201155"/>
            <a:ext cx="2727960" cy="91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291467" y="6275322"/>
            <a:ext cx="2303780" cy="563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28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endParaRPr sz="1200">
              <a:latin typeface="Arial"/>
              <a:cs typeface="Arial"/>
            </a:endParaRPr>
          </a:p>
          <a:p>
            <a:pPr marL="201930">
              <a:lnSpc>
                <a:spcPts val="2960"/>
              </a:lnSpc>
            </a:pPr>
            <a:r>
              <a:rPr dirty="0" sz="2600" spc="-5" b="1">
                <a:solidFill>
                  <a:srgbClr val="FFFFFF"/>
                </a:solidFill>
                <a:latin typeface="Times New Roman"/>
                <a:cs typeface="Times New Roman"/>
              </a:rPr>
              <a:t>DSP</a:t>
            </a:r>
            <a:r>
              <a:rPr dirty="0" sz="2600" spc="-5" i="1">
                <a:solidFill>
                  <a:srgbClr val="FFFFFF"/>
                </a:solidFill>
                <a:latin typeface="Times New Roman"/>
                <a:cs typeface="Times New Roman"/>
              </a:rPr>
              <a:t>edia</a:t>
            </a:r>
            <a:r>
              <a:rPr dirty="0" sz="2600" spc="-5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Home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26330" y="6275322"/>
            <a:ext cx="245173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38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endParaRPr sz="1200">
              <a:latin typeface="Arial"/>
              <a:cs typeface="Arial"/>
            </a:endParaRPr>
          </a:p>
          <a:p>
            <a:pPr marL="85090">
              <a:lnSpc>
                <a:spcPts val="2820"/>
              </a:lnSpc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DSP Notes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Menu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879" y="359155"/>
            <a:ext cx="10074275" cy="23647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6364" marR="93980">
              <a:lnSpc>
                <a:spcPct val="98900"/>
              </a:lnSpc>
              <a:spcBef>
                <a:spcPts val="114"/>
              </a:spcBef>
            </a:pPr>
            <a:r>
              <a:rPr dirty="0" sz="1600">
                <a:latin typeface="宋体"/>
                <a:cs typeface="宋体"/>
              </a:rPr>
              <a:t>在这里，我们把变换改成了迭代算法。我们将各种可能的旋转角度</a:t>
            </a:r>
            <a:r>
              <a:rPr dirty="0" sz="1600" spc="-780">
                <a:latin typeface="宋体"/>
                <a:cs typeface="宋体"/>
              </a:rPr>
              <a:t>加</a:t>
            </a:r>
            <a:r>
              <a:rPr dirty="0" baseline="-37698" sz="2100" spc="-7">
                <a:latin typeface="Symbol"/>
                <a:cs typeface="Symbol"/>
              </a:rPr>
              <a:t></a:t>
            </a:r>
            <a:r>
              <a:rPr dirty="0" baseline="-37698" sz="2100" spc="-75">
                <a:latin typeface="Times New Roman"/>
                <a:cs typeface="Times New Roman"/>
              </a:rPr>
              <a:t> </a:t>
            </a:r>
            <a:r>
              <a:rPr dirty="0" sz="1600">
                <a:latin typeface="宋体"/>
                <a:cs typeface="宋体"/>
              </a:rPr>
              <a:t>以限制，使得对任意角</a:t>
            </a:r>
            <a:r>
              <a:rPr dirty="0" sz="1600" spc="-5">
                <a:latin typeface="宋体"/>
                <a:cs typeface="宋体"/>
              </a:rPr>
              <a:t>度</a:t>
            </a:r>
            <a:r>
              <a:rPr dirty="0" sz="1600" spc="-160">
                <a:latin typeface="宋体"/>
                <a:cs typeface="宋体"/>
              </a:rPr>
              <a:t> </a:t>
            </a:r>
            <a:r>
              <a:rPr dirty="0" sz="1600" spc="-5">
                <a:latin typeface="Symbol"/>
                <a:cs typeface="Symbol"/>
              </a:rPr>
              <a:t></a:t>
            </a:r>
            <a:r>
              <a:rPr dirty="0" sz="1600" spc="335">
                <a:latin typeface="Times New Roman"/>
                <a:cs typeface="Times New Roman"/>
              </a:rPr>
              <a:t> </a:t>
            </a:r>
            <a:r>
              <a:rPr dirty="0" sz="1600">
                <a:latin typeface="宋体"/>
                <a:cs typeface="宋体"/>
              </a:rPr>
              <a:t>的旋转能够通 </a:t>
            </a:r>
            <a:r>
              <a:rPr dirty="0" sz="1600" spc="-5">
                <a:latin typeface="宋体"/>
                <a:cs typeface="宋体"/>
              </a:rPr>
              <a:t>过一系列连续小角度的旋转迭代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i</a:t>
            </a:r>
            <a:r>
              <a:rPr dirty="0" sz="1600" spc="-1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来完成</a:t>
            </a:r>
            <a:r>
              <a:rPr dirty="0" sz="1600" spc="-34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旋转角度遵循法则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:</a:t>
            </a:r>
            <a:r>
              <a:rPr dirty="0" sz="1600" spc="-170">
                <a:latin typeface="宋体"/>
                <a:cs typeface="宋体"/>
              </a:rPr>
              <a:t> </a:t>
            </a:r>
            <a:r>
              <a:rPr dirty="0" sz="1600" spc="35">
                <a:latin typeface="Arial"/>
                <a:cs typeface="Arial"/>
              </a:rPr>
              <a:t>tan</a:t>
            </a:r>
            <a:r>
              <a:rPr dirty="0" sz="1600" spc="35">
                <a:latin typeface="Symbol"/>
                <a:cs typeface="Symbol"/>
              </a:rPr>
              <a:t>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baseline="37698" sz="2100" spc="67" i="1">
                <a:latin typeface="Arial"/>
                <a:cs typeface="Arial"/>
              </a:rPr>
              <a:t>i</a:t>
            </a:r>
            <a:r>
              <a:rPr dirty="0" baseline="37698" sz="2100" spc="67">
                <a:latin typeface="Symbol"/>
                <a:cs typeface="Symbol"/>
              </a:rPr>
              <a:t></a:t>
            </a:r>
            <a:r>
              <a:rPr dirty="0" baseline="37698" sz="2100" spc="7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35">
                <a:latin typeface="Arial"/>
                <a:cs typeface="Arial"/>
              </a:rPr>
              <a:t>2</a:t>
            </a:r>
            <a:r>
              <a:rPr dirty="0" baseline="37698" sz="2100" spc="52">
                <a:latin typeface="Times New Roman"/>
                <a:cs typeface="Times New Roman"/>
              </a:rPr>
              <a:t>–</a:t>
            </a:r>
            <a:r>
              <a:rPr dirty="0" baseline="37698" sz="2100" spc="52" i="1">
                <a:latin typeface="Arial"/>
                <a:cs typeface="Arial"/>
              </a:rPr>
              <a:t>i</a:t>
            </a:r>
            <a:r>
              <a:rPr dirty="0" baseline="37698" sz="2100" spc="-284" i="1">
                <a:latin typeface="Arial"/>
                <a:cs typeface="Arial"/>
              </a:rPr>
              <a:t> 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遵循这样的法则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b="1">
                <a:latin typeface="Microsoft JhengHei"/>
                <a:cs typeface="Microsoft JhengHei"/>
              </a:rPr>
              <a:t>乘以正切项变 </a:t>
            </a:r>
            <a:r>
              <a:rPr dirty="0" sz="1600" spc="-5" b="1">
                <a:latin typeface="Microsoft JhengHei"/>
                <a:cs typeface="Microsoft JhengHei"/>
              </a:rPr>
              <a:t>成了移位操作</a:t>
            </a:r>
            <a:r>
              <a:rPr dirty="0" sz="1600" spc="-5">
                <a:latin typeface="宋体"/>
                <a:cs typeface="宋体"/>
              </a:rPr>
              <a:t>。</a:t>
            </a:r>
            <a:endParaRPr sz="1600">
              <a:latin typeface="宋体"/>
              <a:cs typeface="宋体"/>
            </a:endParaRPr>
          </a:p>
          <a:p>
            <a:pPr algn="just" marL="126364">
              <a:lnSpc>
                <a:spcPts val="1910"/>
              </a:lnSpc>
              <a:spcBef>
                <a:spcPts val="1585"/>
              </a:spcBef>
            </a:pPr>
            <a:r>
              <a:rPr dirty="0" sz="1600" spc="-5">
                <a:latin typeface="宋体"/>
                <a:cs typeface="宋体"/>
              </a:rPr>
              <a:t>前几次迭代的形式为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algn="just" marL="127000">
              <a:lnSpc>
                <a:spcPts val="1910"/>
              </a:lnSpc>
            </a:pPr>
            <a:r>
              <a:rPr dirty="0" sz="1600" spc="-5">
                <a:latin typeface="宋体"/>
                <a:cs typeface="宋体"/>
              </a:rPr>
              <a:t>第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次迭</a:t>
            </a:r>
            <a:r>
              <a:rPr dirty="0" sz="1600" spc="-5">
                <a:latin typeface="宋体"/>
                <a:cs typeface="宋体"/>
              </a:rPr>
              <a:t>代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>
                <a:latin typeface="宋体"/>
                <a:cs typeface="宋体"/>
              </a:rPr>
              <a:t>旋</a:t>
            </a:r>
            <a:r>
              <a:rPr dirty="0" sz="1600" spc="-5">
                <a:latin typeface="宋体"/>
                <a:cs typeface="宋体"/>
              </a:rPr>
              <a:t>转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45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sz="1600">
                <a:latin typeface="Arial"/>
                <a:cs typeface="Arial"/>
              </a:rPr>
              <a:t>;  </a:t>
            </a:r>
            <a:r>
              <a:rPr dirty="0" sz="1600" spc="-5">
                <a:latin typeface="宋体"/>
                <a:cs typeface="宋体"/>
              </a:rPr>
              <a:t>第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2 </a:t>
            </a:r>
            <a:r>
              <a:rPr dirty="0" sz="1600">
                <a:latin typeface="宋体"/>
                <a:cs typeface="宋体"/>
              </a:rPr>
              <a:t>次迭</a:t>
            </a:r>
            <a:r>
              <a:rPr dirty="0" sz="1600" spc="-5">
                <a:latin typeface="宋体"/>
                <a:cs typeface="宋体"/>
              </a:rPr>
              <a:t>代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>
                <a:latin typeface="宋体"/>
                <a:cs typeface="宋体"/>
              </a:rPr>
              <a:t>旋</a:t>
            </a:r>
            <a:r>
              <a:rPr dirty="0" sz="1600" spc="-5">
                <a:latin typeface="宋体"/>
                <a:cs typeface="宋体"/>
              </a:rPr>
              <a:t>转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26.6</a:t>
            </a:r>
            <a:r>
              <a:rPr dirty="0" baseline="28888" sz="1875">
                <a:latin typeface="Arial"/>
                <a:cs typeface="Arial"/>
              </a:rPr>
              <a:t>o,</a:t>
            </a:r>
            <a:r>
              <a:rPr dirty="0" baseline="28888" sz="1875" spc="89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第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3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次迭代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 spc="-5">
                <a:latin typeface="宋体"/>
                <a:cs typeface="宋体"/>
              </a:rPr>
              <a:t>旋转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14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baseline="28888" sz="1875" spc="89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等。</a:t>
            </a:r>
            <a:endParaRPr sz="1600">
              <a:latin typeface="宋体"/>
              <a:cs typeface="宋体"/>
            </a:endParaRPr>
          </a:p>
          <a:p>
            <a:pPr algn="just" marL="126364" marR="90805">
              <a:lnSpc>
                <a:spcPct val="98900"/>
              </a:lnSpc>
              <a:spcBef>
                <a:spcPts val="1605"/>
              </a:spcBef>
            </a:pPr>
            <a:r>
              <a:rPr dirty="0" sz="1600" spc="20">
                <a:latin typeface="宋体"/>
                <a:cs typeface="宋体"/>
              </a:rPr>
              <a:t>很显</a:t>
            </a:r>
            <a:r>
              <a:rPr dirty="0" sz="1600">
                <a:latin typeface="宋体"/>
                <a:cs typeface="宋体"/>
              </a:rPr>
              <a:t>然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20">
                <a:latin typeface="宋体"/>
                <a:cs typeface="宋体"/>
              </a:rPr>
              <a:t>每次旋转的方向都影响到最终要旋转的累积角</a:t>
            </a:r>
            <a:r>
              <a:rPr dirty="0" sz="1600">
                <a:latin typeface="宋体"/>
                <a:cs typeface="宋体"/>
              </a:rPr>
              <a:t>度</a:t>
            </a:r>
            <a:r>
              <a:rPr dirty="0" sz="1600" spc="-5">
                <a:latin typeface="宋体"/>
                <a:cs typeface="宋体"/>
              </a:rPr>
              <a:t>。在</a:t>
            </a:r>
            <a:r>
              <a:rPr dirty="0" sz="1600" spc="-155">
                <a:latin typeface="宋体"/>
                <a:cs typeface="宋体"/>
              </a:rPr>
              <a:t> </a:t>
            </a:r>
            <a:r>
              <a:rPr dirty="0" sz="1600" spc="10">
                <a:latin typeface="Times New Roman"/>
                <a:cs typeface="Times New Roman"/>
              </a:rPr>
              <a:t>–</a:t>
            </a:r>
            <a:r>
              <a:rPr dirty="0" sz="1600" spc="10">
                <a:latin typeface="Arial"/>
                <a:cs typeface="Arial"/>
              </a:rPr>
              <a:t>99.7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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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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99.7</a:t>
            </a:r>
            <a:r>
              <a:rPr dirty="0" sz="1600" spc="330">
                <a:latin typeface="Arial"/>
                <a:cs typeface="Arial"/>
              </a:rPr>
              <a:t> </a:t>
            </a:r>
            <a:r>
              <a:rPr dirty="0" sz="1600" spc="20">
                <a:latin typeface="宋体"/>
                <a:cs typeface="宋体"/>
              </a:rPr>
              <a:t>的范围内的任意角度都可以旋 </a:t>
            </a:r>
            <a:r>
              <a:rPr dirty="0" sz="1600" spc="-5">
                <a:latin typeface="宋体"/>
                <a:cs typeface="宋体"/>
              </a:rPr>
              <a:t>转</a:t>
            </a:r>
            <a:r>
              <a:rPr dirty="0" sz="1600" spc="12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满足法则的所有角度的总和</a:t>
            </a:r>
            <a:r>
              <a:rPr dirty="0" sz="1600" spc="-90">
                <a:latin typeface="宋体"/>
                <a:cs typeface="宋体"/>
              </a:rPr>
              <a:t> </a:t>
            </a:r>
            <a:r>
              <a:rPr dirty="0" sz="1600" spc="40">
                <a:latin typeface="Arial"/>
                <a:cs typeface="Arial"/>
              </a:rPr>
              <a:t>tan</a:t>
            </a:r>
            <a:r>
              <a:rPr dirty="0" sz="1600" spc="40">
                <a:latin typeface="Symbol"/>
                <a:cs typeface="Symbol"/>
              </a:rPr>
              <a:t></a:t>
            </a:r>
            <a:r>
              <a:rPr dirty="0" baseline="37698" sz="2100" spc="60" i="1">
                <a:latin typeface="Arial"/>
                <a:cs typeface="Arial"/>
              </a:rPr>
              <a:t>i</a:t>
            </a:r>
            <a:r>
              <a:rPr dirty="0" baseline="37698" sz="2100" spc="600" i="1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35">
                <a:latin typeface="Arial"/>
                <a:cs typeface="Arial"/>
              </a:rPr>
              <a:t>2</a:t>
            </a:r>
            <a:r>
              <a:rPr dirty="0" baseline="37698" sz="2100" spc="52">
                <a:latin typeface="Times New Roman"/>
                <a:cs typeface="Times New Roman"/>
              </a:rPr>
              <a:t>–</a:t>
            </a:r>
            <a:r>
              <a:rPr dirty="0" baseline="37698" sz="2100" spc="52" i="1">
                <a:latin typeface="Arial"/>
                <a:cs typeface="Arial"/>
              </a:rPr>
              <a:t>i</a:t>
            </a:r>
            <a:r>
              <a:rPr dirty="0" baseline="37698" sz="2100" spc="47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为</a:t>
            </a:r>
            <a:r>
              <a:rPr dirty="0" sz="1600" spc="-27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99.7</a:t>
            </a:r>
            <a:r>
              <a:rPr dirty="0" sz="1600" spc="12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对于该范围之外的角度，</a:t>
            </a:r>
            <a:r>
              <a:rPr dirty="0" sz="1600" spc="-67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可使用三角恒等式转化成该范 围内的角度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当然，角分</a:t>
            </a:r>
            <a:r>
              <a:rPr dirty="0" sz="1600" spc="-15">
                <a:latin typeface="宋体"/>
                <a:cs typeface="宋体"/>
              </a:rPr>
              <a:t>辨</a:t>
            </a:r>
            <a:r>
              <a:rPr dirty="0" sz="1600" spc="-5">
                <a:latin typeface="宋体"/>
                <a:cs typeface="宋体"/>
              </a:rPr>
              <a:t>率的数据位数与最终的精度有关。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65303" y="2752597"/>
            <a:ext cx="27051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8985" algn="l"/>
                <a:tab pos="2350135" algn="l"/>
              </a:tabLst>
            </a:pPr>
            <a:r>
              <a:rPr dirty="0" sz="1200" b="1">
                <a:latin typeface="Arial"/>
                <a:cs typeface="Arial"/>
              </a:rPr>
              <a:t>ta</a:t>
            </a:r>
            <a:r>
              <a:rPr dirty="0" sz="1200" spc="-5" b="1">
                <a:latin typeface="Arial"/>
                <a:cs typeface="Arial"/>
              </a:rPr>
              <a:t>n</a:t>
            </a:r>
            <a:r>
              <a:rPr dirty="0" sz="1200" spc="-5" b="1">
                <a:latin typeface="Symbol"/>
                <a:cs typeface="Symbol"/>
              </a:rPr>
              <a:t></a:t>
            </a:r>
            <a:r>
              <a:rPr dirty="0" sz="1200">
                <a:latin typeface="Times New Roman"/>
                <a:cs typeface="Times New Roman"/>
              </a:rPr>
              <a:t>	</a:t>
            </a:r>
            <a:r>
              <a:rPr dirty="0" sz="1200" spc="-10" b="1">
                <a:latin typeface="Arial"/>
                <a:cs typeface="Arial"/>
              </a:rPr>
              <a:t>A</a:t>
            </a:r>
            <a:r>
              <a:rPr dirty="0" sz="1200" b="1">
                <a:latin typeface="Arial"/>
                <a:cs typeface="Arial"/>
              </a:rPr>
              <a:t>ngle,</a:t>
            </a:r>
            <a:r>
              <a:rPr dirty="0" sz="1200" b="1">
                <a:latin typeface="Arial"/>
                <a:cs typeface="Arial"/>
              </a:rPr>
              <a:t> </a:t>
            </a:r>
            <a:r>
              <a:rPr dirty="0" sz="1200" spc="-5" b="1">
                <a:latin typeface="Symbol"/>
                <a:cs typeface="Symbol"/>
              </a:rPr>
              <a:t></a:t>
            </a:r>
            <a:r>
              <a:rPr dirty="0" sz="1200">
                <a:latin typeface="Times New Roman"/>
                <a:cs typeface="Times New Roman"/>
              </a:rPr>
              <a:t>	</a:t>
            </a:r>
            <a:r>
              <a:rPr dirty="0" sz="1200" spc="-5" b="1">
                <a:latin typeface="Arial"/>
                <a:cs typeface="Arial"/>
              </a:rPr>
              <a:t>cos</a:t>
            </a:r>
            <a:r>
              <a:rPr dirty="0" sz="1200" spc="-5" b="1">
                <a:latin typeface="Symbol"/>
                <a:cs typeface="Symbol"/>
              </a:rPr>
              <a:t>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02719" y="2745739"/>
            <a:ext cx="1196975" cy="264858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39065">
              <a:lnSpc>
                <a:spcPct val="100000"/>
              </a:lnSpc>
              <a:spcBef>
                <a:spcPts val="200"/>
              </a:spcBef>
            </a:pPr>
            <a:r>
              <a:rPr dirty="0" sz="1200" b="1">
                <a:latin typeface="Arial"/>
                <a:cs typeface="Arial"/>
              </a:rPr>
              <a:t>i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05"/>
              </a:spcBef>
              <a:tabLst>
                <a:tab pos="1099185" algn="l"/>
              </a:tabLst>
            </a:pP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-5">
                <a:latin typeface="Arial"/>
                <a:cs typeface="Arial"/>
              </a:rPr>
              <a:t>	</a:t>
            </a:r>
            <a:r>
              <a:rPr dirty="0" sz="1200" spc="-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0"/>
              </a:spcBef>
              <a:tabLst>
                <a:tab pos="971550" algn="l"/>
              </a:tabLst>
            </a:pPr>
            <a:r>
              <a:rPr dirty="0" sz="1200" spc="-5">
                <a:latin typeface="Arial"/>
                <a:cs typeface="Arial"/>
              </a:rPr>
              <a:t>2</a:t>
            </a:r>
            <a:r>
              <a:rPr dirty="0" sz="1200" spc="-5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0</a:t>
            </a:r>
            <a:r>
              <a:rPr dirty="0" sz="1200" spc="-5">
                <a:latin typeface="Arial"/>
                <a:cs typeface="Arial"/>
              </a:rPr>
              <a:t>.5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887094" algn="l"/>
              </a:tabLst>
            </a:pPr>
            <a:r>
              <a:rPr dirty="0" sz="1200" spc="-5">
                <a:latin typeface="Arial"/>
                <a:cs typeface="Arial"/>
              </a:rPr>
              <a:t>3	</a:t>
            </a:r>
            <a:r>
              <a:rPr dirty="0" sz="1200" spc="-10">
                <a:latin typeface="Arial"/>
                <a:cs typeface="Arial"/>
              </a:rPr>
              <a:t>0.25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802640" algn="l"/>
              </a:tabLst>
            </a:pPr>
            <a:r>
              <a:rPr dirty="0" sz="1200" spc="-5">
                <a:latin typeface="Arial"/>
                <a:cs typeface="Arial"/>
              </a:rPr>
              <a:t>4	</a:t>
            </a:r>
            <a:r>
              <a:rPr dirty="0" sz="1200" spc="-10">
                <a:latin typeface="Arial"/>
                <a:cs typeface="Arial"/>
              </a:rPr>
              <a:t>0.125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718185" algn="l"/>
              </a:tabLst>
            </a:pPr>
            <a:r>
              <a:rPr dirty="0" sz="1200" spc="-5">
                <a:latin typeface="Arial"/>
                <a:cs typeface="Arial"/>
              </a:rPr>
              <a:t>5	</a:t>
            </a:r>
            <a:r>
              <a:rPr dirty="0" sz="1200" spc="-10">
                <a:latin typeface="Arial"/>
                <a:cs typeface="Arial"/>
              </a:rPr>
              <a:t>0.0625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633095" algn="l"/>
              </a:tabLst>
            </a:pPr>
            <a:r>
              <a:rPr dirty="0" sz="1200" spc="-5">
                <a:latin typeface="Arial"/>
                <a:cs typeface="Arial"/>
              </a:rPr>
              <a:t>6	</a:t>
            </a:r>
            <a:r>
              <a:rPr dirty="0" sz="1200" spc="-10">
                <a:latin typeface="Arial"/>
                <a:cs typeface="Arial"/>
              </a:rPr>
              <a:t>0.03125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0"/>
              </a:spcBef>
              <a:tabLst>
                <a:tab pos="548640" algn="l"/>
              </a:tabLst>
            </a:pPr>
            <a:r>
              <a:rPr dirty="0" sz="1200" spc="-5">
                <a:latin typeface="Arial"/>
                <a:cs typeface="Arial"/>
              </a:rPr>
              <a:t>7	</a:t>
            </a:r>
            <a:r>
              <a:rPr dirty="0" sz="1200" spc="-10">
                <a:latin typeface="Arial"/>
                <a:cs typeface="Arial"/>
              </a:rPr>
              <a:t>0.015625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464184" algn="l"/>
              </a:tabLst>
            </a:pPr>
            <a:r>
              <a:rPr dirty="0" sz="1200" spc="-5">
                <a:latin typeface="Arial"/>
                <a:cs typeface="Arial"/>
              </a:rPr>
              <a:t>8	</a:t>
            </a:r>
            <a:r>
              <a:rPr dirty="0" sz="1200" spc="-10">
                <a:latin typeface="Arial"/>
                <a:cs typeface="Arial"/>
              </a:rPr>
              <a:t>0.0078125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  <a:tabLst>
                <a:tab pos="379730" algn="l"/>
              </a:tabLst>
            </a:pPr>
            <a:r>
              <a:rPr dirty="0" sz="1200" spc="-5">
                <a:latin typeface="Arial"/>
                <a:cs typeface="Arial"/>
              </a:rPr>
              <a:t>9	</a:t>
            </a:r>
            <a:r>
              <a:rPr dirty="0" sz="1200" spc="-10">
                <a:latin typeface="Arial"/>
                <a:cs typeface="Arial"/>
              </a:rPr>
              <a:t>0.00390625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5">
                <a:latin typeface="Arial"/>
                <a:cs typeface="Arial"/>
              </a:rPr>
              <a:t>10 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0.001953125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5">
                <a:latin typeface="Arial"/>
                <a:cs typeface="Arial"/>
              </a:rPr>
              <a:t>11 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0.000976563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200" spc="-5">
                <a:latin typeface="Arial"/>
                <a:cs typeface="Arial"/>
              </a:rPr>
              <a:t>12 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0.000488281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5">
                <a:latin typeface="Arial"/>
                <a:cs typeface="Arial"/>
              </a:rPr>
              <a:t>13 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0.000244141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3074" y="2954528"/>
            <a:ext cx="1083310" cy="2439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45.0000000000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26.5650511771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14.0362434679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7.1250163489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3.5763343750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1.7899106082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0.8951737102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0.4476141709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0.2238105004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0.1119056771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0.0559528919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0.0279764526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0.0139882271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00803" y="2954528"/>
            <a:ext cx="914400" cy="2439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0.707106781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0.894427191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0.9701425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0.992277877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0.998052578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0.999512076</a:t>
            </a:r>
            <a:endParaRPr sz="1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0.999877952</a:t>
            </a:r>
            <a:endParaRPr sz="1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0.999969484</a:t>
            </a:r>
            <a:endParaRPr sz="1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0.999992371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0.999998093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0.999999523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0"/>
              </a:spcBef>
            </a:pPr>
            <a:r>
              <a:rPr dirty="0" sz="1200" spc="-10">
                <a:latin typeface="Arial"/>
                <a:cs typeface="Arial"/>
              </a:rPr>
              <a:t>0.999999881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200" spc="-10">
                <a:latin typeface="Arial"/>
                <a:cs typeface="Arial"/>
              </a:rPr>
              <a:t>0.99999997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7955" y="2774442"/>
            <a:ext cx="0" cy="2613660"/>
          </a:xfrm>
          <a:custGeom>
            <a:avLst/>
            <a:gdLst/>
            <a:ahLst/>
            <a:cxnLst/>
            <a:rect l="l" t="t" r="r" b="b"/>
            <a:pathLst>
              <a:path w="0" h="2613660">
                <a:moveTo>
                  <a:pt x="0" y="0"/>
                </a:moveTo>
                <a:lnTo>
                  <a:pt x="0" y="26136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614051" y="2774442"/>
            <a:ext cx="0" cy="2613660"/>
          </a:xfrm>
          <a:custGeom>
            <a:avLst/>
            <a:gdLst/>
            <a:ahLst/>
            <a:cxnLst/>
            <a:rect l="l" t="t" r="r" b="b"/>
            <a:pathLst>
              <a:path w="0" h="2613660">
                <a:moveTo>
                  <a:pt x="0" y="0"/>
                </a:moveTo>
                <a:lnTo>
                  <a:pt x="0" y="261366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26037" y="2774442"/>
            <a:ext cx="0" cy="2613660"/>
          </a:xfrm>
          <a:custGeom>
            <a:avLst/>
            <a:gdLst/>
            <a:ahLst/>
            <a:cxnLst/>
            <a:rect l="l" t="t" r="r" b="b"/>
            <a:pathLst>
              <a:path w="0" h="2613660">
                <a:moveTo>
                  <a:pt x="0" y="0"/>
                </a:moveTo>
                <a:lnTo>
                  <a:pt x="0" y="26136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31371" y="2774442"/>
            <a:ext cx="0" cy="2613660"/>
          </a:xfrm>
          <a:custGeom>
            <a:avLst/>
            <a:gdLst/>
            <a:ahLst/>
            <a:cxnLst/>
            <a:rect l="l" t="t" r="r" b="b"/>
            <a:pathLst>
              <a:path w="0" h="2613660">
                <a:moveTo>
                  <a:pt x="0" y="0"/>
                </a:moveTo>
                <a:lnTo>
                  <a:pt x="0" y="261366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612021" y="2964179"/>
            <a:ext cx="3919220" cy="0"/>
          </a:xfrm>
          <a:custGeom>
            <a:avLst/>
            <a:gdLst/>
            <a:ahLst/>
            <a:cxnLst/>
            <a:rect l="l" t="t" r="r" b="b"/>
            <a:pathLst>
              <a:path w="3919220" h="0">
                <a:moveTo>
                  <a:pt x="0" y="0"/>
                </a:moveTo>
                <a:lnTo>
                  <a:pt x="391896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612021" y="2970275"/>
            <a:ext cx="3919220" cy="0"/>
          </a:xfrm>
          <a:custGeom>
            <a:avLst/>
            <a:gdLst/>
            <a:ahLst/>
            <a:cxnLst/>
            <a:rect l="l" t="t" r="r" b="b"/>
            <a:pathLst>
              <a:path w="3919220" h="0">
                <a:moveTo>
                  <a:pt x="0" y="0"/>
                </a:moveTo>
                <a:lnTo>
                  <a:pt x="391896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08162" y="5530088"/>
            <a:ext cx="9890760" cy="887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13360">
              <a:lnSpc>
                <a:spcPct val="100000"/>
              </a:lnSpc>
              <a:spcBef>
                <a:spcPts val="100"/>
              </a:spcBef>
              <a:tabLst>
                <a:tab pos="4566285" algn="l"/>
              </a:tabLst>
            </a:pPr>
            <a:r>
              <a:rPr dirty="0" sz="1200" spc="-5">
                <a:latin typeface="Arial"/>
                <a:cs typeface="Arial"/>
              </a:rPr>
              <a:t>cos 45 </a:t>
            </a:r>
            <a:r>
              <a:rPr dirty="0" sz="1200">
                <a:latin typeface="Arial"/>
                <a:cs typeface="Arial"/>
              </a:rPr>
              <a:t>x </a:t>
            </a:r>
            <a:r>
              <a:rPr dirty="0" sz="1200" spc="-5">
                <a:latin typeface="Arial"/>
                <a:cs typeface="Arial"/>
              </a:rPr>
              <a:t>cos 26.5 </a:t>
            </a:r>
            <a:r>
              <a:rPr dirty="0" sz="1200">
                <a:latin typeface="Arial"/>
                <a:cs typeface="Arial"/>
              </a:rPr>
              <a:t>x </a:t>
            </a:r>
            <a:r>
              <a:rPr dirty="0" sz="1200" spc="-5">
                <a:latin typeface="Arial"/>
                <a:cs typeface="Arial"/>
              </a:rPr>
              <a:t>cos 14.03 </a:t>
            </a:r>
            <a:r>
              <a:rPr dirty="0" sz="1200">
                <a:latin typeface="Arial"/>
                <a:cs typeface="Arial"/>
              </a:rPr>
              <a:t>x </a:t>
            </a:r>
            <a:r>
              <a:rPr dirty="0" sz="1200" spc="-5">
                <a:latin typeface="Arial"/>
                <a:cs typeface="Arial"/>
              </a:rPr>
              <a:t>cos 7.125 ... </a:t>
            </a:r>
            <a:r>
              <a:rPr dirty="0" sz="1200">
                <a:latin typeface="Arial"/>
                <a:cs typeface="Arial"/>
              </a:rPr>
              <a:t>x </a:t>
            </a:r>
            <a:r>
              <a:rPr dirty="0" sz="1200" spc="-5">
                <a:latin typeface="Arial"/>
                <a:cs typeface="Arial"/>
              </a:rPr>
              <a:t>cos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0.0139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=	</a:t>
            </a:r>
            <a:r>
              <a:rPr dirty="0" sz="1200" spc="-10">
                <a:latin typeface="Arial"/>
                <a:cs typeface="Arial"/>
              </a:rPr>
              <a:t>0.607252941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imes New Roman"/>
              <a:cs typeface="Times New Roman"/>
            </a:endParaRPr>
          </a:p>
          <a:p>
            <a:pPr marL="24765">
              <a:lnSpc>
                <a:spcPts val="1910"/>
              </a:lnSpc>
              <a:tabLst>
                <a:tab pos="4370070" algn="l"/>
              </a:tabLst>
            </a:pP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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0607252941</a:t>
            </a:r>
            <a:r>
              <a:rPr dirty="0" sz="1600" spc="365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1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1.6467602</a:t>
            </a:r>
            <a:r>
              <a:rPr dirty="0" sz="1600" spc="-24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。</a:t>
            </a:r>
            <a:r>
              <a:rPr dirty="0" sz="1600" spc="60">
                <a:latin typeface="宋体"/>
                <a:cs typeface="宋体"/>
              </a:rPr>
              <a:t> </a:t>
            </a:r>
            <a:r>
              <a:rPr dirty="0" sz="1600" spc="160">
                <a:latin typeface="宋体"/>
                <a:cs typeface="宋体"/>
              </a:rPr>
              <a:t>因</a:t>
            </a:r>
            <a:r>
              <a:rPr dirty="0" sz="1600" spc="-5">
                <a:latin typeface="宋体"/>
                <a:cs typeface="宋体"/>
              </a:rPr>
              <a:t>此</a:t>
            </a:r>
            <a:r>
              <a:rPr dirty="0" sz="160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在</a:t>
            </a:r>
            <a:r>
              <a:rPr dirty="0" sz="1600" spc="3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13	</a:t>
            </a:r>
            <a:r>
              <a:rPr dirty="0" sz="1600" spc="155">
                <a:latin typeface="宋体"/>
                <a:cs typeface="宋体"/>
              </a:rPr>
              <a:t>次旋转以</a:t>
            </a:r>
            <a:r>
              <a:rPr dirty="0" sz="1600" spc="-5">
                <a:latin typeface="宋体"/>
                <a:cs typeface="宋体"/>
              </a:rPr>
              <a:t>后</a:t>
            </a:r>
            <a:r>
              <a:rPr dirty="0" sz="1600">
                <a:latin typeface="宋体"/>
                <a:cs typeface="宋体"/>
              </a:rPr>
              <a:t>，</a:t>
            </a:r>
            <a:r>
              <a:rPr dirty="0" sz="1600" spc="155">
                <a:latin typeface="宋体"/>
                <a:cs typeface="宋体"/>
              </a:rPr>
              <a:t>为了标定伪旋转的幅</a:t>
            </a:r>
            <a:r>
              <a:rPr dirty="0" sz="1600">
                <a:latin typeface="宋体"/>
                <a:cs typeface="宋体"/>
              </a:rPr>
              <a:t>度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160">
                <a:latin typeface="宋体"/>
                <a:cs typeface="宋体"/>
              </a:rPr>
              <a:t>要</a:t>
            </a:r>
            <a:r>
              <a:rPr dirty="0" sz="1600" spc="155">
                <a:latin typeface="宋体"/>
                <a:cs typeface="宋体"/>
              </a:rPr>
              <a:t>求乘以一个系数</a:t>
            </a:r>
            <a:endParaRPr sz="1600">
              <a:latin typeface="宋体"/>
              <a:cs typeface="宋体"/>
            </a:endParaRPr>
          </a:p>
          <a:p>
            <a:pPr marL="12700">
              <a:lnSpc>
                <a:spcPts val="1910"/>
              </a:lnSpc>
            </a:pPr>
            <a:r>
              <a:rPr dirty="0" sz="1600" spc="-5">
                <a:latin typeface="Arial"/>
                <a:cs typeface="Arial"/>
              </a:rPr>
              <a:t>1.64676024187</a:t>
            </a:r>
            <a:r>
              <a:rPr dirty="0" sz="1600" spc="-5">
                <a:latin typeface="宋体"/>
                <a:cs typeface="宋体"/>
              </a:rPr>
              <a:t>。角分辨率的数据位数对最终的旋转精度非常关键。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9653" y="40640"/>
            <a:ext cx="23114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角度累加器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4.5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237" y="660907"/>
            <a:ext cx="9782175" cy="2874010"/>
          </a:xfrm>
          <a:prstGeom prst="rect">
            <a:avLst/>
          </a:prstGeom>
        </p:spPr>
        <p:txBody>
          <a:bodyPr wrap="square" lIns="0" tIns="103505" rIns="0" bIns="0" rtlCol="0" vert="horz">
            <a:spAutoFit/>
          </a:bodyPr>
          <a:lstStyle/>
          <a:p>
            <a:pPr marL="236220" indent="-198120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236220" algn="l"/>
                <a:tab pos="952500" algn="l"/>
              </a:tabLst>
            </a:pPr>
            <a:r>
              <a:rPr dirty="0" sz="2400" spc="-1735">
                <a:latin typeface="宋体"/>
                <a:cs typeface="宋体"/>
              </a:rPr>
              <a:t>·	</a:t>
            </a:r>
            <a:r>
              <a:rPr dirty="0" sz="2400">
                <a:latin typeface="宋体"/>
                <a:cs typeface="宋体"/>
              </a:rPr>
              <a:t>前面所示的伪旋转现在可以表示为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（对每次迭代）</a:t>
            </a:r>
            <a:r>
              <a:rPr dirty="0" sz="2400" spc="-61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2775"/>
              </a:lnSpc>
              <a:spcBef>
                <a:spcPts val="710"/>
              </a:spcBef>
              <a:tabLst>
                <a:tab pos="921385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x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20" i="1">
                <a:latin typeface="Arial"/>
                <a:cs typeface="Arial"/>
              </a:rPr>
              <a:t>x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30" i="1">
                <a:latin typeface="Arial"/>
                <a:cs typeface="Arial"/>
              </a:rPr>
              <a:t> </a:t>
            </a:r>
            <a:r>
              <a:rPr dirty="0" baseline="-31250" sz="3600" spc="157">
                <a:latin typeface="Symbol"/>
                <a:cs typeface="Symbol"/>
              </a:rPr>
              <a:t></a:t>
            </a:r>
            <a:r>
              <a:rPr dirty="0" baseline="-31250" sz="3600" spc="157">
                <a:latin typeface="Arial"/>
                <a:cs typeface="Arial"/>
              </a:rPr>
              <a:t>2</a:t>
            </a:r>
            <a:r>
              <a:rPr dirty="0" sz="1800" spc="105">
                <a:latin typeface="Times New Roman"/>
                <a:cs typeface="Times New Roman"/>
              </a:rPr>
              <a:t>–</a:t>
            </a:r>
            <a:r>
              <a:rPr dirty="0" sz="1800" spc="105" i="1">
                <a:latin typeface="Arial"/>
                <a:cs typeface="Arial"/>
              </a:rPr>
              <a:t>i</a:t>
            </a:r>
            <a:r>
              <a:rPr dirty="0" baseline="-31250" sz="3600" spc="157" i="1">
                <a:latin typeface="Arial"/>
                <a:cs typeface="Arial"/>
              </a:rPr>
              <a:t>y</a:t>
            </a:r>
            <a:r>
              <a:rPr dirty="0" sz="1800" spc="105">
                <a:latin typeface="Symbol"/>
                <a:cs typeface="Symbol"/>
              </a:rPr>
              <a:t></a:t>
            </a:r>
            <a:r>
              <a:rPr dirty="0" sz="1800" spc="105" i="1">
                <a:latin typeface="Arial"/>
                <a:cs typeface="Arial"/>
              </a:rPr>
              <a:t>i</a:t>
            </a:r>
            <a:r>
              <a:rPr dirty="0" sz="1800" spc="105">
                <a:latin typeface="Symbol"/>
                <a:cs typeface="Symbol"/>
              </a:rPr>
              <a:t></a:t>
            </a:r>
            <a:r>
              <a:rPr dirty="0" baseline="-31250" sz="3600" spc="157">
                <a:latin typeface="Symbol"/>
                <a:cs typeface="Symbol"/>
              </a:rPr>
              <a:t></a:t>
            </a:r>
            <a:endParaRPr baseline="-31250" sz="3600">
              <a:latin typeface="Symbol"/>
              <a:cs typeface="Symbol"/>
            </a:endParaRPr>
          </a:p>
          <a:p>
            <a:pPr algn="ctr" marL="1093470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ts val="2775"/>
              </a:lnSpc>
              <a:spcBef>
                <a:spcPts val="240"/>
              </a:spcBef>
              <a:tabLst>
                <a:tab pos="921385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y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55">
                <a:latin typeface="Arial"/>
                <a:cs typeface="Arial"/>
              </a:rPr>
              <a:t>1</a:t>
            </a:r>
            <a:r>
              <a:rPr dirty="0" sz="1800" spc="55">
                <a:latin typeface="Symbol"/>
                <a:cs typeface="Symbol"/>
              </a:rPr>
              <a:t></a:t>
            </a:r>
            <a:r>
              <a:rPr dirty="0" sz="1800" spc="5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20" i="1">
                <a:latin typeface="Arial"/>
                <a:cs typeface="Arial"/>
              </a:rPr>
              <a:t>y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+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44" i="1">
                <a:latin typeface="Arial"/>
                <a:cs typeface="Arial"/>
              </a:rPr>
              <a:t> </a:t>
            </a:r>
            <a:r>
              <a:rPr dirty="0" baseline="-31250" sz="3600" spc="157">
                <a:latin typeface="Symbol"/>
                <a:cs typeface="Symbol"/>
              </a:rPr>
              <a:t></a:t>
            </a:r>
            <a:r>
              <a:rPr dirty="0" baseline="-31250" sz="3600" spc="157">
                <a:latin typeface="Arial"/>
                <a:cs typeface="Arial"/>
              </a:rPr>
              <a:t>2</a:t>
            </a:r>
            <a:r>
              <a:rPr dirty="0" sz="1800" spc="105">
                <a:latin typeface="Times New Roman"/>
                <a:cs typeface="Times New Roman"/>
              </a:rPr>
              <a:t>–</a:t>
            </a:r>
            <a:r>
              <a:rPr dirty="0" sz="1800" spc="105" i="1">
                <a:latin typeface="Arial"/>
                <a:cs typeface="Arial"/>
              </a:rPr>
              <a:t>i</a:t>
            </a:r>
            <a:r>
              <a:rPr dirty="0" baseline="-31250" sz="3600" spc="157" i="1">
                <a:latin typeface="Arial"/>
                <a:cs typeface="Arial"/>
              </a:rPr>
              <a:t>x</a:t>
            </a:r>
            <a:r>
              <a:rPr dirty="0" sz="1800" spc="105">
                <a:latin typeface="Symbol"/>
                <a:cs typeface="Symbol"/>
              </a:rPr>
              <a:t></a:t>
            </a:r>
            <a:r>
              <a:rPr dirty="0" sz="1800" spc="105" i="1">
                <a:latin typeface="Arial"/>
                <a:cs typeface="Arial"/>
              </a:rPr>
              <a:t>i</a:t>
            </a:r>
            <a:r>
              <a:rPr dirty="0" sz="1800" spc="105">
                <a:latin typeface="Symbol"/>
                <a:cs typeface="Symbol"/>
              </a:rPr>
              <a:t></a:t>
            </a:r>
            <a:r>
              <a:rPr dirty="0" baseline="-31250" sz="3600" spc="157">
                <a:latin typeface="Symbol"/>
                <a:cs typeface="Symbol"/>
              </a:rPr>
              <a:t></a:t>
            </a:r>
            <a:endParaRPr baseline="-31250" sz="3600">
              <a:latin typeface="Symbol"/>
              <a:cs typeface="Symbol"/>
            </a:endParaRPr>
          </a:p>
          <a:p>
            <a:pPr algn="ctr" marL="111315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50">
              <a:latin typeface="Times New Roman"/>
              <a:cs typeface="Times New Roman"/>
            </a:endParaRPr>
          </a:p>
          <a:p>
            <a:pPr marL="312420" marR="17780" indent="-274320">
              <a:lnSpc>
                <a:spcPts val="2600"/>
              </a:lnSpc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在这里我们引入第三个方程</a:t>
            </a:r>
            <a:r>
              <a:rPr dirty="0" sz="2400" spc="-2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被称为角度累加器</a:t>
            </a:r>
            <a:r>
              <a:rPr dirty="0" sz="2400" spc="-2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用来在每次迭代过程 中追踪累加的旋转角度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08400" y="3826255"/>
            <a:ext cx="27851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(Angle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Accumulator)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688715">
              <a:lnSpc>
                <a:spcPts val="2775"/>
              </a:lnSpc>
              <a:spcBef>
                <a:spcPts val="100"/>
              </a:spcBef>
              <a:tabLst>
                <a:tab pos="4609465" algn="l"/>
                <a:tab pos="493458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z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/>
              <a:t>+</a:t>
            </a:r>
            <a:r>
              <a:rPr dirty="0" sz="1800" spc="-5"/>
              <a:t>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/>
              <a:t>	</a:t>
            </a:r>
            <a:r>
              <a:rPr dirty="0" baseline="-31250" sz="3600"/>
              <a:t>=	</a:t>
            </a:r>
            <a:r>
              <a:rPr dirty="0" baseline="-31250" sz="3600" spc="120" i="1">
                <a:latin typeface="Arial"/>
                <a:cs typeface="Arial"/>
              </a:rPr>
              <a:t>z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/>
              <a:t> </a:t>
            </a:r>
            <a:r>
              <a:rPr dirty="0" baseline="-31250" sz="3600"/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15" i="1">
                <a:latin typeface="Arial"/>
                <a:cs typeface="Arial"/>
              </a:rPr>
              <a:t> </a:t>
            </a:r>
            <a:r>
              <a:rPr dirty="0" baseline="-31250" sz="3600" spc="135">
                <a:latin typeface="Symbol"/>
                <a:cs typeface="Symbol"/>
              </a:rPr>
              <a:t></a:t>
            </a:r>
            <a:r>
              <a:rPr dirty="0" baseline="-20061" sz="2700" spc="135">
                <a:latin typeface="Symbol"/>
                <a:cs typeface="Symbol"/>
              </a:rPr>
              <a:t></a:t>
            </a:r>
            <a:r>
              <a:rPr dirty="0" baseline="-20061" sz="2700" spc="135" i="1">
                <a:latin typeface="Arial"/>
                <a:cs typeface="Arial"/>
              </a:rPr>
              <a:t>i</a:t>
            </a:r>
            <a:r>
              <a:rPr dirty="0" baseline="-20061" sz="2700" spc="135">
                <a:latin typeface="Symbol"/>
                <a:cs typeface="Symbol"/>
              </a:rPr>
              <a:t></a:t>
            </a:r>
            <a:endParaRPr baseline="-20061" sz="2700">
              <a:latin typeface="Symbol"/>
              <a:cs typeface="Symbol"/>
            </a:endParaRPr>
          </a:p>
          <a:p>
            <a:pPr algn="r" marR="960755">
              <a:lnSpc>
                <a:spcPts val="2055"/>
              </a:lnSpc>
            </a:pPr>
            <a:r>
              <a:rPr dirty="0" spc="-5" i="1">
                <a:latin typeface="Arial"/>
                <a:cs typeface="Arial"/>
              </a:rPr>
              <a:t>i</a:t>
            </a:r>
          </a:p>
          <a:p>
            <a:pPr marL="3799204">
              <a:lnSpc>
                <a:spcPct val="100000"/>
              </a:lnSpc>
              <a:spcBef>
                <a:spcPts val="690"/>
              </a:spcBef>
            </a:pP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where </a:t>
            </a:r>
            <a:r>
              <a:rPr dirty="0" sz="2400" spc="40" i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baseline="-26620" sz="3600" spc="60" i="1">
                <a:solidFill>
                  <a:srgbClr val="FF0000"/>
                </a:solidFill>
                <a:latin typeface="Arial"/>
                <a:cs typeface="Arial"/>
              </a:rPr>
              <a:t>i </a:t>
            </a:r>
            <a:r>
              <a:rPr dirty="0" sz="2400">
                <a:solidFill>
                  <a:srgbClr val="FF0000"/>
                </a:solidFill>
                <a:latin typeface="Arial"/>
                <a:cs typeface="Arial"/>
              </a:rPr>
              <a:t>= +/-</a:t>
            </a:r>
            <a:r>
              <a:rPr dirty="0" sz="2400" spc="-3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312420" indent="-274320">
              <a:lnSpc>
                <a:spcPct val="100000"/>
              </a:lnSpc>
              <a:spcBef>
                <a:spcPts val="333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符号</a:t>
            </a:r>
            <a:r>
              <a:rPr dirty="0" sz="2400" spc="-635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d</a:t>
            </a:r>
            <a:r>
              <a:rPr dirty="0" baseline="-17543" sz="2850" spc="-7" i="1">
                <a:latin typeface="Arial"/>
                <a:cs typeface="Arial"/>
              </a:rPr>
              <a:t>i</a:t>
            </a:r>
            <a:r>
              <a:rPr dirty="0" baseline="-17543" sz="2850" spc="142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是一个判决算子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用于确定旋转的方向。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295" y="90931"/>
            <a:ext cx="3642360" cy="5372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pc="-10"/>
              <a:t>Notes:</a:t>
            </a:r>
          </a:p>
          <a:p>
            <a:pPr marL="67310">
              <a:lnSpc>
                <a:spcPts val="1895"/>
              </a:lnSpc>
            </a:pP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在这里，我们把每次迭代的方程表示为</a:t>
            </a:r>
            <a:r>
              <a:rPr dirty="0" sz="1600" spc="-459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640" y="793496"/>
            <a:ext cx="9950450" cy="3564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34290">
              <a:lnSpc>
                <a:spcPts val="1860"/>
              </a:lnSpc>
              <a:spcBef>
                <a:spcPts val="95"/>
              </a:spcBef>
            </a:pPr>
            <a:r>
              <a:rPr dirty="0" baseline="-32986" sz="2400" spc="75" i="1">
                <a:latin typeface="Arial"/>
                <a:cs typeface="Arial"/>
              </a:rPr>
              <a:t>x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r>
              <a:rPr dirty="0" baseline="-32986" sz="2400" spc="585">
                <a:latin typeface="Times New Roman"/>
                <a:cs typeface="Times New Roman"/>
              </a:rPr>
              <a:t> </a:t>
            </a:r>
            <a:r>
              <a:rPr dirty="0" baseline="-32986" sz="2400" spc="89" i="1">
                <a:latin typeface="Arial"/>
                <a:cs typeface="Arial"/>
              </a:rPr>
              <a:t>x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–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87" i="1">
                <a:latin typeface="Arial"/>
                <a:cs typeface="Arial"/>
              </a:rPr>
              <a:t> </a:t>
            </a:r>
            <a:r>
              <a:rPr dirty="0" baseline="-32986" sz="2400" spc="112">
                <a:latin typeface="Symbol"/>
                <a:cs typeface="Symbol"/>
              </a:rPr>
              <a:t></a:t>
            </a:r>
            <a:r>
              <a:rPr dirty="0" baseline="-32986" sz="2400" spc="112">
                <a:latin typeface="Arial"/>
                <a:cs typeface="Arial"/>
              </a:rPr>
              <a:t>2</a:t>
            </a:r>
            <a:r>
              <a:rPr dirty="0" sz="1400" spc="75">
                <a:latin typeface="Times New Roman"/>
                <a:cs typeface="Times New Roman"/>
              </a:rPr>
              <a:t>–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baseline="-32986" sz="2400" spc="112" i="1">
                <a:latin typeface="Arial"/>
                <a:cs typeface="Arial"/>
              </a:rPr>
              <a:t>y</a:t>
            </a:r>
            <a:r>
              <a:rPr dirty="0" sz="1400" spc="75">
                <a:latin typeface="Symbol"/>
                <a:cs typeface="Symbol"/>
              </a:rPr>
              <a:t>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sz="1400" spc="75">
                <a:latin typeface="Symbol"/>
                <a:cs typeface="Symbol"/>
              </a:rPr>
              <a:t></a:t>
            </a:r>
            <a:r>
              <a:rPr dirty="0" baseline="-32986" sz="2400" spc="112">
                <a:latin typeface="Symbol"/>
                <a:cs typeface="Symbol"/>
              </a:rPr>
              <a:t></a:t>
            </a:r>
            <a:endParaRPr baseline="-32986" sz="2400">
              <a:latin typeface="Symbol"/>
              <a:cs typeface="Symbol"/>
            </a:endParaRPr>
          </a:p>
          <a:p>
            <a:pPr algn="ctr" marL="812165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 algn="ctr" marL="33020">
              <a:lnSpc>
                <a:spcPts val="1860"/>
              </a:lnSpc>
              <a:spcBef>
                <a:spcPts val="315"/>
              </a:spcBef>
            </a:pPr>
            <a:r>
              <a:rPr dirty="0" baseline="-32986" sz="2400" spc="75" i="1">
                <a:latin typeface="Arial"/>
                <a:cs typeface="Arial"/>
              </a:rPr>
              <a:t>y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r>
              <a:rPr dirty="0" baseline="-32986" sz="2400" spc="585">
                <a:latin typeface="Times New Roman"/>
                <a:cs typeface="Times New Roman"/>
              </a:rPr>
              <a:t> </a:t>
            </a:r>
            <a:r>
              <a:rPr dirty="0" baseline="-32986" sz="2400" spc="89" i="1">
                <a:latin typeface="Arial"/>
                <a:cs typeface="Arial"/>
              </a:rPr>
              <a:t>y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+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20" i="1">
                <a:latin typeface="Arial"/>
                <a:cs typeface="Arial"/>
              </a:rPr>
              <a:t> </a:t>
            </a:r>
            <a:r>
              <a:rPr dirty="0" baseline="-32986" sz="2400" spc="104">
                <a:latin typeface="Symbol"/>
                <a:cs typeface="Symbol"/>
              </a:rPr>
              <a:t></a:t>
            </a:r>
            <a:r>
              <a:rPr dirty="0" baseline="-32986" sz="2400" spc="104">
                <a:latin typeface="Arial"/>
                <a:cs typeface="Arial"/>
              </a:rPr>
              <a:t>2</a:t>
            </a:r>
            <a:r>
              <a:rPr dirty="0" sz="1400" spc="70">
                <a:latin typeface="Times New Roman"/>
                <a:cs typeface="Times New Roman"/>
              </a:rPr>
              <a:t>–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baseline="-32986" sz="2400" spc="104" i="1">
                <a:latin typeface="Arial"/>
                <a:cs typeface="Arial"/>
              </a:rPr>
              <a:t>x</a:t>
            </a:r>
            <a:r>
              <a:rPr dirty="0" sz="1400" spc="70">
                <a:latin typeface="Symbol"/>
                <a:cs typeface="Symbol"/>
              </a:rPr>
              <a:t>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sz="1400" spc="70">
                <a:latin typeface="Symbol"/>
                <a:cs typeface="Symbol"/>
              </a:rPr>
              <a:t></a:t>
            </a:r>
            <a:r>
              <a:rPr dirty="0" baseline="-32986" sz="2400" spc="104">
                <a:latin typeface="Symbol"/>
                <a:cs typeface="Symbol"/>
              </a:rPr>
              <a:t></a:t>
            </a:r>
            <a:endParaRPr baseline="-32986" sz="2400">
              <a:latin typeface="Symbol"/>
              <a:cs typeface="Symbol"/>
            </a:endParaRPr>
          </a:p>
          <a:p>
            <a:pPr algn="ctr" marL="824230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 marL="76200" marR="1158240">
              <a:lnSpc>
                <a:spcPct val="182200"/>
              </a:lnSpc>
              <a:spcBef>
                <a:spcPts val="1310"/>
              </a:spcBef>
            </a:pPr>
            <a:r>
              <a:rPr dirty="0" sz="1600" spc="-5">
                <a:latin typeface="宋体"/>
                <a:cs typeface="宋体"/>
              </a:rPr>
              <a:t>其中判决算子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d</a:t>
            </a:r>
            <a:r>
              <a:rPr dirty="0" baseline="-17777" sz="1875" i="1">
                <a:latin typeface="Arial"/>
                <a:cs typeface="Arial"/>
              </a:rPr>
              <a:t>i</a:t>
            </a:r>
            <a:r>
              <a:rPr dirty="0" baseline="-17777" sz="1875" spc="13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决定旋转的方向是顺时针还是逆时针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i="1">
                <a:latin typeface="Arial"/>
                <a:cs typeface="Arial"/>
              </a:rPr>
              <a:t>d</a:t>
            </a:r>
            <a:r>
              <a:rPr dirty="0" baseline="-17777" sz="1875" i="1">
                <a:latin typeface="Arial"/>
                <a:cs typeface="Arial"/>
              </a:rPr>
              <a:t>i</a:t>
            </a:r>
            <a:r>
              <a:rPr dirty="0" baseline="-17777" sz="1875" spc="127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的值取决于下面将要讨论的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 b="1">
                <a:latin typeface="Microsoft JhengHei"/>
                <a:cs typeface="Microsoft JhengHei"/>
              </a:rPr>
              <a:t>操作模式</a:t>
            </a:r>
            <a:r>
              <a:rPr dirty="0" sz="1600" spc="30" b="1">
                <a:latin typeface="Microsoft JhengHei"/>
                <a:cs typeface="Microsoft JhengHei"/>
              </a:rPr>
              <a:t> </a:t>
            </a:r>
            <a:r>
              <a:rPr dirty="0" sz="1600" spc="-5">
                <a:latin typeface="宋体"/>
                <a:cs typeface="宋体"/>
              </a:rPr>
              <a:t>。 这里我们引入了名为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 b="1">
                <a:latin typeface="Microsoft JhengHei"/>
                <a:cs typeface="Microsoft JhengHei"/>
              </a:rPr>
              <a:t>角度累加器</a:t>
            </a:r>
            <a:r>
              <a:rPr dirty="0" sz="1600" spc="35" b="1">
                <a:latin typeface="Microsoft JhengHei"/>
                <a:cs typeface="Microsoft JhengHei"/>
              </a:rPr>
              <a:t> </a:t>
            </a:r>
            <a:r>
              <a:rPr dirty="0" sz="1600" spc="-5">
                <a:latin typeface="宋体"/>
                <a:cs typeface="宋体"/>
              </a:rPr>
              <a:t>的第三个等式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用于追踪每次迭代中旋转的角度的叠加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algn="ctr" marL="33020">
              <a:lnSpc>
                <a:spcPts val="1860"/>
              </a:lnSpc>
              <a:spcBef>
                <a:spcPts val="1875"/>
              </a:spcBef>
            </a:pPr>
            <a:r>
              <a:rPr dirty="0" baseline="-32986" sz="2400" spc="75" i="1">
                <a:latin typeface="Arial"/>
                <a:cs typeface="Arial"/>
              </a:rPr>
              <a:t>z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r>
              <a:rPr dirty="0" baseline="-32986" sz="2400" spc="585">
                <a:latin typeface="Times New Roman"/>
                <a:cs typeface="Times New Roman"/>
              </a:rPr>
              <a:t> </a:t>
            </a:r>
            <a:r>
              <a:rPr dirty="0" baseline="-32986" sz="2400" spc="89" i="1">
                <a:latin typeface="Arial"/>
                <a:cs typeface="Arial"/>
              </a:rPr>
              <a:t>z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–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97" i="1">
                <a:latin typeface="Arial"/>
                <a:cs typeface="Arial"/>
              </a:rPr>
              <a:t> </a:t>
            </a:r>
            <a:r>
              <a:rPr dirty="0" baseline="-32986" sz="2400" spc="89">
                <a:latin typeface="Symbol"/>
                <a:cs typeface="Symbol"/>
              </a:rPr>
              <a:t>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endParaRPr sz="1400">
              <a:latin typeface="Symbol"/>
              <a:cs typeface="Symbol"/>
            </a:endParaRPr>
          </a:p>
          <a:p>
            <a:pPr algn="ctr" marL="1238885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76200">
              <a:lnSpc>
                <a:spcPts val="1910"/>
              </a:lnSpc>
            </a:pPr>
            <a:r>
              <a:rPr dirty="0" sz="1600" spc="25">
                <a:latin typeface="宋体"/>
                <a:cs typeface="宋体"/>
              </a:rPr>
              <a:t>上述三个方程式为圆周坐标系中用于角度旋转</a:t>
            </a:r>
            <a:r>
              <a:rPr dirty="0" sz="1600" spc="-5">
                <a:latin typeface="宋体"/>
                <a:cs typeface="宋体"/>
              </a:rPr>
              <a:t>的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125">
                <a:latin typeface="Arial"/>
                <a:cs typeface="Arial"/>
              </a:rPr>
              <a:t> </a:t>
            </a:r>
            <a:r>
              <a:rPr dirty="0" sz="1600" spc="25">
                <a:latin typeface="宋体"/>
                <a:cs typeface="宋体"/>
              </a:rPr>
              <a:t>算法的表达</a:t>
            </a:r>
            <a:r>
              <a:rPr dirty="0" sz="1600">
                <a:latin typeface="宋体"/>
                <a:cs typeface="宋体"/>
              </a:rPr>
              <a:t>式</a:t>
            </a:r>
            <a:r>
              <a:rPr dirty="0" sz="1600" spc="180">
                <a:latin typeface="宋体"/>
                <a:cs typeface="宋体"/>
              </a:rPr>
              <a:t>。</a:t>
            </a:r>
            <a:r>
              <a:rPr dirty="0" sz="1600" spc="25">
                <a:latin typeface="宋体"/>
                <a:cs typeface="宋体"/>
              </a:rPr>
              <a:t>在本章的后续部分中我们还将看到</a:t>
            </a:r>
            <a:endParaRPr sz="1600">
              <a:latin typeface="宋体"/>
              <a:cs typeface="宋体"/>
            </a:endParaRPr>
          </a:p>
          <a:p>
            <a:pPr marL="76200">
              <a:lnSpc>
                <a:spcPts val="1910"/>
              </a:lnSpc>
            </a:pPr>
            <a:r>
              <a:rPr dirty="0" sz="1600" spc="-5">
                <a:latin typeface="Arial"/>
                <a:cs typeface="Arial"/>
              </a:rPr>
              <a:t>CORDIC </a:t>
            </a:r>
            <a:r>
              <a:rPr dirty="0" sz="1600" spc="-5">
                <a:latin typeface="宋体"/>
                <a:cs typeface="宋体"/>
              </a:rPr>
              <a:t>算法被用于其它的坐标系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通过使用这些坐标系可以执行更大范围的函数计算。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60553" y="40640"/>
            <a:ext cx="31496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移位</a:t>
            </a:r>
            <a:r>
              <a:rPr dirty="0" sz="3600" spc="-5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-</a:t>
            </a:r>
            <a:r>
              <a:rPr dirty="0" sz="3600" spc="-145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加法算法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4.6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537" y="751585"/>
            <a:ext cx="9820275" cy="539115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24485" marR="431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因此</a:t>
            </a:r>
            <a:r>
              <a:rPr dirty="0" sz="2400" spc="-635">
                <a:latin typeface="宋体"/>
                <a:cs typeface="宋体"/>
              </a:rPr>
              <a:t> </a:t>
            </a:r>
            <a:r>
              <a:rPr dirty="0" sz="2400" spc="-535">
                <a:latin typeface="宋体"/>
                <a:cs typeface="宋体"/>
              </a:rPr>
              <a:t>,</a:t>
            </a:r>
            <a:r>
              <a:rPr dirty="0" sz="2400" spc="-690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原始的算法现在已经被减化为使用向量的伪旋转来表示的迭代</a:t>
            </a:r>
            <a:r>
              <a:rPr dirty="0" sz="2400" spc="-690">
                <a:latin typeface="宋体"/>
                <a:cs typeface="宋体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移 位</a:t>
            </a:r>
            <a:r>
              <a:rPr dirty="0" sz="2400" spc="-60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dirty="0" sz="2400" spc="-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相加</a:t>
            </a:r>
            <a:r>
              <a:rPr dirty="0" sz="2400" spc="-53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算法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R="5080">
              <a:lnSpc>
                <a:spcPts val="2775"/>
              </a:lnSpc>
              <a:spcBef>
                <a:spcPts val="1325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x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50">
                <a:latin typeface="Symbol"/>
                <a:cs typeface="Symbol"/>
              </a:rPr>
              <a:t></a:t>
            </a:r>
            <a:r>
              <a:rPr dirty="0" baseline="-31250" sz="3600" spc="150" i="1">
                <a:latin typeface="Arial"/>
                <a:cs typeface="Arial"/>
              </a:rPr>
              <a:t>x</a:t>
            </a:r>
            <a:r>
              <a:rPr dirty="0" sz="1800" spc="100">
                <a:latin typeface="Symbol"/>
                <a:cs typeface="Symbol"/>
              </a:rPr>
              <a:t></a:t>
            </a:r>
            <a:r>
              <a:rPr dirty="0" sz="1800" spc="100" i="1">
                <a:latin typeface="Arial"/>
                <a:cs typeface="Arial"/>
              </a:rPr>
              <a:t>i</a:t>
            </a:r>
            <a:r>
              <a:rPr dirty="0" sz="1800" spc="100">
                <a:latin typeface="Symbol"/>
                <a:cs typeface="Symbol"/>
              </a:rPr>
              <a:t></a:t>
            </a:r>
            <a:r>
              <a:rPr dirty="0" sz="1800" spc="10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67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y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algn="ctr" marL="1080770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R="5080">
              <a:lnSpc>
                <a:spcPts val="2775"/>
              </a:lnSpc>
              <a:spcBef>
                <a:spcPts val="24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y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42">
                <a:latin typeface="Symbol"/>
                <a:cs typeface="Symbol"/>
              </a:rPr>
              <a:t></a:t>
            </a:r>
            <a:r>
              <a:rPr dirty="0" baseline="-31250" sz="3600" spc="142" i="1">
                <a:latin typeface="Arial"/>
                <a:cs typeface="Arial"/>
              </a:rPr>
              <a:t>y</a:t>
            </a:r>
            <a:r>
              <a:rPr dirty="0" sz="1800" spc="95">
                <a:latin typeface="Symbol"/>
                <a:cs typeface="Symbol"/>
              </a:rPr>
              <a:t></a:t>
            </a:r>
            <a:r>
              <a:rPr dirty="0" sz="1800" spc="95" i="1">
                <a:latin typeface="Arial"/>
                <a:cs typeface="Arial"/>
              </a:rPr>
              <a:t>i</a:t>
            </a:r>
            <a:r>
              <a:rPr dirty="0" sz="1800" spc="95">
                <a:latin typeface="Symbol"/>
                <a:cs typeface="Symbol"/>
              </a:rPr>
              <a:t></a:t>
            </a:r>
            <a:r>
              <a:rPr dirty="0" sz="1800" spc="95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+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22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x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algn="ctr" marL="110045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R="5080">
              <a:lnSpc>
                <a:spcPts val="2775"/>
              </a:lnSpc>
              <a:spcBef>
                <a:spcPts val="24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z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20" i="1">
                <a:latin typeface="Arial"/>
                <a:cs typeface="Arial"/>
              </a:rPr>
              <a:t>z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30" i="1">
                <a:latin typeface="Arial"/>
                <a:cs typeface="Arial"/>
              </a:rPr>
              <a:t> </a:t>
            </a:r>
            <a:r>
              <a:rPr dirty="0" baseline="-31250" sz="3600" spc="135">
                <a:latin typeface="Symbol"/>
                <a:cs typeface="Symbol"/>
              </a:rPr>
              <a:t></a:t>
            </a:r>
            <a:r>
              <a:rPr dirty="0" baseline="-20061" sz="2700" spc="135">
                <a:latin typeface="Symbol"/>
                <a:cs typeface="Symbol"/>
              </a:rPr>
              <a:t></a:t>
            </a:r>
            <a:r>
              <a:rPr dirty="0" baseline="-20061" sz="2700" spc="135" i="1">
                <a:latin typeface="Arial"/>
                <a:cs typeface="Arial"/>
              </a:rPr>
              <a:t>i</a:t>
            </a:r>
            <a:r>
              <a:rPr dirty="0" baseline="-20061" sz="2700" spc="135">
                <a:latin typeface="Symbol"/>
                <a:cs typeface="Symbol"/>
              </a:rPr>
              <a:t></a:t>
            </a:r>
            <a:endParaRPr baseline="-20061" sz="2700">
              <a:latin typeface="Symbol"/>
              <a:cs typeface="Symbol"/>
            </a:endParaRPr>
          </a:p>
          <a:p>
            <a:pPr algn="ctr" marL="1690370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latin typeface="Times New Roman"/>
              <a:cs typeface="Times New Roman"/>
            </a:endParaRPr>
          </a:p>
          <a:p>
            <a:pPr marL="325120" indent="-274320">
              <a:lnSpc>
                <a:spcPct val="100000"/>
              </a:lnSpc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因此每个迭代需要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422400" indent="-457834">
              <a:lnSpc>
                <a:spcPct val="100000"/>
              </a:lnSpc>
              <a:spcBef>
                <a:spcPts val="2120"/>
              </a:spcBef>
              <a:buClr>
                <a:srgbClr val="000000"/>
              </a:buClr>
              <a:buFont typeface="Arial"/>
              <a:buChar char="•"/>
              <a:tabLst>
                <a:tab pos="1421765" algn="l"/>
                <a:tab pos="1422400" algn="l"/>
              </a:tabLst>
            </a:pP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400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次移位</a:t>
            </a:r>
            <a:endParaRPr sz="2400">
              <a:latin typeface="宋体"/>
              <a:cs typeface="宋体"/>
            </a:endParaRPr>
          </a:p>
          <a:p>
            <a:pPr lvl="1" marL="1422400" indent="-457834">
              <a:lnSpc>
                <a:spcPct val="100000"/>
              </a:lnSpc>
              <a:spcBef>
                <a:spcPts val="2115"/>
              </a:spcBef>
              <a:buClr>
                <a:srgbClr val="000000"/>
              </a:buClr>
              <a:buFont typeface="Arial"/>
              <a:buChar char="•"/>
              <a:tabLst>
                <a:tab pos="1421765" algn="l"/>
                <a:tab pos="1422400" algn="l"/>
              </a:tabLst>
            </a:pP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400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次查找表</a:t>
            </a:r>
            <a:r>
              <a:rPr dirty="0" sz="2400" spc="-53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 spc="85">
                <a:latin typeface="Arial"/>
                <a:cs typeface="Arial"/>
              </a:rPr>
              <a:t>(</a:t>
            </a:r>
            <a:r>
              <a:rPr dirty="0" sz="2400" spc="85">
                <a:latin typeface="Symbol"/>
                <a:cs typeface="Symbol"/>
              </a:rPr>
              <a:t></a:t>
            </a:r>
            <a:r>
              <a:rPr dirty="0" baseline="41666" sz="2700" spc="127">
                <a:latin typeface="Symbol"/>
                <a:cs typeface="Symbol"/>
              </a:rPr>
              <a:t></a:t>
            </a:r>
            <a:r>
              <a:rPr dirty="0" baseline="41666" sz="2700" spc="127" i="1">
                <a:latin typeface="Arial"/>
                <a:cs typeface="Arial"/>
              </a:rPr>
              <a:t>i</a:t>
            </a:r>
            <a:r>
              <a:rPr dirty="0" baseline="41666" sz="2700" spc="127">
                <a:latin typeface="Symbol"/>
                <a:cs typeface="Symbol"/>
              </a:rPr>
              <a:t></a:t>
            </a:r>
            <a:r>
              <a:rPr dirty="0" baseline="41666" sz="2700" spc="61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值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lvl="1" marL="1422400" indent="-457834">
              <a:lnSpc>
                <a:spcPct val="100000"/>
              </a:lnSpc>
              <a:spcBef>
                <a:spcPts val="2125"/>
              </a:spcBef>
              <a:buClr>
                <a:srgbClr val="000000"/>
              </a:buClr>
              <a:buFont typeface="Arial"/>
              <a:buChar char="•"/>
              <a:tabLst>
                <a:tab pos="1421765" algn="l"/>
                <a:tab pos="1422400" algn="l"/>
              </a:tabLst>
            </a:pP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dirty="0" sz="2400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次加法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39" y="359155"/>
            <a:ext cx="9871075" cy="9550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宋体"/>
                <a:cs typeface="宋体"/>
              </a:rPr>
              <a:t>前面提到的去除</a:t>
            </a:r>
            <a:r>
              <a:rPr dirty="0" sz="1600" spc="-28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cos</a:t>
            </a:r>
            <a:r>
              <a:rPr dirty="0" sz="1600" spc="18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</a:t>
            </a:r>
            <a:r>
              <a:rPr dirty="0" sz="1600" spc="32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宋体"/>
                <a:cs typeface="宋体"/>
              </a:rPr>
              <a:t>项的原因是显而易见的</a:t>
            </a:r>
            <a:r>
              <a:rPr dirty="0" sz="1600" spc="13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当将该项去除时，</a:t>
            </a:r>
            <a:r>
              <a:rPr dirty="0" sz="1600" spc="-66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转换公式已经被简化为伪旋转的迭代移位相 加计算。</a:t>
            </a:r>
            <a:endParaRPr sz="16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dirty="0" sz="1600" spc="-5">
                <a:latin typeface="Arial"/>
                <a:cs typeface="Arial"/>
              </a:rPr>
              <a:t>CORDIC </a:t>
            </a:r>
            <a:r>
              <a:rPr dirty="0" sz="1600">
                <a:latin typeface="宋体"/>
                <a:cs typeface="宋体"/>
              </a:rPr>
              <a:t>硬</a:t>
            </a:r>
            <a:r>
              <a:rPr dirty="0" sz="1600" spc="-5">
                <a:latin typeface="宋体"/>
                <a:cs typeface="宋体"/>
              </a:rPr>
              <a:t>件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77001" y="2556510"/>
            <a:ext cx="821690" cy="440690"/>
          </a:xfrm>
          <a:custGeom>
            <a:avLst/>
            <a:gdLst/>
            <a:ahLst/>
            <a:cxnLst/>
            <a:rect l="l" t="t" r="r" b="b"/>
            <a:pathLst>
              <a:path w="821690" h="440689">
                <a:moveTo>
                  <a:pt x="821436" y="220217"/>
                </a:moveTo>
                <a:lnTo>
                  <a:pt x="798509" y="148265"/>
                </a:lnTo>
                <a:lnTo>
                  <a:pt x="771535" y="114948"/>
                </a:lnTo>
                <a:lnTo>
                  <a:pt x="737495" y="86470"/>
                </a:lnTo>
                <a:lnTo>
                  <a:pt x="697946" y="62561"/>
                </a:lnTo>
                <a:lnTo>
                  <a:pt x="654443" y="42952"/>
                </a:lnTo>
                <a:lnTo>
                  <a:pt x="608541" y="27375"/>
                </a:lnTo>
                <a:lnTo>
                  <a:pt x="561796" y="15561"/>
                </a:lnTo>
                <a:lnTo>
                  <a:pt x="515763" y="7239"/>
                </a:lnTo>
                <a:lnTo>
                  <a:pt x="471997" y="2142"/>
                </a:lnTo>
                <a:lnTo>
                  <a:pt x="432054" y="0"/>
                </a:lnTo>
                <a:lnTo>
                  <a:pt x="389382" y="0"/>
                </a:lnTo>
                <a:lnTo>
                  <a:pt x="349167" y="2007"/>
                </a:lnTo>
                <a:lnTo>
                  <a:pt x="304465" y="7271"/>
                </a:lnTo>
                <a:lnTo>
                  <a:pt x="257085" y="16047"/>
                </a:lnTo>
                <a:lnTo>
                  <a:pt x="208834" y="28592"/>
                </a:lnTo>
                <a:lnTo>
                  <a:pt x="161520" y="45162"/>
                </a:lnTo>
                <a:lnTo>
                  <a:pt x="116951" y="66014"/>
                </a:lnTo>
                <a:lnTo>
                  <a:pt x="76935" y="91403"/>
                </a:lnTo>
                <a:lnTo>
                  <a:pt x="43280" y="121585"/>
                </a:lnTo>
                <a:lnTo>
                  <a:pt x="17794" y="156818"/>
                </a:lnTo>
                <a:lnTo>
                  <a:pt x="2286" y="197357"/>
                </a:lnTo>
                <a:lnTo>
                  <a:pt x="0" y="220217"/>
                </a:lnTo>
                <a:lnTo>
                  <a:pt x="762" y="231647"/>
                </a:lnTo>
                <a:lnTo>
                  <a:pt x="16855" y="282073"/>
                </a:lnTo>
                <a:lnTo>
                  <a:pt x="40806" y="316178"/>
                </a:lnTo>
                <a:lnTo>
                  <a:pt x="72461" y="345617"/>
                </a:lnTo>
                <a:lnTo>
                  <a:pt x="110142" y="370611"/>
                </a:lnTo>
                <a:lnTo>
                  <a:pt x="152171" y="391382"/>
                </a:lnTo>
                <a:lnTo>
                  <a:pt x="196870" y="408152"/>
                </a:lnTo>
                <a:lnTo>
                  <a:pt x="242561" y="421145"/>
                </a:lnTo>
                <a:lnTo>
                  <a:pt x="287566" y="430581"/>
                </a:lnTo>
                <a:lnTo>
                  <a:pt x="330208" y="436683"/>
                </a:lnTo>
                <a:lnTo>
                  <a:pt x="368808" y="439673"/>
                </a:lnTo>
                <a:lnTo>
                  <a:pt x="389382" y="440435"/>
                </a:lnTo>
                <a:lnTo>
                  <a:pt x="410718" y="440435"/>
                </a:lnTo>
                <a:lnTo>
                  <a:pt x="451819" y="439807"/>
                </a:lnTo>
                <a:lnTo>
                  <a:pt x="497537" y="435800"/>
                </a:lnTo>
                <a:lnTo>
                  <a:pt x="546099" y="428177"/>
                </a:lnTo>
                <a:lnTo>
                  <a:pt x="595734" y="416703"/>
                </a:lnTo>
                <a:lnTo>
                  <a:pt x="644671" y="401140"/>
                </a:lnTo>
                <a:lnTo>
                  <a:pt x="691137" y="381254"/>
                </a:lnTo>
                <a:lnTo>
                  <a:pt x="733360" y="356807"/>
                </a:lnTo>
                <a:lnTo>
                  <a:pt x="769571" y="327564"/>
                </a:lnTo>
                <a:lnTo>
                  <a:pt x="797996" y="293289"/>
                </a:lnTo>
                <a:lnTo>
                  <a:pt x="816864" y="253745"/>
                </a:lnTo>
                <a:lnTo>
                  <a:pt x="821436" y="220217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207899" y="2550414"/>
            <a:ext cx="597535" cy="227329"/>
          </a:xfrm>
          <a:custGeom>
            <a:avLst/>
            <a:gdLst/>
            <a:ahLst/>
            <a:cxnLst/>
            <a:rect l="l" t="t" r="r" b="b"/>
            <a:pathLst>
              <a:path w="597534" h="227330">
                <a:moveTo>
                  <a:pt x="597407" y="226313"/>
                </a:moveTo>
                <a:lnTo>
                  <a:pt x="585873" y="173248"/>
                </a:lnTo>
                <a:lnTo>
                  <a:pt x="563291" y="136340"/>
                </a:lnTo>
                <a:lnTo>
                  <a:pt x="532303" y="104552"/>
                </a:lnTo>
                <a:lnTo>
                  <a:pt x="496313" y="78278"/>
                </a:lnTo>
                <a:lnTo>
                  <a:pt x="458723" y="57911"/>
                </a:lnTo>
                <a:lnTo>
                  <a:pt x="444245" y="51053"/>
                </a:lnTo>
                <a:lnTo>
                  <a:pt x="444245" y="50291"/>
                </a:lnTo>
                <a:lnTo>
                  <a:pt x="428243" y="43433"/>
                </a:lnTo>
                <a:lnTo>
                  <a:pt x="427481" y="43433"/>
                </a:lnTo>
                <a:lnTo>
                  <a:pt x="382570" y="27919"/>
                </a:lnTo>
                <a:lnTo>
                  <a:pt x="336794" y="16273"/>
                </a:lnTo>
                <a:lnTo>
                  <a:pt x="290261" y="7920"/>
                </a:lnTo>
                <a:lnTo>
                  <a:pt x="243077" y="2285"/>
                </a:lnTo>
                <a:lnTo>
                  <a:pt x="201929" y="0"/>
                </a:lnTo>
                <a:lnTo>
                  <a:pt x="155297" y="129"/>
                </a:lnTo>
                <a:lnTo>
                  <a:pt x="109942" y="2957"/>
                </a:lnTo>
                <a:lnTo>
                  <a:pt x="64861" y="8688"/>
                </a:lnTo>
                <a:lnTo>
                  <a:pt x="19049" y="17525"/>
                </a:lnTo>
                <a:lnTo>
                  <a:pt x="761" y="21335"/>
                </a:lnTo>
                <a:lnTo>
                  <a:pt x="0" y="21335"/>
                </a:lnTo>
                <a:lnTo>
                  <a:pt x="3809" y="33527"/>
                </a:lnTo>
                <a:lnTo>
                  <a:pt x="3809" y="34131"/>
                </a:lnTo>
                <a:lnTo>
                  <a:pt x="21335" y="30479"/>
                </a:lnTo>
                <a:lnTo>
                  <a:pt x="59435" y="22860"/>
                </a:lnTo>
                <a:lnTo>
                  <a:pt x="77723" y="19933"/>
                </a:lnTo>
                <a:lnTo>
                  <a:pt x="97535" y="17525"/>
                </a:lnTo>
                <a:lnTo>
                  <a:pt x="118109" y="15239"/>
                </a:lnTo>
                <a:lnTo>
                  <a:pt x="138683" y="13715"/>
                </a:lnTo>
                <a:lnTo>
                  <a:pt x="158495" y="12982"/>
                </a:lnTo>
                <a:lnTo>
                  <a:pt x="201929" y="12982"/>
                </a:lnTo>
                <a:lnTo>
                  <a:pt x="221741" y="13715"/>
                </a:lnTo>
                <a:lnTo>
                  <a:pt x="242315" y="15239"/>
                </a:lnTo>
                <a:lnTo>
                  <a:pt x="262127" y="17525"/>
                </a:lnTo>
                <a:lnTo>
                  <a:pt x="281939" y="19811"/>
                </a:lnTo>
                <a:lnTo>
                  <a:pt x="300989" y="22859"/>
                </a:lnTo>
                <a:lnTo>
                  <a:pt x="339089" y="30479"/>
                </a:lnTo>
                <a:lnTo>
                  <a:pt x="356615" y="34131"/>
                </a:lnTo>
                <a:lnTo>
                  <a:pt x="356615" y="33527"/>
                </a:lnTo>
                <a:lnTo>
                  <a:pt x="374141" y="38861"/>
                </a:lnTo>
                <a:lnTo>
                  <a:pt x="407669" y="49529"/>
                </a:lnTo>
                <a:lnTo>
                  <a:pt x="407669" y="49820"/>
                </a:lnTo>
                <a:lnTo>
                  <a:pt x="422909" y="55625"/>
                </a:lnTo>
                <a:lnTo>
                  <a:pt x="438911" y="62483"/>
                </a:lnTo>
                <a:lnTo>
                  <a:pt x="453389" y="69341"/>
                </a:lnTo>
                <a:lnTo>
                  <a:pt x="453389" y="69743"/>
                </a:lnTo>
                <a:lnTo>
                  <a:pt x="467105" y="76961"/>
                </a:lnTo>
                <a:lnTo>
                  <a:pt x="480821" y="84581"/>
                </a:lnTo>
                <a:lnTo>
                  <a:pt x="493013" y="91753"/>
                </a:lnTo>
                <a:lnTo>
                  <a:pt x="493013" y="91439"/>
                </a:lnTo>
                <a:lnTo>
                  <a:pt x="505205" y="99821"/>
                </a:lnTo>
                <a:lnTo>
                  <a:pt x="516635" y="108203"/>
                </a:lnTo>
                <a:lnTo>
                  <a:pt x="526541" y="116694"/>
                </a:lnTo>
                <a:lnTo>
                  <a:pt x="536447" y="125729"/>
                </a:lnTo>
                <a:lnTo>
                  <a:pt x="545591" y="135635"/>
                </a:lnTo>
                <a:lnTo>
                  <a:pt x="553973" y="145541"/>
                </a:lnTo>
                <a:lnTo>
                  <a:pt x="553973" y="145880"/>
                </a:lnTo>
                <a:lnTo>
                  <a:pt x="566927" y="164591"/>
                </a:lnTo>
                <a:lnTo>
                  <a:pt x="566927" y="163829"/>
                </a:lnTo>
                <a:lnTo>
                  <a:pt x="572261" y="174497"/>
                </a:lnTo>
                <a:lnTo>
                  <a:pt x="572261" y="176275"/>
                </a:lnTo>
                <a:lnTo>
                  <a:pt x="576071" y="185165"/>
                </a:lnTo>
                <a:lnTo>
                  <a:pt x="576071" y="184403"/>
                </a:lnTo>
                <a:lnTo>
                  <a:pt x="579881" y="195071"/>
                </a:lnTo>
                <a:lnTo>
                  <a:pt x="579881" y="194309"/>
                </a:lnTo>
                <a:lnTo>
                  <a:pt x="582167" y="204977"/>
                </a:lnTo>
                <a:lnTo>
                  <a:pt x="582167" y="204215"/>
                </a:lnTo>
                <a:lnTo>
                  <a:pt x="583691" y="215645"/>
                </a:lnTo>
                <a:lnTo>
                  <a:pt x="584453" y="227075"/>
                </a:lnTo>
                <a:lnTo>
                  <a:pt x="597407" y="226313"/>
                </a:lnTo>
                <a:close/>
              </a:path>
              <a:path w="597534" h="227330">
                <a:moveTo>
                  <a:pt x="3809" y="34131"/>
                </a:moveTo>
                <a:lnTo>
                  <a:pt x="3809" y="33527"/>
                </a:lnTo>
                <a:lnTo>
                  <a:pt x="3047" y="34289"/>
                </a:lnTo>
                <a:lnTo>
                  <a:pt x="3809" y="34131"/>
                </a:lnTo>
                <a:close/>
              </a:path>
              <a:path w="597534" h="227330">
                <a:moveTo>
                  <a:pt x="78485" y="19811"/>
                </a:moveTo>
                <a:lnTo>
                  <a:pt x="77723" y="19811"/>
                </a:lnTo>
                <a:lnTo>
                  <a:pt x="78485" y="19811"/>
                </a:lnTo>
                <a:close/>
              </a:path>
              <a:path w="597534" h="227330">
                <a:moveTo>
                  <a:pt x="159257" y="12953"/>
                </a:moveTo>
                <a:lnTo>
                  <a:pt x="158495" y="12953"/>
                </a:lnTo>
                <a:lnTo>
                  <a:pt x="159257" y="12953"/>
                </a:lnTo>
                <a:close/>
              </a:path>
              <a:path w="597534" h="227330">
                <a:moveTo>
                  <a:pt x="242315" y="15324"/>
                </a:moveTo>
                <a:lnTo>
                  <a:pt x="241553" y="15239"/>
                </a:lnTo>
                <a:lnTo>
                  <a:pt x="242315" y="15324"/>
                </a:lnTo>
                <a:close/>
              </a:path>
              <a:path w="597534" h="227330">
                <a:moveTo>
                  <a:pt x="357377" y="34289"/>
                </a:moveTo>
                <a:lnTo>
                  <a:pt x="356615" y="33527"/>
                </a:lnTo>
                <a:lnTo>
                  <a:pt x="356615" y="34131"/>
                </a:lnTo>
                <a:lnTo>
                  <a:pt x="357377" y="34289"/>
                </a:lnTo>
                <a:close/>
              </a:path>
              <a:path w="597534" h="227330">
                <a:moveTo>
                  <a:pt x="407669" y="49820"/>
                </a:moveTo>
                <a:lnTo>
                  <a:pt x="407669" y="49529"/>
                </a:lnTo>
                <a:lnTo>
                  <a:pt x="406907" y="49529"/>
                </a:lnTo>
                <a:lnTo>
                  <a:pt x="407669" y="49820"/>
                </a:lnTo>
                <a:close/>
              </a:path>
              <a:path w="597534" h="227330">
                <a:moveTo>
                  <a:pt x="453389" y="69743"/>
                </a:moveTo>
                <a:lnTo>
                  <a:pt x="453389" y="69341"/>
                </a:lnTo>
                <a:lnTo>
                  <a:pt x="452627" y="69341"/>
                </a:lnTo>
                <a:lnTo>
                  <a:pt x="453389" y="69743"/>
                </a:lnTo>
                <a:close/>
              </a:path>
              <a:path w="597534" h="227330">
                <a:moveTo>
                  <a:pt x="493775" y="92201"/>
                </a:moveTo>
                <a:lnTo>
                  <a:pt x="493013" y="91439"/>
                </a:lnTo>
                <a:lnTo>
                  <a:pt x="493013" y="91753"/>
                </a:lnTo>
                <a:lnTo>
                  <a:pt x="493775" y="92201"/>
                </a:lnTo>
                <a:close/>
              </a:path>
              <a:path w="597534" h="227330">
                <a:moveTo>
                  <a:pt x="527303" y="117347"/>
                </a:moveTo>
                <a:lnTo>
                  <a:pt x="526541" y="116585"/>
                </a:lnTo>
                <a:lnTo>
                  <a:pt x="527303" y="117347"/>
                </a:lnTo>
                <a:close/>
              </a:path>
              <a:path w="597534" h="227330">
                <a:moveTo>
                  <a:pt x="553973" y="145880"/>
                </a:moveTo>
                <a:lnTo>
                  <a:pt x="553973" y="145541"/>
                </a:lnTo>
                <a:lnTo>
                  <a:pt x="553211" y="144779"/>
                </a:lnTo>
                <a:lnTo>
                  <a:pt x="553973" y="145880"/>
                </a:lnTo>
                <a:close/>
              </a:path>
              <a:path w="597534" h="227330">
                <a:moveTo>
                  <a:pt x="572261" y="176275"/>
                </a:moveTo>
                <a:lnTo>
                  <a:pt x="572261" y="174497"/>
                </a:lnTo>
                <a:lnTo>
                  <a:pt x="571499" y="174497"/>
                </a:lnTo>
                <a:lnTo>
                  <a:pt x="572261" y="176275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971011" y="2571750"/>
            <a:ext cx="241300" cy="381000"/>
          </a:xfrm>
          <a:custGeom>
            <a:avLst/>
            <a:gdLst/>
            <a:ahLst/>
            <a:cxnLst/>
            <a:rect l="l" t="t" r="r" b="b"/>
            <a:pathLst>
              <a:path w="241300" h="381000">
                <a:moveTo>
                  <a:pt x="240698" y="12191"/>
                </a:moveTo>
                <a:lnTo>
                  <a:pt x="236888" y="0"/>
                </a:lnTo>
                <a:lnTo>
                  <a:pt x="219362" y="5333"/>
                </a:lnTo>
                <a:lnTo>
                  <a:pt x="183485" y="16456"/>
                </a:lnTo>
                <a:lnTo>
                  <a:pt x="148858" y="30846"/>
                </a:lnTo>
                <a:lnTo>
                  <a:pt x="115574" y="48101"/>
                </a:lnTo>
                <a:lnTo>
                  <a:pt x="83726" y="67817"/>
                </a:lnTo>
                <a:lnTo>
                  <a:pt x="72296" y="76199"/>
                </a:lnTo>
                <a:lnTo>
                  <a:pt x="72296" y="76961"/>
                </a:lnTo>
                <a:lnTo>
                  <a:pt x="61163" y="86084"/>
                </a:lnTo>
                <a:lnTo>
                  <a:pt x="51493" y="95002"/>
                </a:lnTo>
                <a:lnTo>
                  <a:pt x="42510" y="104615"/>
                </a:lnTo>
                <a:lnTo>
                  <a:pt x="33434" y="115823"/>
                </a:lnTo>
                <a:lnTo>
                  <a:pt x="32672" y="115823"/>
                </a:lnTo>
                <a:lnTo>
                  <a:pt x="18956" y="135635"/>
                </a:lnTo>
                <a:lnTo>
                  <a:pt x="18956" y="136397"/>
                </a:lnTo>
                <a:lnTo>
                  <a:pt x="13622" y="147065"/>
                </a:lnTo>
                <a:lnTo>
                  <a:pt x="12860" y="147827"/>
                </a:lnTo>
                <a:lnTo>
                  <a:pt x="8288" y="158495"/>
                </a:lnTo>
                <a:lnTo>
                  <a:pt x="4478" y="169163"/>
                </a:lnTo>
                <a:lnTo>
                  <a:pt x="4478" y="169925"/>
                </a:lnTo>
                <a:lnTo>
                  <a:pt x="2192" y="180593"/>
                </a:lnTo>
                <a:lnTo>
                  <a:pt x="2192" y="181355"/>
                </a:lnTo>
                <a:lnTo>
                  <a:pt x="668" y="192785"/>
                </a:lnTo>
                <a:lnTo>
                  <a:pt x="668" y="193547"/>
                </a:lnTo>
                <a:lnTo>
                  <a:pt x="0" y="207084"/>
                </a:lnTo>
                <a:lnTo>
                  <a:pt x="1216" y="222851"/>
                </a:lnTo>
                <a:lnTo>
                  <a:pt x="4063" y="238444"/>
                </a:lnTo>
                <a:lnTo>
                  <a:pt x="8288" y="251459"/>
                </a:lnTo>
                <a:lnTo>
                  <a:pt x="8288" y="252221"/>
                </a:lnTo>
                <a:lnTo>
                  <a:pt x="12860" y="262889"/>
                </a:lnTo>
                <a:lnTo>
                  <a:pt x="12860" y="204977"/>
                </a:lnTo>
                <a:lnTo>
                  <a:pt x="12885" y="205358"/>
                </a:lnTo>
                <a:lnTo>
                  <a:pt x="13622" y="194309"/>
                </a:lnTo>
                <a:lnTo>
                  <a:pt x="15146" y="182879"/>
                </a:lnTo>
                <a:lnTo>
                  <a:pt x="15146" y="183641"/>
                </a:lnTo>
                <a:lnTo>
                  <a:pt x="16670" y="176529"/>
                </a:lnTo>
                <a:lnTo>
                  <a:pt x="16670" y="173735"/>
                </a:lnTo>
                <a:lnTo>
                  <a:pt x="20480" y="163067"/>
                </a:lnTo>
                <a:lnTo>
                  <a:pt x="20480" y="163829"/>
                </a:lnTo>
                <a:lnTo>
                  <a:pt x="25052" y="153161"/>
                </a:lnTo>
                <a:lnTo>
                  <a:pt x="29624" y="144017"/>
                </a:lnTo>
                <a:lnTo>
                  <a:pt x="29624" y="143255"/>
                </a:lnTo>
                <a:lnTo>
                  <a:pt x="43340" y="123443"/>
                </a:lnTo>
                <a:lnTo>
                  <a:pt x="43340" y="124205"/>
                </a:lnTo>
                <a:lnTo>
                  <a:pt x="50960" y="115200"/>
                </a:lnTo>
                <a:lnTo>
                  <a:pt x="50960" y="114299"/>
                </a:lnTo>
                <a:lnTo>
                  <a:pt x="60104" y="104393"/>
                </a:lnTo>
                <a:lnTo>
                  <a:pt x="70010" y="95249"/>
                </a:lnTo>
                <a:lnTo>
                  <a:pt x="70010" y="96011"/>
                </a:lnTo>
                <a:lnTo>
                  <a:pt x="79916" y="87521"/>
                </a:lnTo>
                <a:lnTo>
                  <a:pt x="79916" y="86867"/>
                </a:lnTo>
                <a:lnTo>
                  <a:pt x="91346" y="78485"/>
                </a:lnTo>
                <a:lnTo>
                  <a:pt x="103538" y="70103"/>
                </a:lnTo>
                <a:lnTo>
                  <a:pt x="103538" y="70865"/>
                </a:lnTo>
                <a:lnTo>
                  <a:pt x="115730" y="63694"/>
                </a:lnTo>
                <a:lnTo>
                  <a:pt x="115730" y="63245"/>
                </a:lnTo>
                <a:lnTo>
                  <a:pt x="143162" y="48005"/>
                </a:lnTo>
                <a:lnTo>
                  <a:pt x="172880" y="34632"/>
                </a:lnTo>
                <a:lnTo>
                  <a:pt x="172880" y="34289"/>
                </a:lnTo>
                <a:lnTo>
                  <a:pt x="188882" y="28193"/>
                </a:lnTo>
                <a:lnTo>
                  <a:pt x="205646" y="22859"/>
                </a:lnTo>
                <a:lnTo>
                  <a:pt x="240698" y="12191"/>
                </a:lnTo>
                <a:close/>
              </a:path>
              <a:path w="241300" h="381000">
                <a:moveTo>
                  <a:pt x="12885" y="205358"/>
                </a:moveTo>
                <a:lnTo>
                  <a:pt x="12860" y="204977"/>
                </a:lnTo>
                <a:lnTo>
                  <a:pt x="12860" y="205739"/>
                </a:lnTo>
                <a:lnTo>
                  <a:pt x="12885" y="205358"/>
                </a:lnTo>
                <a:close/>
              </a:path>
              <a:path w="241300" h="381000">
                <a:moveTo>
                  <a:pt x="17432" y="236981"/>
                </a:moveTo>
                <a:lnTo>
                  <a:pt x="15146" y="226313"/>
                </a:lnTo>
                <a:lnTo>
                  <a:pt x="15146" y="227075"/>
                </a:lnTo>
                <a:lnTo>
                  <a:pt x="13622" y="215645"/>
                </a:lnTo>
                <a:lnTo>
                  <a:pt x="13622" y="216407"/>
                </a:lnTo>
                <a:lnTo>
                  <a:pt x="12885" y="205358"/>
                </a:lnTo>
                <a:lnTo>
                  <a:pt x="12860" y="205739"/>
                </a:lnTo>
                <a:lnTo>
                  <a:pt x="12860" y="262889"/>
                </a:lnTo>
                <a:lnTo>
                  <a:pt x="13622" y="262889"/>
                </a:lnTo>
                <a:lnTo>
                  <a:pt x="16670" y="268985"/>
                </a:lnTo>
                <a:lnTo>
                  <a:pt x="16670" y="236219"/>
                </a:lnTo>
                <a:lnTo>
                  <a:pt x="17432" y="236981"/>
                </a:lnTo>
                <a:close/>
              </a:path>
              <a:path w="241300" h="381000">
                <a:moveTo>
                  <a:pt x="17432" y="172973"/>
                </a:moveTo>
                <a:lnTo>
                  <a:pt x="16670" y="173735"/>
                </a:lnTo>
                <a:lnTo>
                  <a:pt x="16670" y="176529"/>
                </a:lnTo>
                <a:lnTo>
                  <a:pt x="17432" y="172973"/>
                </a:lnTo>
                <a:close/>
              </a:path>
              <a:path w="241300" h="381000">
                <a:moveTo>
                  <a:pt x="30386" y="267461"/>
                </a:moveTo>
                <a:lnTo>
                  <a:pt x="25052" y="256793"/>
                </a:lnTo>
                <a:lnTo>
                  <a:pt x="25052" y="257555"/>
                </a:lnTo>
                <a:lnTo>
                  <a:pt x="20480" y="246887"/>
                </a:lnTo>
                <a:lnTo>
                  <a:pt x="16670" y="236219"/>
                </a:lnTo>
                <a:lnTo>
                  <a:pt x="16670" y="268985"/>
                </a:lnTo>
                <a:lnTo>
                  <a:pt x="18956" y="273557"/>
                </a:lnTo>
                <a:lnTo>
                  <a:pt x="18956" y="274319"/>
                </a:lnTo>
                <a:lnTo>
                  <a:pt x="28473" y="288722"/>
                </a:lnTo>
                <a:lnTo>
                  <a:pt x="29624" y="290203"/>
                </a:lnTo>
                <a:lnTo>
                  <a:pt x="29624" y="266699"/>
                </a:lnTo>
                <a:lnTo>
                  <a:pt x="30386" y="267461"/>
                </a:lnTo>
                <a:close/>
              </a:path>
              <a:path w="241300" h="381000">
                <a:moveTo>
                  <a:pt x="30386" y="142493"/>
                </a:moveTo>
                <a:lnTo>
                  <a:pt x="29624" y="143255"/>
                </a:lnTo>
                <a:lnTo>
                  <a:pt x="29624" y="144017"/>
                </a:lnTo>
                <a:lnTo>
                  <a:pt x="30386" y="142493"/>
                </a:lnTo>
                <a:close/>
              </a:path>
              <a:path w="241300" h="381000">
                <a:moveTo>
                  <a:pt x="80678" y="339933"/>
                </a:moveTo>
                <a:lnTo>
                  <a:pt x="80678" y="323849"/>
                </a:lnTo>
                <a:lnTo>
                  <a:pt x="70010" y="314705"/>
                </a:lnTo>
                <a:lnTo>
                  <a:pt x="60104" y="305561"/>
                </a:lnTo>
                <a:lnTo>
                  <a:pt x="50960" y="295655"/>
                </a:lnTo>
                <a:lnTo>
                  <a:pt x="43340" y="287273"/>
                </a:lnTo>
                <a:lnTo>
                  <a:pt x="43340" y="288035"/>
                </a:lnTo>
                <a:lnTo>
                  <a:pt x="36482" y="277367"/>
                </a:lnTo>
                <a:lnTo>
                  <a:pt x="36482" y="276605"/>
                </a:lnTo>
                <a:lnTo>
                  <a:pt x="29624" y="266699"/>
                </a:lnTo>
                <a:lnTo>
                  <a:pt x="29624" y="290203"/>
                </a:lnTo>
                <a:lnTo>
                  <a:pt x="37730" y="300632"/>
                </a:lnTo>
                <a:lnTo>
                  <a:pt x="48078" y="311769"/>
                </a:lnTo>
                <a:lnTo>
                  <a:pt x="60866" y="323849"/>
                </a:lnTo>
                <a:lnTo>
                  <a:pt x="61628" y="324611"/>
                </a:lnTo>
                <a:lnTo>
                  <a:pt x="72296" y="333755"/>
                </a:lnTo>
                <a:lnTo>
                  <a:pt x="80678" y="339933"/>
                </a:lnTo>
                <a:close/>
              </a:path>
              <a:path w="241300" h="381000">
                <a:moveTo>
                  <a:pt x="51722" y="114299"/>
                </a:moveTo>
                <a:lnTo>
                  <a:pt x="50960" y="114299"/>
                </a:lnTo>
                <a:lnTo>
                  <a:pt x="50960" y="115200"/>
                </a:lnTo>
                <a:lnTo>
                  <a:pt x="51722" y="114299"/>
                </a:lnTo>
                <a:close/>
              </a:path>
              <a:path w="241300" h="381000">
                <a:moveTo>
                  <a:pt x="51722" y="296417"/>
                </a:moveTo>
                <a:lnTo>
                  <a:pt x="50960" y="295586"/>
                </a:lnTo>
                <a:lnTo>
                  <a:pt x="51722" y="296417"/>
                </a:lnTo>
                <a:close/>
              </a:path>
              <a:path w="241300" h="381000">
                <a:moveTo>
                  <a:pt x="80678" y="86867"/>
                </a:moveTo>
                <a:lnTo>
                  <a:pt x="79916" y="86867"/>
                </a:lnTo>
                <a:lnTo>
                  <a:pt x="79916" y="87521"/>
                </a:lnTo>
                <a:lnTo>
                  <a:pt x="80678" y="86867"/>
                </a:lnTo>
                <a:close/>
              </a:path>
              <a:path w="241300" h="381000">
                <a:moveTo>
                  <a:pt x="158402" y="368807"/>
                </a:moveTo>
                <a:lnTo>
                  <a:pt x="143162" y="361949"/>
                </a:lnTo>
                <a:lnTo>
                  <a:pt x="143162" y="362711"/>
                </a:lnTo>
                <a:lnTo>
                  <a:pt x="115730" y="347471"/>
                </a:lnTo>
                <a:lnTo>
                  <a:pt x="115730" y="347023"/>
                </a:lnTo>
                <a:lnTo>
                  <a:pt x="103538" y="339851"/>
                </a:lnTo>
                <a:lnTo>
                  <a:pt x="91346" y="331469"/>
                </a:lnTo>
                <a:lnTo>
                  <a:pt x="79916" y="323087"/>
                </a:lnTo>
                <a:lnTo>
                  <a:pt x="80678" y="323849"/>
                </a:lnTo>
                <a:lnTo>
                  <a:pt x="80678" y="339933"/>
                </a:lnTo>
                <a:lnTo>
                  <a:pt x="88108" y="345409"/>
                </a:lnTo>
                <a:lnTo>
                  <a:pt x="103733" y="355406"/>
                </a:lnTo>
                <a:lnTo>
                  <a:pt x="115730" y="362312"/>
                </a:lnTo>
                <a:lnTo>
                  <a:pt x="115730" y="347471"/>
                </a:lnTo>
                <a:lnTo>
                  <a:pt x="116492" y="347471"/>
                </a:lnTo>
                <a:lnTo>
                  <a:pt x="116492" y="362751"/>
                </a:lnTo>
                <a:lnTo>
                  <a:pt x="119832" y="364674"/>
                </a:lnTo>
                <a:lnTo>
                  <a:pt x="137066" y="374141"/>
                </a:lnTo>
                <a:lnTo>
                  <a:pt x="137828" y="374141"/>
                </a:lnTo>
                <a:lnTo>
                  <a:pt x="153068" y="380999"/>
                </a:lnTo>
                <a:lnTo>
                  <a:pt x="158402" y="368807"/>
                </a:lnTo>
                <a:close/>
              </a:path>
              <a:path w="241300" h="381000">
                <a:moveTo>
                  <a:pt x="116492" y="63245"/>
                </a:moveTo>
                <a:lnTo>
                  <a:pt x="115730" y="63245"/>
                </a:lnTo>
                <a:lnTo>
                  <a:pt x="115730" y="63694"/>
                </a:lnTo>
                <a:lnTo>
                  <a:pt x="116492" y="63245"/>
                </a:lnTo>
                <a:close/>
              </a:path>
              <a:path w="241300" h="381000">
                <a:moveTo>
                  <a:pt x="173642" y="34289"/>
                </a:moveTo>
                <a:lnTo>
                  <a:pt x="172880" y="34289"/>
                </a:lnTo>
                <a:lnTo>
                  <a:pt x="172880" y="34632"/>
                </a:lnTo>
                <a:lnTo>
                  <a:pt x="173642" y="34289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24066" y="2828544"/>
            <a:ext cx="668020" cy="175895"/>
          </a:xfrm>
          <a:custGeom>
            <a:avLst/>
            <a:gdLst/>
            <a:ahLst/>
            <a:cxnLst/>
            <a:rect l="l" t="t" r="r" b="b"/>
            <a:pathLst>
              <a:path w="668020" h="175894">
                <a:moveTo>
                  <a:pt x="20574" y="118871"/>
                </a:moveTo>
                <a:lnTo>
                  <a:pt x="5334" y="112013"/>
                </a:lnTo>
                <a:lnTo>
                  <a:pt x="0" y="124205"/>
                </a:lnTo>
                <a:lnTo>
                  <a:pt x="15240" y="131063"/>
                </a:lnTo>
                <a:lnTo>
                  <a:pt x="19812" y="132805"/>
                </a:lnTo>
                <a:lnTo>
                  <a:pt x="19812" y="118871"/>
                </a:lnTo>
                <a:lnTo>
                  <a:pt x="20574" y="118871"/>
                </a:lnTo>
                <a:close/>
              </a:path>
              <a:path w="668020" h="175894">
                <a:moveTo>
                  <a:pt x="87630" y="140969"/>
                </a:moveTo>
                <a:lnTo>
                  <a:pt x="52578" y="130301"/>
                </a:lnTo>
                <a:lnTo>
                  <a:pt x="35814" y="124967"/>
                </a:lnTo>
                <a:lnTo>
                  <a:pt x="19812" y="118871"/>
                </a:lnTo>
                <a:lnTo>
                  <a:pt x="19812" y="132805"/>
                </a:lnTo>
                <a:lnTo>
                  <a:pt x="31242" y="137159"/>
                </a:lnTo>
                <a:lnTo>
                  <a:pt x="32004" y="137159"/>
                </a:lnTo>
                <a:lnTo>
                  <a:pt x="48768" y="142493"/>
                </a:lnTo>
                <a:lnTo>
                  <a:pt x="83820" y="153161"/>
                </a:lnTo>
                <a:lnTo>
                  <a:pt x="84582" y="153923"/>
                </a:lnTo>
                <a:lnTo>
                  <a:pt x="86868" y="154400"/>
                </a:lnTo>
                <a:lnTo>
                  <a:pt x="86868" y="140969"/>
                </a:lnTo>
                <a:lnTo>
                  <a:pt x="87630" y="140969"/>
                </a:lnTo>
                <a:close/>
              </a:path>
              <a:path w="668020" h="175894">
                <a:moveTo>
                  <a:pt x="326136" y="172774"/>
                </a:moveTo>
                <a:lnTo>
                  <a:pt x="326136" y="160019"/>
                </a:lnTo>
                <a:lnTo>
                  <a:pt x="305562" y="161543"/>
                </a:lnTo>
                <a:lnTo>
                  <a:pt x="284988" y="162305"/>
                </a:lnTo>
                <a:lnTo>
                  <a:pt x="242316" y="162305"/>
                </a:lnTo>
                <a:lnTo>
                  <a:pt x="222504" y="161543"/>
                </a:lnTo>
                <a:lnTo>
                  <a:pt x="201930" y="160019"/>
                </a:lnTo>
                <a:lnTo>
                  <a:pt x="181356" y="157733"/>
                </a:lnTo>
                <a:lnTo>
                  <a:pt x="161544" y="155447"/>
                </a:lnTo>
                <a:lnTo>
                  <a:pt x="124206" y="149351"/>
                </a:lnTo>
                <a:lnTo>
                  <a:pt x="105156" y="144779"/>
                </a:lnTo>
                <a:lnTo>
                  <a:pt x="86868" y="140969"/>
                </a:lnTo>
                <a:lnTo>
                  <a:pt x="86868" y="154400"/>
                </a:lnTo>
                <a:lnTo>
                  <a:pt x="102870" y="157733"/>
                </a:lnTo>
                <a:lnTo>
                  <a:pt x="102870" y="157916"/>
                </a:lnTo>
                <a:lnTo>
                  <a:pt x="121158" y="162305"/>
                </a:lnTo>
                <a:lnTo>
                  <a:pt x="121920" y="162305"/>
                </a:lnTo>
                <a:lnTo>
                  <a:pt x="170651" y="169782"/>
                </a:lnTo>
                <a:lnTo>
                  <a:pt x="219745" y="174215"/>
                </a:lnTo>
                <a:lnTo>
                  <a:pt x="269010" y="175520"/>
                </a:lnTo>
                <a:lnTo>
                  <a:pt x="318253" y="173611"/>
                </a:lnTo>
                <a:lnTo>
                  <a:pt x="326136" y="172774"/>
                </a:lnTo>
                <a:close/>
              </a:path>
              <a:path w="668020" h="175894">
                <a:moveTo>
                  <a:pt x="102870" y="157916"/>
                </a:moveTo>
                <a:lnTo>
                  <a:pt x="102870" y="157733"/>
                </a:lnTo>
                <a:lnTo>
                  <a:pt x="102108" y="157733"/>
                </a:lnTo>
                <a:lnTo>
                  <a:pt x="102870" y="157916"/>
                </a:lnTo>
                <a:close/>
              </a:path>
              <a:path w="668020" h="175894">
                <a:moveTo>
                  <a:pt x="162306" y="155447"/>
                </a:moveTo>
                <a:lnTo>
                  <a:pt x="161544" y="155326"/>
                </a:lnTo>
                <a:lnTo>
                  <a:pt x="162306" y="155447"/>
                </a:lnTo>
                <a:close/>
              </a:path>
              <a:path w="668020" h="175894">
                <a:moveTo>
                  <a:pt x="243078" y="162305"/>
                </a:moveTo>
                <a:lnTo>
                  <a:pt x="242316" y="162277"/>
                </a:lnTo>
                <a:lnTo>
                  <a:pt x="243078" y="162305"/>
                </a:lnTo>
                <a:close/>
              </a:path>
              <a:path w="668020" h="175894">
                <a:moveTo>
                  <a:pt x="403860" y="161938"/>
                </a:moveTo>
                <a:lnTo>
                  <a:pt x="403860" y="149351"/>
                </a:lnTo>
                <a:lnTo>
                  <a:pt x="365760" y="155447"/>
                </a:lnTo>
                <a:lnTo>
                  <a:pt x="345948" y="157733"/>
                </a:lnTo>
                <a:lnTo>
                  <a:pt x="325374" y="160019"/>
                </a:lnTo>
                <a:lnTo>
                  <a:pt x="326136" y="160019"/>
                </a:lnTo>
                <a:lnTo>
                  <a:pt x="326136" y="172774"/>
                </a:lnTo>
                <a:lnTo>
                  <a:pt x="367284" y="168401"/>
                </a:lnTo>
                <a:lnTo>
                  <a:pt x="368046" y="168401"/>
                </a:lnTo>
                <a:lnTo>
                  <a:pt x="387096" y="165353"/>
                </a:lnTo>
                <a:lnTo>
                  <a:pt x="403860" y="161938"/>
                </a:lnTo>
                <a:close/>
              </a:path>
              <a:path w="668020" h="175894">
                <a:moveTo>
                  <a:pt x="441198" y="153685"/>
                </a:moveTo>
                <a:lnTo>
                  <a:pt x="441198" y="140969"/>
                </a:lnTo>
                <a:lnTo>
                  <a:pt x="422910" y="144779"/>
                </a:lnTo>
                <a:lnTo>
                  <a:pt x="422148" y="144779"/>
                </a:lnTo>
                <a:lnTo>
                  <a:pt x="403098" y="149351"/>
                </a:lnTo>
                <a:lnTo>
                  <a:pt x="403860" y="149351"/>
                </a:lnTo>
                <a:lnTo>
                  <a:pt x="403860" y="161938"/>
                </a:lnTo>
                <a:lnTo>
                  <a:pt x="433753" y="155846"/>
                </a:lnTo>
                <a:lnTo>
                  <a:pt x="441198" y="153685"/>
                </a:lnTo>
                <a:close/>
              </a:path>
              <a:path w="668020" h="175894">
                <a:moveTo>
                  <a:pt x="491490" y="138146"/>
                </a:moveTo>
                <a:lnTo>
                  <a:pt x="491490" y="124967"/>
                </a:lnTo>
                <a:lnTo>
                  <a:pt x="457962" y="135635"/>
                </a:lnTo>
                <a:lnTo>
                  <a:pt x="440436" y="140969"/>
                </a:lnTo>
                <a:lnTo>
                  <a:pt x="441198" y="140969"/>
                </a:lnTo>
                <a:lnTo>
                  <a:pt x="441198" y="153685"/>
                </a:lnTo>
                <a:lnTo>
                  <a:pt x="481755" y="141912"/>
                </a:lnTo>
                <a:lnTo>
                  <a:pt x="491490" y="138146"/>
                </a:lnTo>
                <a:close/>
              </a:path>
              <a:path w="668020" h="175894">
                <a:moveTo>
                  <a:pt x="537210" y="119330"/>
                </a:moveTo>
                <a:lnTo>
                  <a:pt x="537210" y="105917"/>
                </a:lnTo>
                <a:lnTo>
                  <a:pt x="522732" y="112775"/>
                </a:lnTo>
                <a:lnTo>
                  <a:pt x="522732" y="112013"/>
                </a:lnTo>
                <a:lnTo>
                  <a:pt x="506730" y="118871"/>
                </a:lnTo>
                <a:lnTo>
                  <a:pt x="490728" y="124967"/>
                </a:lnTo>
                <a:lnTo>
                  <a:pt x="491490" y="124967"/>
                </a:lnTo>
                <a:lnTo>
                  <a:pt x="491490" y="138146"/>
                </a:lnTo>
                <a:lnTo>
                  <a:pt x="528338" y="123888"/>
                </a:lnTo>
                <a:lnTo>
                  <a:pt x="537210" y="119330"/>
                </a:lnTo>
                <a:close/>
              </a:path>
              <a:path w="668020" h="175894">
                <a:moveTo>
                  <a:pt x="577596" y="98522"/>
                </a:moveTo>
                <a:lnTo>
                  <a:pt x="577596" y="83057"/>
                </a:lnTo>
                <a:lnTo>
                  <a:pt x="564642" y="90677"/>
                </a:lnTo>
                <a:lnTo>
                  <a:pt x="550926" y="98297"/>
                </a:lnTo>
                <a:lnTo>
                  <a:pt x="536448" y="105917"/>
                </a:lnTo>
                <a:lnTo>
                  <a:pt x="537210" y="105917"/>
                </a:lnTo>
                <a:lnTo>
                  <a:pt x="537210" y="119330"/>
                </a:lnTo>
                <a:lnTo>
                  <a:pt x="570738" y="102107"/>
                </a:lnTo>
                <a:lnTo>
                  <a:pt x="571500" y="102107"/>
                </a:lnTo>
                <a:lnTo>
                  <a:pt x="577596" y="98522"/>
                </a:lnTo>
                <a:close/>
              </a:path>
              <a:path w="668020" h="175894">
                <a:moveTo>
                  <a:pt x="611124" y="75002"/>
                </a:moveTo>
                <a:lnTo>
                  <a:pt x="611124" y="57911"/>
                </a:lnTo>
                <a:lnTo>
                  <a:pt x="600456" y="67055"/>
                </a:lnTo>
                <a:lnTo>
                  <a:pt x="600456" y="66293"/>
                </a:lnTo>
                <a:lnTo>
                  <a:pt x="589026" y="74675"/>
                </a:lnTo>
                <a:lnTo>
                  <a:pt x="576834" y="83057"/>
                </a:lnTo>
                <a:lnTo>
                  <a:pt x="577596" y="83057"/>
                </a:lnTo>
                <a:lnTo>
                  <a:pt x="577596" y="98522"/>
                </a:lnTo>
                <a:lnTo>
                  <a:pt x="584454" y="94487"/>
                </a:lnTo>
                <a:lnTo>
                  <a:pt x="584454" y="93725"/>
                </a:lnTo>
                <a:lnTo>
                  <a:pt x="596646" y="85343"/>
                </a:lnTo>
                <a:lnTo>
                  <a:pt x="608076" y="76961"/>
                </a:lnTo>
                <a:lnTo>
                  <a:pt x="608838" y="76961"/>
                </a:lnTo>
                <a:lnTo>
                  <a:pt x="611124" y="75002"/>
                </a:lnTo>
                <a:close/>
              </a:path>
              <a:path w="668020" h="175894">
                <a:moveTo>
                  <a:pt x="637794" y="48831"/>
                </a:moveTo>
                <a:lnTo>
                  <a:pt x="637794" y="30479"/>
                </a:lnTo>
                <a:lnTo>
                  <a:pt x="629412" y="39623"/>
                </a:lnTo>
                <a:lnTo>
                  <a:pt x="629412" y="38861"/>
                </a:lnTo>
                <a:lnTo>
                  <a:pt x="620268" y="48767"/>
                </a:lnTo>
                <a:lnTo>
                  <a:pt x="610362" y="57911"/>
                </a:lnTo>
                <a:lnTo>
                  <a:pt x="611124" y="57911"/>
                </a:lnTo>
                <a:lnTo>
                  <a:pt x="611124" y="75002"/>
                </a:lnTo>
                <a:lnTo>
                  <a:pt x="619506" y="67817"/>
                </a:lnTo>
                <a:lnTo>
                  <a:pt x="619506" y="67055"/>
                </a:lnTo>
                <a:lnTo>
                  <a:pt x="629412" y="57911"/>
                </a:lnTo>
                <a:lnTo>
                  <a:pt x="637794" y="48831"/>
                </a:lnTo>
                <a:close/>
              </a:path>
              <a:path w="668020" h="175894">
                <a:moveTo>
                  <a:pt x="667512" y="6095"/>
                </a:moveTo>
                <a:lnTo>
                  <a:pt x="655632" y="898"/>
                </a:lnTo>
                <a:lnTo>
                  <a:pt x="650748" y="10667"/>
                </a:lnTo>
                <a:lnTo>
                  <a:pt x="650748" y="9905"/>
                </a:lnTo>
                <a:lnTo>
                  <a:pt x="643890" y="19811"/>
                </a:lnTo>
                <a:lnTo>
                  <a:pt x="643890" y="20573"/>
                </a:lnTo>
                <a:lnTo>
                  <a:pt x="637032" y="31241"/>
                </a:lnTo>
                <a:lnTo>
                  <a:pt x="637794" y="30479"/>
                </a:lnTo>
                <a:lnTo>
                  <a:pt x="637794" y="48831"/>
                </a:lnTo>
                <a:lnTo>
                  <a:pt x="638556" y="48005"/>
                </a:lnTo>
                <a:lnTo>
                  <a:pt x="639318" y="48005"/>
                </a:lnTo>
                <a:lnTo>
                  <a:pt x="647700" y="38861"/>
                </a:lnTo>
                <a:lnTo>
                  <a:pt x="647700" y="38099"/>
                </a:lnTo>
                <a:lnTo>
                  <a:pt x="654558" y="27431"/>
                </a:lnTo>
                <a:lnTo>
                  <a:pt x="661416" y="17525"/>
                </a:lnTo>
                <a:lnTo>
                  <a:pt x="662178" y="16763"/>
                </a:lnTo>
                <a:lnTo>
                  <a:pt x="667512" y="6095"/>
                </a:lnTo>
                <a:close/>
              </a:path>
              <a:path w="668020" h="175894">
                <a:moveTo>
                  <a:pt x="656082" y="0"/>
                </a:moveTo>
                <a:lnTo>
                  <a:pt x="655320" y="761"/>
                </a:lnTo>
                <a:lnTo>
                  <a:pt x="655632" y="898"/>
                </a:lnTo>
                <a:lnTo>
                  <a:pt x="656082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779386" y="2776727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19">
                <a:moveTo>
                  <a:pt x="25907" y="761"/>
                </a:moveTo>
                <a:lnTo>
                  <a:pt x="25907" y="0"/>
                </a:lnTo>
                <a:lnTo>
                  <a:pt x="12953" y="761"/>
                </a:lnTo>
                <a:lnTo>
                  <a:pt x="12953" y="0"/>
                </a:lnTo>
                <a:lnTo>
                  <a:pt x="12191" y="11429"/>
                </a:lnTo>
                <a:lnTo>
                  <a:pt x="12191" y="10667"/>
                </a:lnTo>
                <a:lnTo>
                  <a:pt x="10667" y="22097"/>
                </a:lnTo>
                <a:lnTo>
                  <a:pt x="10667" y="21335"/>
                </a:lnTo>
                <a:lnTo>
                  <a:pt x="8381" y="32003"/>
                </a:lnTo>
                <a:lnTo>
                  <a:pt x="8381" y="31241"/>
                </a:lnTo>
                <a:lnTo>
                  <a:pt x="4571" y="41909"/>
                </a:lnTo>
                <a:lnTo>
                  <a:pt x="0" y="52577"/>
                </a:lnTo>
                <a:lnTo>
                  <a:pt x="12192" y="57911"/>
                </a:lnTo>
                <a:lnTo>
                  <a:pt x="16764" y="47243"/>
                </a:lnTo>
                <a:lnTo>
                  <a:pt x="16764" y="46481"/>
                </a:lnTo>
                <a:lnTo>
                  <a:pt x="20574" y="35813"/>
                </a:lnTo>
                <a:lnTo>
                  <a:pt x="21336" y="35051"/>
                </a:lnTo>
                <a:lnTo>
                  <a:pt x="23621" y="24383"/>
                </a:lnTo>
                <a:lnTo>
                  <a:pt x="23621" y="23621"/>
                </a:lnTo>
                <a:lnTo>
                  <a:pt x="25145" y="12191"/>
                </a:lnTo>
                <a:lnTo>
                  <a:pt x="25907" y="761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83109" y="3063239"/>
            <a:ext cx="821690" cy="440690"/>
          </a:xfrm>
          <a:custGeom>
            <a:avLst/>
            <a:gdLst/>
            <a:ahLst/>
            <a:cxnLst/>
            <a:rect l="l" t="t" r="r" b="b"/>
            <a:pathLst>
              <a:path w="821690" h="440689">
                <a:moveTo>
                  <a:pt x="821436" y="231647"/>
                </a:moveTo>
                <a:lnTo>
                  <a:pt x="821436" y="208787"/>
                </a:lnTo>
                <a:lnTo>
                  <a:pt x="819912" y="197357"/>
                </a:lnTo>
                <a:lnTo>
                  <a:pt x="799317" y="148691"/>
                </a:lnTo>
                <a:lnTo>
                  <a:pt x="772668" y="115498"/>
                </a:lnTo>
                <a:lnTo>
                  <a:pt x="738585" y="86920"/>
                </a:lnTo>
                <a:lnTo>
                  <a:pt x="698738" y="62766"/>
                </a:lnTo>
                <a:lnTo>
                  <a:pt x="654796" y="42843"/>
                </a:lnTo>
                <a:lnTo>
                  <a:pt x="608426" y="26960"/>
                </a:lnTo>
                <a:lnTo>
                  <a:pt x="561298" y="14926"/>
                </a:lnTo>
                <a:lnTo>
                  <a:pt x="515081" y="6549"/>
                </a:lnTo>
                <a:lnTo>
                  <a:pt x="471443" y="1637"/>
                </a:lnTo>
                <a:lnTo>
                  <a:pt x="432054" y="0"/>
                </a:lnTo>
                <a:lnTo>
                  <a:pt x="389382" y="0"/>
                </a:lnTo>
                <a:lnTo>
                  <a:pt x="349346" y="1770"/>
                </a:lnTo>
                <a:lnTo>
                  <a:pt x="304686" y="6936"/>
                </a:lnTo>
                <a:lnTo>
                  <a:pt x="257247" y="15719"/>
                </a:lnTo>
                <a:lnTo>
                  <a:pt x="208874" y="28345"/>
                </a:lnTo>
                <a:lnTo>
                  <a:pt x="161410" y="45038"/>
                </a:lnTo>
                <a:lnTo>
                  <a:pt x="116700" y="66023"/>
                </a:lnTo>
                <a:lnTo>
                  <a:pt x="76588" y="91523"/>
                </a:lnTo>
                <a:lnTo>
                  <a:pt x="42919" y="121762"/>
                </a:lnTo>
                <a:lnTo>
                  <a:pt x="17537" y="156966"/>
                </a:lnTo>
                <a:lnTo>
                  <a:pt x="2286" y="197357"/>
                </a:lnTo>
                <a:lnTo>
                  <a:pt x="0" y="220217"/>
                </a:lnTo>
                <a:lnTo>
                  <a:pt x="762" y="231647"/>
                </a:lnTo>
                <a:lnTo>
                  <a:pt x="16315" y="281061"/>
                </a:lnTo>
                <a:lnTo>
                  <a:pt x="40039" y="315115"/>
                </a:lnTo>
                <a:lnTo>
                  <a:pt x="71707" y="344646"/>
                </a:lnTo>
                <a:lnTo>
                  <a:pt x="109570" y="369823"/>
                </a:lnTo>
                <a:lnTo>
                  <a:pt x="151876" y="390815"/>
                </a:lnTo>
                <a:lnTo>
                  <a:pt x="196875" y="407791"/>
                </a:lnTo>
                <a:lnTo>
                  <a:pt x="242818" y="420919"/>
                </a:lnTo>
                <a:lnTo>
                  <a:pt x="287955" y="430370"/>
                </a:lnTo>
                <a:lnTo>
                  <a:pt x="330535" y="436311"/>
                </a:lnTo>
                <a:lnTo>
                  <a:pt x="368808" y="438911"/>
                </a:lnTo>
                <a:lnTo>
                  <a:pt x="410718" y="440435"/>
                </a:lnTo>
                <a:lnTo>
                  <a:pt x="452110" y="439525"/>
                </a:lnTo>
                <a:lnTo>
                  <a:pt x="497924" y="435404"/>
                </a:lnTo>
                <a:lnTo>
                  <a:pt x="546438" y="427797"/>
                </a:lnTo>
                <a:lnTo>
                  <a:pt x="595928" y="416428"/>
                </a:lnTo>
                <a:lnTo>
                  <a:pt x="644671" y="401021"/>
                </a:lnTo>
                <a:lnTo>
                  <a:pt x="690943" y="381299"/>
                </a:lnTo>
                <a:lnTo>
                  <a:pt x="733021" y="356987"/>
                </a:lnTo>
                <a:lnTo>
                  <a:pt x="769183" y="327808"/>
                </a:lnTo>
                <a:lnTo>
                  <a:pt x="797705" y="293486"/>
                </a:lnTo>
                <a:lnTo>
                  <a:pt x="816864" y="253745"/>
                </a:lnTo>
                <a:lnTo>
                  <a:pt x="821436" y="231647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14745" y="3056936"/>
            <a:ext cx="596900" cy="226695"/>
          </a:xfrm>
          <a:custGeom>
            <a:avLst/>
            <a:gdLst/>
            <a:ahLst/>
            <a:cxnLst/>
            <a:rect l="l" t="t" r="r" b="b"/>
            <a:pathLst>
              <a:path w="596900" h="226695">
                <a:moveTo>
                  <a:pt x="596645" y="226521"/>
                </a:moveTo>
                <a:lnTo>
                  <a:pt x="596645" y="215091"/>
                </a:lnTo>
                <a:lnTo>
                  <a:pt x="581857" y="166131"/>
                </a:lnTo>
                <a:lnTo>
                  <a:pt x="553678" y="125485"/>
                </a:lnTo>
                <a:lnTo>
                  <a:pt x="515873" y="92077"/>
                </a:lnTo>
                <a:lnTo>
                  <a:pt x="472439" y="64977"/>
                </a:lnTo>
                <a:lnTo>
                  <a:pt x="458723" y="58119"/>
                </a:lnTo>
                <a:lnTo>
                  <a:pt x="458723" y="57357"/>
                </a:lnTo>
                <a:lnTo>
                  <a:pt x="428243" y="43641"/>
                </a:lnTo>
                <a:lnTo>
                  <a:pt x="427481" y="43641"/>
                </a:lnTo>
                <a:lnTo>
                  <a:pt x="411479" y="37545"/>
                </a:lnTo>
                <a:lnTo>
                  <a:pt x="394715" y="31449"/>
                </a:lnTo>
                <a:lnTo>
                  <a:pt x="377189" y="26115"/>
                </a:lnTo>
                <a:lnTo>
                  <a:pt x="376427" y="26115"/>
                </a:lnTo>
                <a:lnTo>
                  <a:pt x="358901" y="21543"/>
                </a:lnTo>
                <a:lnTo>
                  <a:pt x="303275" y="10113"/>
                </a:lnTo>
                <a:lnTo>
                  <a:pt x="263651" y="4017"/>
                </a:lnTo>
                <a:lnTo>
                  <a:pt x="261365" y="3904"/>
                </a:lnTo>
                <a:lnTo>
                  <a:pt x="221741" y="969"/>
                </a:lnTo>
                <a:lnTo>
                  <a:pt x="169644" y="0"/>
                </a:lnTo>
                <a:lnTo>
                  <a:pt x="119429" y="2184"/>
                </a:lnTo>
                <a:lnTo>
                  <a:pt x="69506" y="7761"/>
                </a:lnTo>
                <a:lnTo>
                  <a:pt x="18287" y="16971"/>
                </a:lnTo>
                <a:lnTo>
                  <a:pt x="17525" y="16971"/>
                </a:lnTo>
                <a:lnTo>
                  <a:pt x="0" y="21543"/>
                </a:lnTo>
                <a:lnTo>
                  <a:pt x="3047" y="33735"/>
                </a:lnTo>
                <a:lnTo>
                  <a:pt x="20573" y="29163"/>
                </a:lnTo>
                <a:lnTo>
                  <a:pt x="20573" y="29925"/>
                </a:lnTo>
                <a:lnTo>
                  <a:pt x="39623" y="26115"/>
                </a:lnTo>
                <a:lnTo>
                  <a:pt x="58673" y="23067"/>
                </a:lnTo>
                <a:lnTo>
                  <a:pt x="97535" y="17088"/>
                </a:lnTo>
                <a:lnTo>
                  <a:pt x="117347" y="15447"/>
                </a:lnTo>
                <a:lnTo>
                  <a:pt x="137921" y="13923"/>
                </a:lnTo>
                <a:lnTo>
                  <a:pt x="157733" y="13189"/>
                </a:lnTo>
                <a:lnTo>
                  <a:pt x="200405" y="13161"/>
                </a:lnTo>
                <a:lnTo>
                  <a:pt x="220979" y="13923"/>
                </a:lnTo>
                <a:lnTo>
                  <a:pt x="262127" y="16971"/>
                </a:lnTo>
                <a:lnTo>
                  <a:pt x="300989" y="23067"/>
                </a:lnTo>
                <a:lnTo>
                  <a:pt x="320039" y="26115"/>
                </a:lnTo>
                <a:lnTo>
                  <a:pt x="337565" y="29767"/>
                </a:lnTo>
                <a:lnTo>
                  <a:pt x="337565" y="29163"/>
                </a:lnTo>
                <a:lnTo>
                  <a:pt x="355853" y="33735"/>
                </a:lnTo>
                <a:lnTo>
                  <a:pt x="373379" y="38307"/>
                </a:lnTo>
                <a:lnTo>
                  <a:pt x="390905" y="43641"/>
                </a:lnTo>
                <a:lnTo>
                  <a:pt x="390905" y="43918"/>
                </a:lnTo>
                <a:lnTo>
                  <a:pt x="406907" y="49737"/>
                </a:lnTo>
                <a:lnTo>
                  <a:pt x="422909" y="55833"/>
                </a:lnTo>
                <a:lnTo>
                  <a:pt x="453389" y="69549"/>
                </a:lnTo>
                <a:lnTo>
                  <a:pt x="453389" y="69930"/>
                </a:lnTo>
                <a:lnTo>
                  <a:pt x="466343" y="76407"/>
                </a:lnTo>
                <a:lnTo>
                  <a:pt x="480059" y="84027"/>
                </a:lnTo>
                <a:lnTo>
                  <a:pt x="480059" y="83265"/>
                </a:lnTo>
                <a:lnTo>
                  <a:pt x="493013" y="91647"/>
                </a:lnTo>
                <a:lnTo>
                  <a:pt x="493013" y="92171"/>
                </a:lnTo>
                <a:lnTo>
                  <a:pt x="504443" y="100029"/>
                </a:lnTo>
                <a:lnTo>
                  <a:pt x="515932" y="108461"/>
                </a:lnTo>
                <a:lnTo>
                  <a:pt x="525779" y="116902"/>
                </a:lnTo>
                <a:lnTo>
                  <a:pt x="535685" y="125937"/>
                </a:lnTo>
                <a:lnTo>
                  <a:pt x="544829" y="135081"/>
                </a:lnTo>
                <a:lnTo>
                  <a:pt x="553211" y="144987"/>
                </a:lnTo>
                <a:lnTo>
                  <a:pt x="553211" y="144225"/>
                </a:lnTo>
                <a:lnTo>
                  <a:pt x="560831" y="154131"/>
                </a:lnTo>
                <a:lnTo>
                  <a:pt x="560831" y="154703"/>
                </a:lnTo>
                <a:lnTo>
                  <a:pt x="566165" y="164037"/>
                </a:lnTo>
                <a:lnTo>
                  <a:pt x="571499" y="173943"/>
                </a:lnTo>
                <a:lnTo>
                  <a:pt x="571499" y="175721"/>
                </a:lnTo>
                <a:lnTo>
                  <a:pt x="575309" y="184611"/>
                </a:lnTo>
                <a:lnTo>
                  <a:pt x="575309" y="183849"/>
                </a:lnTo>
                <a:lnTo>
                  <a:pt x="579119" y="195279"/>
                </a:lnTo>
                <a:lnTo>
                  <a:pt x="582167" y="205947"/>
                </a:lnTo>
                <a:lnTo>
                  <a:pt x="582167" y="204423"/>
                </a:lnTo>
                <a:lnTo>
                  <a:pt x="583691" y="215853"/>
                </a:lnTo>
                <a:lnTo>
                  <a:pt x="583691" y="226521"/>
                </a:lnTo>
                <a:lnTo>
                  <a:pt x="596645" y="226521"/>
                </a:lnTo>
                <a:close/>
              </a:path>
              <a:path w="596900" h="226695">
                <a:moveTo>
                  <a:pt x="98297" y="16971"/>
                </a:moveTo>
                <a:lnTo>
                  <a:pt x="97535" y="16971"/>
                </a:lnTo>
                <a:lnTo>
                  <a:pt x="98297" y="16971"/>
                </a:lnTo>
                <a:close/>
              </a:path>
              <a:path w="596900" h="226695">
                <a:moveTo>
                  <a:pt x="158495" y="13161"/>
                </a:moveTo>
                <a:lnTo>
                  <a:pt x="157733" y="13161"/>
                </a:lnTo>
                <a:lnTo>
                  <a:pt x="158495" y="13161"/>
                </a:lnTo>
                <a:close/>
              </a:path>
              <a:path w="596900" h="226695">
                <a:moveTo>
                  <a:pt x="262127" y="17088"/>
                </a:moveTo>
                <a:lnTo>
                  <a:pt x="261365" y="16971"/>
                </a:lnTo>
                <a:lnTo>
                  <a:pt x="262127" y="17088"/>
                </a:lnTo>
                <a:close/>
              </a:path>
              <a:path w="596900" h="226695">
                <a:moveTo>
                  <a:pt x="338327" y="29925"/>
                </a:moveTo>
                <a:lnTo>
                  <a:pt x="337565" y="29163"/>
                </a:lnTo>
                <a:lnTo>
                  <a:pt x="337565" y="29767"/>
                </a:lnTo>
                <a:lnTo>
                  <a:pt x="338327" y="29925"/>
                </a:lnTo>
                <a:close/>
              </a:path>
              <a:path w="596900" h="226695">
                <a:moveTo>
                  <a:pt x="390905" y="43918"/>
                </a:moveTo>
                <a:lnTo>
                  <a:pt x="390905" y="43641"/>
                </a:lnTo>
                <a:lnTo>
                  <a:pt x="390143" y="43641"/>
                </a:lnTo>
                <a:lnTo>
                  <a:pt x="390905" y="43918"/>
                </a:lnTo>
                <a:close/>
              </a:path>
              <a:path w="596900" h="226695">
                <a:moveTo>
                  <a:pt x="453389" y="69930"/>
                </a:moveTo>
                <a:lnTo>
                  <a:pt x="453389" y="69549"/>
                </a:lnTo>
                <a:lnTo>
                  <a:pt x="452627" y="69549"/>
                </a:lnTo>
                <a:lnTo>
                  <a:pt x="453389" y="69930"/>
                </a:lnTo>
                <a:close/>
              </a:path>
              <a:path w="596900" h="226695">
                <a:moveTo>
                  <a:pt x="493013" y="92171"/>
                </a:moveTo>
                <a:lnTo>
                  <a:pt x="493013" y="91647"/>
                </a:lnTo>
                <a:lnTo>
                  <a:pt x="492251" y="91647"/>
                </a:lnTo>
                <a:lnTo>
                  <a:pt x="493013" y="92171"/>
                </a:lnTo>
                <a:close/>
              </a:path>
              <a:path w="596900" h="226695">
                <a:moveTo>
                  <a:pt x="526541" y="117555"/>
                </a:moveTo>
                <a:lnTo>
                  <a:pt x="525779" y="116793"/>
                </a:lnTo>
                <a:lnTo>
                  <a:pt x="526541" y="117555"/>
                </a:lnTo>
                <a:close/>
              </a:path>
              <a:path w="596900" h="226695">
                <a:moveTo>
                  <a:pt x="560831" y="154703"/>
                </a:moveTo>
                <a:lnTo>
                  <a:pt x="560831" y="154131"/>
                </a:lnTo>
                <a:lnTo>
                  <a:pt x="560069" y="153369"/>
                </a:lnTo>
                <a:lnTo>
                  <a:pt x="560831" y="154703"/>
                </a:lnTo>
                <a:close/>
              </a:path>
              <a:path w="596900" h="226695">
                <a:moveTo>
                  <a:pt x="571499" y="175721"/>
                </a:moveTo>
                <a:lnTo>
                  <a:pt x="571499" y="173943"/>
                </a:lnTo>
                <a:lnTo>
                  <a:pt x="570737" y="173943"/>
                </a:lnTo>
                <a:lnTo>
                  <a:pt x="571499" y="175721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77013" y="3078479"/>
            <a:ext cx="241300" cy="381000"/>
          </a:xfrm>
          <a:custGeom>
            <a:avLst/>
            <a:gdLst/>
            <a:ahLst/>
            <a:cxnLst/>
            <a:rect l="l" t="t" r="r" b="b"/>
            <a:pathLst>
              <a:path w="241300" h="381000">
                <a:moveTo>
                  <a:pt x="2285" y="227837"/>
                </a:moveTo>
                <a:lnTo>
                  <a:pt x="2285" y="181355"/>
                </a:lnTo>
                <a:lnTo>
                  <a:pt x="761" y="192785"/>
                </a:lnTo>
                <a:lnTo>
                  <a:pt x="761" y="193547"/>
                </a:lnTo>
                <a:lnTo>
                  <a:pt x="0" y="204977"/>
                </a:lnTo>
                <a:lnTo>
                  <a:pt x="0" y="205739"/>
                </a:lnTo>
                <a:lnTo>
                  <a:pt x="761" y="217169"/>
                </a:lnTo>
                <a:lnTo>
                  <a:pt x="2285" y="227837"/>
                </a:lnTo>
                <a:close/>
              </a:path>
              <a:path w="241300" h="381000">
                <a:moveTo>
                  <a:pt x="8381" y="251459"/>
                </a:moveTo>
                <a:lnTo>
                  <a:pt x="8381" y="158495"/>
                </a:lnTo>
                <a:lnTo>
                  <a:pt x="4571" y="169925"/>
                </a:lnTo>
                <a:lnTo>
                  <a:pt x="2285" y="180593"/>
                </a:lnTo>
                <a:lnTo>
                  <a:pt x="2285" y="228599"/>
                </a:lnTo>
                <a:lnTo>
                  <a:pt x="4571" y="240029"/>
                </a:lnTo>
                <a:lnTo>
                  <a:pt x="4571" y="240791"/>
                </a:lnTo>
                <a:lnTo>
                  <a:pt x="8381" y="251459"/>
                </a:lnTo>
                <a:close/>
              </a:path>
              <a:path w="241300" h="381000">
                <a:moveTo>
                  <a:pt x="240791" y="12191"/>
                </a:moveTo>
                <a:lnTo>
                  <a:pt x="237743" y="0"/>
                </a:lnTo>
                <a:lnTo>
                  <a:pt x="219455" y="4571"/>
                </a:lnTo>
                <a:lnTo>
                  <a:pt x="202691" y="9905"/>
                </a:lnTo>
                <a:lnTo>
                  <a:pt x="201929" y="9905"/>
                </a:lnTo>
                <a:lnTo>
                  <a:pt x="185165" y="16001"/>
                </a:lnTo>
                <a:lnTo>
                  <a:pt x="169163" y="22097"/>
                </a:lnTo>
                <a:lnTo>
                  <a:pt x="153161" y="28955"/>
                </a:lnTo>
                <a:lnTo>
                  <a:pt x="153161" y="29717"/>
                </a:lnTo>
                <a:lnTo>
                  <a:pt x="138683" y="36575"/>
                </a:lnTo>
                <a:lnTo>
                  <a:pt x="97055" y="58978"/>
                </a:lnTo>
                <a:lnTo>
                  <a:pt x="72389" y="76199"/>
                </a:lnTo>
                <a:lnTo>
                  <a:pt x="72389" y="76961"/>
                </a:lnTo>
                <a:lnTo>
                  <a:pt x="61721" y="86105"/>
                </a:lnTo>
                <a:lnTo>
                  <a:pt x="60959" y="86105"/>
                </a:lnTo>
                <a:lnTo>
                  <a:pt x="51053" y="95249"/>
                </a:lnTo>
                <a:lnTo>
                  <a:pt x="41909" y="104393"/>
                </a:lnTo>
                <a:lnTo>
                  <a:pt x="41909" y="105155"/>
                </a:lnTo>
                <a:lnTo>
                  <a:pt x="26669" y="124967"/>
                </a:lnTo>
                <a:lnTo>
                  <a:pt x="25907" y="125729"/>
                </a:lnTo>
                <a:lnTo>
                  <a:pt x="19049" y="136397"/>
                </a:lnTo>
                <a:lnTo>
                  <a:pt x="13715" y="146303"/>
                </a:lnTo>
                <a:lnTo>
                  <a:pt x="12953" y="147065"/>
                </a:lnTo>
                <a:lnTo>
                  <a:pt x="8381" y="157733"/>
                </a:lnTo>
                <a:lnTo>
                  <a:pt x="8381" y="252221"/>
                </a:lnTo>
                <a:lnTo>
                  <a:pt x="12953" y="262889"/>
                </a:lnTo>
                <a:lnTo>
                  <a:pt x="12953" y="204977"/>
                </a:lnTo>
                <a:lnTo>
                  <a:pt x="12979" y="205358"/>
                </a:lnTo>
                <a:lnTo>
                  <a:pt x="13715" y="194309"/>
                </a:lnTo>
                <a:lnTo>
                  <a:pt x="15239" y="182879"/>
                </a:lnTo>
                <a:lnTo>
                  <a:pt x="15239" y="183641"/>
                </a:lnTo>
                <a:lnTo>
                  <a:pt x="16763" y="176529"/>
                </a:lnTo>
                <a:lnTo>
                  <a:pt x="16763" y="173735"/>
                </a:lnTo>
                <a:lnTo>
                  <a:pt x="20573" y="162305"/>
                </a:lnTo>
                <a:lnTo>
                  <a:pt x="20573" y="163067"/>
                </a:lnTo>
                <a:lnTo>
                  <a:pt x="25145" y="152399"/>
                </a:lnTo>
                <a:lnTo>
                  <a:pt x="29717" y="143909"/>
                </a:lnTo>
                <a:lnTo>
                  <a:pt x="29717" y="143255"/>
                </a:lnTo>
                <a:lnTo>
                  <a:pt x="36575" y="132587"/>
                </a:lnTo>
                <a:lnTo>
                  <a:pt x="51053" y="113766"/>
                </a:lnTo>
                <a:lnTo>
                  <a:pt x="51053" y="113537"/>
                </a:lnTo>
                <a:lnTo>
                  <a:pt x="60197" y="104393"/>
                </a:lnTo>
                <a:lnTo>
                  <a:pt x="70103" y="95249"/>
                </a:lnTo>
                <a:lnTo>
                  <a:pt x="70103" y="96011"/>
                </a:lnTo>
                <a:lnTo>
                  <a:pt x="80009" y="87521"/>
                </a:lnTo>
                <a:lnTo>
                  <a:pt x="80009" y="86867"/>
                </a:lnTo>
                <a:lnTo>
                  <a:pt x="91439" y="78485"/>
                </a:lnTo>
                <a:lnTo>
                  <a:pt x="103631" y="70103"/>
                </a:lnTo>
                <a:lnTo>
                  <a:pt x="116585" y="61721"/>
                </a:lnTo>
                <a:lnTo>
                  <a:pt x="116585" y="62060"/>
                </a:lnTo>
                <a:lnTo>
                  <a:pt x="129539" y="54863"/>
                </a:lnTo>
                <a:lnTo>
                  <a:pt x="158495" y="41147"/>
                </a:lnTo>
                <a:lnTo>
                  <a:pt x="173735" y="34616"/>
                </a:lnTo>
                <a:lnTo>
                  <a:pt x="173735" y="34289"/>
                </a:lnTo>
                <a:lnTo>
                  <a:pt x="189737" y="28193"/>
                </a:lnTo>
                <a:lnTo>
                  <a:pt x="206501" y="22097"/>
                </a:lnTo>
                <a:lnTo>
                  <a:pt x="222503" y="17006"/>
                </a:lnTo>
                <a:lnTo>
                  <a:pt x="222503" y="16763"/>
                </a:lnTo>
                <a:lnTo>
                  <a:pt x="240791" y="12191"/>
                </a:lnTo>
                <a:close/>
              </a:path>
              <a:path w="241300" h="381000">
                <a:moveTo>
                  <a:pt x="12979" y="205358"/>
                </a:moveTo>
                <a:lnTo>
                  <a:pt x="12953" y="204977"/>
                </a:lnTo>
                <a:lnTo>
                  <a:pt x="12953" y="205739"/>
                </a:lnTo>
                <a:lnTo>
                  <a:pt x="12979" y="205358"/>
                </a:lnTo>
                <a:close/>
              </a:path>
              <a:path w="241300" h="381000">
                <a:moveTo>
                  <a:pt x="17525" y="237743"/>
                </a:moveTo>
                <a:lnTo>
                  <a:pt x="15239" y="226313"/>
                </a:lnTo>
                <a:lnTo>
                  <a:pt x="13715" y="215645"/>
                </a:lnTo>
                <a:lnTo>
                  <a:pt x="13715" y="216407"/>
                </a:lnTo>
                <a:lnTo>
                  <a:pt x="12979" y="205358"/>
                </a:lnTo>
                <a:lnTo>
                  <a:pt x="12953" y="205739"/>
                </a:lnTo>
                <a:lnTo>
                  <a:pt x="12953" y="262889"/>
                </a:lnTo>
                <a:lnTo>
                  <a:pt x="13715" y="262889"/>
                </a:lnTo>
                <a:lnTo>
                  <a:pt x="16763" y="268985"/>
                </a:lnTo>
                <a:lnTo>
                  <a:pt x="16763" y="236219"/>
                </a:lnTo>
                <a:lnTo>
                  <a:pt x="17525" y="237743"/>
                </a:lnTo>
                <a:close/>
              </a:path>
              <a:path w="241300" h="381000">
                <a:moveTo>
                  <a:pt x="17525" y="172973"/>
                </a:moveTo>
                <a:lnTo>
                  <a:pt x="16763" y="173735"/>
                </a:lnTo>
                <a:lnTo>
                  <a:pt x="16763" y="176529"/>
                </a:lnTo>
                <a:lnTo>
                  <a:pt x="17525" y="172973"/>
                </a:lnTo>
                <a:close/>
              </a:path>
              <a:path w="241300" h="381000">
                <a:moveTo>
                  <a:pt x="30479" y="267461"/>
                </a:moveTo>
                <a:lnTo>
                  <a:pt x="25145" y="256793"/>
                </a:lnTo>
                <a:lnTo>
                  <a:pt x="25145" y="257555"/>
                </a:lnTo>
                <a:lnTo>
                  <a:pt x="20573" y="246887"/>
                </a:lnTo>
                <a:lnTo>
                  <a:pt x="16763" y="236219"/>
                </a:lnTo>
                <a:lnTo>
                  <a:pt x="16763" y="268985"/>
                </a:lnTo>
                <a:lnTo>
                  <a:pt x="19049" y="273557"/>
                </a:lnTo>
                <a:lnTo>
                  <a:pt x="19049" y="274319"/>
                </a:lnTo>
                <a:lnTo>
                  <a:pt x="25907" y="284225"/>
                </a:lnTo>
                <a:lnTo>
                  <a:pt x="26669" y="284225"/>
                </a:lnTo>
                <a:lnTo>
                  <a:pt x="29717" y="288188"/>
                </a:lnTo>
                <a:lnTo>
                  <a:pt x="29717" y="266699"/>
                </a:lnTo>
                <a:lnTo>
                  <a:pt x="30479" y="267461"/>
                </a:lnTo>
                <a:close/>
              </a:path>
              <a:path w="241300" h="381000">
                <a:moveTo>
                  <a:pt x="30479" y="142493"/>
                </a:moveTo>
                <a:lnTo>
                  <a:pt x="29717" y="143255"/>
                </a:lnTo>
                <a:lnTo>
                  <a:pt x="29717" y="143909"/>
                </a:lnTo>
                <a:lnTo>
                  <a:pt x="30479" y="142493"/>
                </a:lnTo>
                <a:close/>
              </a:path>
              <a:path w="241300" h="381000">
                <a:moveTo>
                  <a:pt x="51815" y="296417"/>
                </a:moveTo>
                <a:lnTo>
                  <a:pt x="36575" y="276605"/>
                </a:lnTo>
                <a:lnTo>
                  <a:pt x="29717" y="266699"/>
                </a:lnTo>
                <a:lnTo>
                  <a:pt x="29717" y="288188"/>
                </a:lnTo>
                <a:lnTo>
                  <a:pt x="34289" y="294131"/>
                </a:lnTo>
                <a:lnTo>
                  <a:pt x="40324" y="302543"/>
                </a:lnTo>
                <a:lnTo>
                  <a:pt x="47115" y="310033"/>
                </a:lnTo>
                <a:lnTo>
                  <a:pt x="51053" y="313931"/>
                </a:lnTo>
                <a:lnTo>
                  <a:pt x="51053" y="295655"/>
                </a:lnTo>
                <a:lnTo>
                  <a:pt x="51815" y="296417"/>
                </a:lnTo>
                <a:close/>
              </a:path>
              <a:path w="241300" h="381000">
                <a:moveTo>
                  <a:pt x="51815" y="112775"/>
                </a:moveTo>
                <a:lnTo>
                  <a:pt x="51053" y="113537"/>
                </a:lnTo>
                <a:lnTo>
                  <a:pt x="51053" y="113766"/>
                </a:lnTo>
                <a:lnTo>
                  <a:pt x="51815" y="112775"/>
                </a:lnTo>
                <a:close/>
              </a:path>
              <a:path w="241300" h="381000">
                <a:moveTo>
                  <a:pt x="92201" y="347959"/>
                </a:moveTo>
                <a:lnTo>
                  <a:pt x="92201" y="332231"/>
                </a:lnTo>
                <a:lnTo>
                  <a:pt x="80771" y="323087"/>
                </a:lnTo>
                <a:lnTo>
                  <a:pt x="70103" y="314705"/>
                </a:lnTo>
                <a:lnTo>
                  <a:pt x="51053" y="295655"/>
                </a:lnTo>
                <a:lnTo>
                  <a:pt x="51053" y="313931"/>
                </a:lnTo>
                <a:lnTo>
                  <a:pt x="54351" y="317193"/>
                </a:lnTo>
                <a:lnTo>
                  <a:pt x="61721" y="324611"/>
                </a:lnTo>
                <a:lnTo>
                  <a:pt x="72389" y="332993"/>
                </a:lnTo>
                <a:lnTo>
                  <a:pt x="83819" y="342137"/>
                </a:lnTo>
                <a:lnTo>
                  <a:pt x="92201" y="347959"/>
                </a:lnTo>
                <a:close/>
              </a:path>
              <a:path w="241300" h="381000">
                <a:moveTo>
                  <a:pt x="80771" y="86867"/>
                </a:moveTo>
                <a:lnTo>
                  <a:pt x="80009" y="86867"/>
                </a:lnTo>
                <a:lnTo>
                  <a:pt x="80009" y="87521"/>
                </a:lnTo>
                <a:lnTo>
                  <a:pt x="80771" y="86867"/>
                </a:lnTo>
                <a:close/>
              </a:path>
              <a:path w="241300" h="381000">
                <a:moveTo>
                  <a:pt x="116585" y="347471"/>
                </a:moveTo>
                <a:lnTo>
                  <a:pt x="103631" y="339851"/>
                </a:lnTo>
                <a:lnTo>
                  <a:pt x="91439" y="331469"/>
                </a:lnTo>
                <a:lnTo>
                  <a:pt x="92201" y="332231"/>
                </a:lnTo>
                <a:lnTo>
                  <a:pt x="92201" y="347959"/>
                </a:lnTo>
                <a:lnTo>
                  <a:pt x="96700" y="351083"/>
                </a:lnTo>
                <a:lnTo>
                  <a:pt x="110389" y="359320"/>
                </a:lnTo>
                <a:lnTo>
                  <a:pt x="115823" y="362303"/>
                </a:lnTo>
                <a:lnTo>
                  <a:pt x="115823" y="347471"/>
                </a:lnTo>
                <a:lnTo>
                  <a:pt x="116585" y="347471"/>
                </a:lnTo>
                <a:close/>
              </a:path>
              <a:path w="241300" h="381000">
                <a:moveTo>
                  <a:pt x="116585" y="62060"/>
                </a:moveTo>
                <a:lnTo>
                  <a:pt x="116585" y="61721"/>
                </a:lnTo>
                <a:lnTo>
                  <a:pt x="115823" y="62483"/>
                </a:lnTo>
                <a:lnTo>
                  <a:pt x="116585" y="62060"/>
                </a:lnTo>
                <a:close/>
              </a:path>
              <a:path w="241300" h="381000">
                <a:moveTo>
                  <a:pt x="157606" y="369148"/>
                </a:moveTo>
                <a:lnTo>
                  <a:pt x="144017" y="362711"/>
                </a:lnTo>
                <a:lnTo>
                  <a:pt x="129539" y="355091"/>
                </a:lnTo>
                <a:lnTo>
                  <a:pt x="115823" y="347471"/>
                </a:lnTo>
                <a:lnTo>
                  <a:pt x="115823" y="362303"/>
                </a:lnTo>
                <a:lnTo>
                  <a:pt x="124155" y="366874"/>
                </a:lnTo>
                <a:lnTo>
                  <a:pt x="137921" y="374141"/>
                </a:lnTo>
                <a:lnTo>
                  <a:pt x="138683" y="374141"/>
                </a:lnTo>
                <a:lnTo>
                  <a:pt x="153161" y="380999"/>
                </a:lnTo>
                <a:lnTo>
                  <a:pt x="157606" y="369148"/>
                </a:lnTo>
                <a:close/>
              </a:path>
              <a:path w="241300" h="381000">
                <a:moveTo>
                  <a:pt x="158495" y="369569"/>
                </a:moveTo>
                <a:lnTo>
                  <a:pt x="157733" y="368807"/>
                </a:lnTo>
                <a:lnTo>
                  <a:pt x="157606" y="369148"/>
                </a:lnTo>
                <a:lnTo>
                  <a:pt x="158495" y="369569"/>
                </a:lnTo>
                <a:close/>
              </a:path>
              <a:path w="241300" h="381000">
                <a:moveTo>
                  <a:pt x="174497" y="34289"/>
                </a:moveTo>
                <a:lnTo>
                  <a:pt x="173735" y="34289"/>
                </a:lnTo>
                <a:lnTo>
                  <a:pt x="173735" y="34616"/>
                </a:lnTo>
                <a:lnTo>
                  <a:pt x="174497" y="34289"/>
                </a:lnTo>
                <a:close/>
              </a:path>
              <a:path w="241300" h="381000">
                <a:moveTo>
                  <a:pt x="223265" y="16763"/>
                </a:moveTo>
                <a:lnTo>
                  <a:pt x="222503" y="16763"/>
                </a:lnTo>
                <a:lnTo>
                  <a:pt x="222503" y="17006"/>
                </a:lnTo>
                <a:lnTo>
                  <a:pt x="223265" y="16763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130175" y="3335273"/>
            <a:ext cx="668020" cy="175260"/>
          </a:xfrm>
          <a:custGeom>
            <a:avLst/>
            <a:gdLst/>
            <a:ahLst/>
            <a:cxnLst/>
            <a:rect l="l" t="t" r="r" b="b"/>
            <a:pathLst>
              <a:path w="668020" h="175260">
                <a:moveTo>
                  <a:pt x="70104" y="135635"/>
                </a:moveTo>
                <a:lnTo>
                  <a:pt x="53340" y="130301"/>
                </a:lnTo>
                <a:lnTo>
                  <a:pt x="36576" y="124205"/>
                </a:lnTo>
                <a:lnTo>
                  <a:pt x="4572" y="112013"/>
                </a:lnTo>
                <a:lnTo>
                  <a:pt x="0" y="124205"/>
                </a:lnTo>
                <a:lnTo>
                  <a:pt x="16002" y="130301"/>
                </a:lnTo>
                <a:lnTo>
                  <a:pt x="62145" y="146520"/>
                </a:lnTo>
                <a:lnTo>
                  <a:pt x="69342" y="148395"/>
                </a:lnTo>
                <a:lnTo>
                  <a:pt x="69342" y="135635"/>
                </a:lnTo>
                <a:lnTo>
                  <a:pt x="70104" y="135635"/>
                </a:lnTo>
                <a:close/>
              </a:path>
              <a:path w="668020" h="175260">
                <a:moveTo>
                  <a:pt x="264414" y="174955"/>
                </a:moveTo>
                <a:lnTo>
                  <a:pt x="264414" y="162305"/>
                </a:lnTo>
                <a:lnTo>
                  <a:pt x="263652" y="162305"/>
                </a:lnTo>
                <a:lnTo>
                  <a:pt x="222504" y="160781"/>
                </a:lnTo>
                <a:lnTo>
                  <a:pt x="182118" y="157733"/>
                </a:lnTo>
                <a:lnTo>
                  <a:pt x="162306" y="155447"/>
                </a:lnTo>
                <a:lnTo>
                  <a:pt x="143256" y="152399"/>
                </a:lnTo>
                <a:lnTo>
                  <a:pt x="105156" y="144779"/>
                </a:lnTo>
                <a:lnTo>
                  <a:pt x="87630" y="140207"/>
                </a:lnTo>
                <a:lnTo>
                  <a:pt x="69342" y="135635"/>
                </a:lnTo>
                <a:lnTo>
                  <a:pt x="69342" y="148395"/>
                </a:lnTo>
                <a:lnTo>
                  <a:pt x="110019" y="158997"/>
                </a:lnTo>
                <a:lnTo>
                  <a:pt x="159146" y="167844"/>
                </a:lnTo>
                <a:lnTo>
                  <a:pt x="209049" y="173174"/>
                </a:lnTo>
                <a:lnTo>
                  <a:pt x="259254" y="175097"/>
                </a:lnTo>
                <a:lnTo>
                  <a:pt x="264414" y="174955"/>
                </a:lnTo>
                <a:close/>
              </a:path>
              <a:path w="668020" h="175260">
                <a:moveTo>
                  <a:pt x="163068" y="155447"/>
                </a:moveTo>
                <a:lnTo>
                  <a:pt x="162306" y="155330"/>
                </a:lnTo>
                <a:lnTo>
                  <a:pt x="163068" y="155447"/>
                </a:lnTo>
                <a:close/>
              </a:path>
              <a:path w="668020" h="175260">
                <a:moveTo>
                  <a:pt x="264033" y="162292"/>
                </a:moveTo>
                <a:lnTo>
                  <a:pt x="263652" y="162278"/>
                </a:lnTo>
                <a:lnTo>
                  <a:pt x="264033" y="162292"/>
                </a:lnTo>
                <a:close/>
              </a:path>
              <a:path w="668020" h="175260">
                <a:moveTo>
                  <a:pt x="346710" y="170272"/>
                </a:moveTo>
                <a:lnTo>
                  <a:pt x="346710" y="157733"/>
                </a:lnTo>
                <a:lnTo>
                  <a:pt x="305562" y="160781"/>
                </a:lnTo>
                <a:lnTo>
                  <a:pt x="284988" y="161543"/>
                </a:lnTo>
                <a:lnTo>
                  <a:pt x="264033" y="162292"/>
                </a:lnTo>
                <a:lnTo>
                  <a:pt x="264414" y="162305"/>
                </a:lnTo>
                <a:lnTo>
                  <a:pt x="264414" y="174955"/>
                </a:lnTo>
                <a:lnTo>
                  <a:pt x="309283" y="173725"/>
                </a:lnTo>
                <a:lnTo>
                  <a:pt x="346710" y="170272"/>
                </a:lnTo>
                <a:close/>
              </a:path>
              <a:path w="668020" h="175260">
                <a:moveTo>
                  <a:pt x="422910" y="158210"/>
                </a:moveTo>
                <a:lnTo>
                  <a:pt x="422910" y="144779"/>
                </a:lnTo>
                <a:lnTo>
                  <a:pt x="404622" y="148589"/>
                </a:lnTo>
                <a:lnTo>
                  <a:pt x="385572" y="152399"/>
                </a:lnTo>
                <a:lnTo>
                  <a:pt x="365760" y="155447"/>
                </a:lnTo>
                <a:lnTo>
                  <a:pt x="345948" y="157733"/>
                </a:lnTo>
                <a:lnTo>
                  <a:pt x="346710" y="157733"/>
                </a:lnTo>
                <a:lnTo>
                  <a:pt x="346710" y="170272"/>
                </a:lnTo>
                <a:lnTo>
                  <a:pt x="358659" y="169170"/>
                </a:lnTo>
                <a:lnTo>
                  <a:pt x="406908" y="161543"/>
                </a:lnTo>
                <a:lnTo>
                  <a:pt x="422910" y="158210"/>
                </a:lnTo>
                <a:close/>
              </a:path>
              <a:path w="668020" h="175260">
                <a:moveTo>
                  <a:pt x="475488" y="143653"/>
                </a:moveTo>
                <a:lnTo>
                  <a:pt x="475488" y="130301"/>
                </a:lnTo>
                <a:lnTo>
                  <a:pt x="457962" y="135635"/>
                </a:lnTo>
                <a:lnTo>
                  <a:pt x="440436" y="140207"/>
                </a:lnTo>
                <a:lnTo>
                  <a:pt x="422148" y="144779"/>
                </a:lnTo>
                <a:lnTo>
                  <a:pt x="422910" y="144779"/>
                </a:lnTo>
                <a:lnTo>
                  <a:pt x="422910" y="158210"/>
                </a:lnTo>
                <a:lnTo>
                  <a:pt x="425196" y="157733"/>
                </a:lnTo>
                <a:lnTo>
                  <a:pt x="425196" y="156971"/>
                </a:lnTo>
                <a:lnTo>
                  <a:pt x="443484" y="152399"/>
                </a:lnTo>
                <a:lnTo>
                  <a:pt x="461010" y="147827"/>
                </a:lnTo>
                <a:lnTo>
                  <a:pt x="461772" y="147827"/>
                </a:lnTo>
                <a:lnTo>
                  <a:pt x="475488" y="143653"/>
                </a:lnTo>
                <a:close/>
              </a:path>
              <a:path w="668020" h="175260">
                <a:moveTo>
                  <a:pt x="537972" y="105155"/>
                </a:moveTo>
                <a:lnTo>
                  <a:pt x="522732" y="112013"/>
                </a:lnTo>
                <a:lnTo>
                  <a:pt x="507492" y="118109"/>
                </a:lnTo>
                <a:lnTo>
                  <a:pt x="491490" y="124205"/>
                </a:lnTo>
                <a:lnTo>
                  <a:pt x="474726" y="130301"/>
                </a:lnTo>
                <a:lnTo>
                  <a:pt x="475488" y="130301"/>
                </a:lnTo>
                <a:lnTo>
                  <a:pt x="475488" y="143653"/>
                </a:lnTo>
                <a:lnTo>
                  <a:pt x="479298" y="142493"/>
                </a:lnTo>
                <a:lnTo>
                  <a:pt x="496062" y="136397"/>
                </a:lnTo>
                <a:lnTo>
                  <a:pt x="512064" y="130301"/>
                </a:lnTo>
                <a:lnTo>
                  <a:pt x="527304" y="124205"/>
                </a:lnTo>
                <a:lnTo>
                  <a:pt x="528066" y="124205"/>
                </a:lnTo>
                <a:lnTo>
                  <a:pt x="537210" y="120091"/>
                </a:lnTo>
                <a:lnTo>
                  <a:pt x="537210" y="105917"/>
                </a:lnTo>
                <a:lnTo>
                  <a:pt x="537972" y="105155"/>
                </a:lnTo>
                <a:close/>
              </a:path>
              <a:path w="668020" h="175260">
                <a:moveTo>
                  <a:pt x="577596" y="98522"/>
                </a:moveTo>
                <a:lnTo>
                  <a:pt x="577596" y="83057"/>
                </a:lnTo>
                <a:lnTo>
                  <a:pt x="564642" y="90677"/>
                </a:lnTo>
                <a:lnTo>
                  <a:pt x="537210" y="105917"/>
                </a:lnTo>
                <a:lnTo>
                  <a:pt x="537210" y="120091"/>
                </a:lnTo>
                <a:lnTo>
                  <a:pt x="543306" y="117347"/>
                </a:lnTo>
                <a:lnTo>
                  <a:pt x="570738" y="102107"/>
                </a:lnTo>
                <a:lnTo>
                  <a:pt x="571500" y="102107"/>
                </a:lnTo>
                <a:lnTo>
                  <a:pt x="577596" y="98522"/>
                </a:lnTo>
                <a:close/>
              </a:path>
              <a:path w="668020" h="175260">
                <a:moveTo>
                  <a:pt x="611124" y="74403"/>
                </a:moveTo>
                <a:lnTo>
                  <a:pt x="611124" y="57911"/>
                </a:lnTo>
                <a:lnTo>
                  <a:pt x="600456" y="66293"/>
                </a:lnTo>
                <a:lnTo>
                  <a:pt x="589026" y="75437"/>
                </a:lnTo>
                <a:lnTo>
                  <a:pt x="589026" y="74675"/>
                </a:lnTo>
                <a:lnTo>
                  <a:pt x="576834" y="83057"/>
                </a:lnTo>
                <a:lnTo>
                  <a:pt x="577596" y="83057"/>
                </a:lnTo>
                <a:lnTo>
                  <a:pt x="577596" y="98522"/>
                </a:lnTo>
                <a:lnTo>
                  <a:pt x="584454" y="94487"/>
                </a:lnTo>
                <a:lnTo>
                  <a:pt x="584454" y="93725"/>
                </a:lnTo>
                <a:lnTo>
                  <a:pt x="596646" y="85343"/>
                </a:lnTo>
                <a:lnTo>
                  <a:pt x="597408" y="85343"/>
                </a:lnTo>
                <a:lnTo>
                  <a:pt x="608838" y="76199"/>
                </a:lnTo>
                <a:lnTo>
                  <a:pt x="611124" y="74403"/>
                </a:lnTo>
                <a:close/>
              </a:path>
              <a:path w="668020" h="175260">
                <a:moveTo>
                  <a:pt x="645414" y="40801"/>
                </a:moveTo>
                <a:lnTo>
                  <a:pt x="645414" y="19811"/>
                </a:lnTo>
                <a:lnTo>
                  <a:pt x="637794" y="29717"/>
                </a:lnTo>
                <a:lnTo>
                  <a:pt x="629412" y="39623"/>
                </a:lnTo>
                <a:lnTo>
                  <a:pt x="629412" y="38861"/>
                </a:lnTo>
                <a:lnTo>
                  <a:pt x="610362" y="57911"/>
                </a:lnTo>
                <a:lnTo>
                  <a:pt x="611124" y="57911"/>
                </a:lnTo>
                <a:lnTo>
                  <a:pt x="611124" y="74403"/>
                </a:lnTo>
                <a:lnTo>
                  <a:pt x="619506" y="67817"/>
                </a:lnTo>
                <a:lnTo>
                  <a:pt x="619506" y="67055"/>
                </a:lnTo>
                <a:lnTo>
                  <a:pt x="638556" y="48005"/>
                </a:lnTo>
                <a:lnTo>
                  <a:pt x="639318" y="48005"/>
                </a:lnTo>
                <a:lnTo>
                  <a:pt x="645414" y="40801"/>
                </a:lnTo>
                <a:close/>
              </a:path>
              <a:path w="668020" h="175260">
                <a:moveTo>
                  <a:pt x="667512" y="6095"/>
                </a:moveTo>
                <a:lnTo>
                  <a:pt x="655632" y="898"/>
                </a:lnTo>
                <a:lnTo>
                  <a:pt x="650748" y="10667"/>
                </a:lnTo>
                <a:lnTo>
                  <a:pt x="644652" y="20573"/>
                </a:lnTo>
                <a:lnTo>
                  <a:pt x="645414" y="19811"/>
                </a:lnTo>
                <a:lnTo>
                  <a:pt x="645414" y="40801"/>
                </a:lnTo>
                <a:lnTo>
                  <a:pt x="647700" y="38099"/>
                </a:lnTo>
                <a:lnTo>
                  <a:pt x="647700" y="37337"/>
                </a:lnTo>
                <a:lnTo>
                  <a:pt x="655320" y="27431"/>
                </a:lnTo>
                <a:lnTo>
                  <a:pt x="661416" y="17525"/>
                </a:lnTo>
                <a:lnTo>
                  <a:pt x="662178" y="16763"/>
                </a:lnTo>
                <a:lnTo>
                  <a:pt x="667512" y="6095"/>
                </a:lnTo>
                <a:close/>
              </a:path>
              <a:path w="668020" h="175260">
                <a:moveTo>
                  <a:pt x="656082" y="0"/>
                </a:moveTo>
                <a:lnTo>
                  <a:pt x="655320" y="761"/>
                </a:lnTo>
                <a:lnTo>
                  <a:pt x="655632" y="898"/>
                </a:lnTo>
                <a:lnTo>
                  <a:pt x="656082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785495" y="3283458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20">
                <a:moveTo>
                  <a:pt x="25908" y="12191"/>
                </a:moveTo>
                <a:lnTo>
                  <a:pt x="25907" y="0"/>
                </a:lnTo>
                <a:lnTo>
                  <a:pt x="12953" y="0"/>
                </a:lnTo>
                <a:lnTo>
                  <a:pt x="12953" y="10667"/>
                </a:lnTo>
                <a:lnTo>
                  <a:pt x="11429" y="21335"/>
                </a:lnTo>
                <a:lnTo>
                  <a:pt x="11429" y="20573"/>
                </a:lnTo>
                <a:lnTo>
                  <a:pt x="8381" y="32003"/>
                </a:lnTo>
                <a:lnTo>
                  <a:pt x="8381" y="31241"/>
                </a:lnTo>
                <a:lnTo>
                  <a:pt x="4571" y="41909"/>
                </a:lnTo>
                <a:lnTo>
                  <a:pt x="0" y="52577"/>
                </a:lnTo>
                <a:lnTo>
                  <a:pt x="12192" y="57911"/>
                </a:lnTo>
                <a:lnTo>
                  <a:pt x="16764" y="47243"/>
                </a:lnTo>
                <a:lnTo>
                  <a:pt x="16764" y="46481"/>
                </a:lnTo>
                <a:lnTo>
                  <a:pt x="20574" y="35813"/>
                </a:lnTo>
                <a:lnTo>
                  <a:pt x="20574" y="35051"/>
                </a:lnTo>
                <a:lnTo>
                  <a:pt x="23621" y="23621"/>
                </a:lnTo>
                <a:lnTo>
                  <a:pt x="24383" y="22859"/>
                </a:lnTo>
                <a:lnTo>
                  <a:pt x="25908" y="12191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72819" y="2263139"/>
            <a:ext cx="524510" cy="547370"/>
          </a:xfrm>
          <a:custGeom>
            <a:avLst/>
            <a:gdLst/>
            <a:ahLst/>
            <a:cxnLst/>
            <a:rect l="l" t="t" r="r" b="b"/>
            <a:pathLst>
              <a:path w="524509" h="547369">
                <a:moveTo>
                  <a:pt x="524256" y="416052"/>
                </a:moveTo>
                <a:lnTo>
                  <a:pt x="524256" y="130301"/>
                </a:lnTo>
                <a:lnTo>
                  <a:pt x="0" y="0"/>
                </a:lnTo>
                <a:lnTo>
                  <a:pt x="0" y="225552"/>
                </a:lnTo>
                <a:lnTo>
                  <a:pt x="107442" y="285750"/>
                </a:lnTo>
                <a:lnTo>
                  <a:pt x="107442" y="520255"/>
                </a:lnTo>
                <a:lnTo>
                  <a:pt x="524256" y="416052"/>
                </a:lnTo>
                <a:close/>
              </a:path>
              <a:path w="524509" h="547369">
                <a:moveTo>
                  <a:pt x="107442" y="520255"/>
                </a:moveTo>
                <a:lnTo>
                  <a:pt x="107442" y="285750"/>
                </a:lnTo>
                <a:lnTo>
                  <a:pt x="0" y="368808"/>
                </a:lnTo>
                <a:lnTo>
                  <a:pt x="0" y="547116"/>
                </a:lnTo>
                <a:lnTo>
                  <a:pt x="107442" y="520255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466724" y="2263139"/>
            <a:ext cx="537210" cy="555625"/>
          </a:xfrm>
          <a:custGeom>
            <a:avLst/>
            <a:gdLst/>
            <a:ahLst/>
            <a:cxnLst/>
            <a:rect l="l" t="t" r="r" b="b"/>
            <a:pathLst>
              <a:path w="537209" h="555625">
                <a:moveTo>
                  <a:pt x="12953" y="222352"/>
                </a:moveTo>
                <a:lnTo>
                  <a:pt x="12953" y="0"/>
                </a:lnTo>
                <a:lnTo>
                  <a:pt x="0" y="0"/>
                </a:lnTo>
                <a:lnTo>
                  <a:pt x="0" y="230124"/>
                </a:lnTo>
                <a:lnTo>
                  <a:pt x="3047" y="231647"/>
                </a:lnTo>
                <a:lnTo>
                  <a:pt x="9143" y="220218"/>
                </a:lnTo>
                <a:lnTo>
                  <a:pt x="12953" y="222352"/>
                </a:lnTo>
                <a:close/>
              </a:path>
              <a:path w="537209" h="555625">
                <a:moveTo>
                  <a:pt x="117347" y="291084"/>
                </a:moveTo>
                <a:lnTo>
                  <a:pt x="110489" y="291846"/>
                </a:lnTo>
                <a:lnTo>
                  <a:pt x="102047" y="287115"/>
                </a:lnTo>
                <a:lnTo>
                  <a:pt x="2285" y="364236"/>
                </a:lnTo>
                <a:lnTo>
                  <a:pt x="0" y="365760"/>
                </a:lnTo>
                <a:lnTo>
                  <a:pt x="0" y="368808"/>
                </a:lnTo>
                <a:lnTo>
                  <a:pt x="12953" y="368808"/>
                </a:lnTo>
                <a:lnTo>
                  <a:pt x="12953" y="371785"/>
                </a:lnTo>
                <a:lnTo>
                  <a:pt x="117347" y="291084"/>
                </a:lnTo>
                <a:close/>
              </a:path>
              <a:path w="537209" h="555625">
                <a:moveTo>
                  <a:pt x="12953" y="371785"/>
                </a:moveTo>
                <a:lnTo>
                  <a:pt x="12953" y="368808"/>
                </a:lnTo>
                <a:lnTo>
                  <a:pt x="0" y="368808"/>
                </a:lnTo>
                <a:lnTo>
                  <a:pt x="9905" y="374142"/>
                </a:lnTo>
                <a:lnTo>
                  <a:pt x="12953" y="371785"/>
                </a:lnTo>
                <a:close/>
              </a:path>
              <a:path w="537209" h="555625">
                <a:moveTo>
                  <a:pt x="12953" y="538924"/>
                </a:moveTo>
                <a:lnTo>
                  <a:pt x="12953" y="371785"/>
                </a:lnTo>
                <a:lnTo>
                  <a:pt x="9905" y="374142"/>
                </a:lnTo>
                <a:lnTo>
                  <a:pt x="0" y="368808"/>
                </a:lnTo>
                <a:lnTo>
                  <a:pt x="0" y="555498"/>
                </a:lnTo>
                <a:lnTo>
                  <a:pt x="4571" y="554126"/>
                </a:lnTo>
                <a:lnTo>
                  <a:pt x="4571" y="541020"/>
                </a:lnTo>
                <a:lnTo>
                  <a:pt x="12953" y="538924"/>
                </a:lnTo>
                <a:close/>
              </a:path>
              <a:path w="537209" h="555625">
                <a:moveTo>
                  <a:pt x="124967" y="284988"/>
                </a:moveTo>
                <a:lnTo>
                  <a:pt x="116585" y="280416"/>
                </a:lnTo>
                <a:lnTo>
                  <a:pt x="9143" y="220218"/>
                </a:lnTo>
                <a:lnTo>
                  <a:pt x="3047" y="231647"/>
                </a:lnTo>
                <a:lnTo>
                  <a:pt x="12953" y="225552"/>
                </a:lnTo>
                <a:lnTo>
                  <a:pt x="12953" y="237198"/>
                </a:lnTo>
                <a:lnTo>
                  <a:pt x="102047" y="287115"/>
                </a:lnTo>
                <a:lnTo>
                  <a:pt x="109727" y="281178"/>
                </a:lnTo>
                <a:lnTo>
                  <a:pt x="117347" y="291084"/>
                </a:lnTo>
                <a:lnTo>
                  <a:pt x="124967" y="284988"/>
                </a:lnTo>
                <a:close/>
              </a:path>
              <a:path w="537209" h="555625">
                <a:moveTo>
                  <a:pt x="12953" y="237198"/>
                </a:moveTo>
                <a:lnTo>
                  <a:pt x="12953" y="225552"/>
                </a:lnTo>
                <a:lnTo>
                  <a:pt x="3047" y="231647"/>
                </a:lnTo>
                <a:lnTo>
                  <a:pt x="12953" y="237198"/>
                </a:lnTo>
                <a:close/>
              </a:path>
              <a:path w="537209" h="555625">
                <a:moveTo>
                  <a:pt x="537209" y="416052"/>
                </a:moveTo>
                <a:lnTo>
                  <a:pt x="528827" y="409956"/>
                </a:lnTo>
                <a:lnTo>
                  <a:pt x="4571" y="541020"/>
                </a:lnTo>
                <a:lnTo>
                  <a:pt x="7619" y="553212"/>
                </a:lnTo>
                <a:lnTo>
                  <a:pt x="12953" y="547116"/>
                </a:lnTo>
                <a:lnTo>
                  <a:pt x="12953" y="551878"/>
                </a:lnTo>
                <a:lnTo>
                  <a:pt x="524255" y="424053"/>
                </a:lnTo>
                <a:lnTo>
                  <a:pt x="524255" y="416052"/>
                </a:lnTo>
                <a:lnTo>
                  <a:pt x="537209" y="416052"/>
                </a:lnTo>
                <a:close/>
              </a:path>
              <a:path w="537209" h="555625">
                <a:moveTo>
                  <a:pt x="7619" y="553212"/>
                </a:moveTo>
                <a:lnTo>
                  <a:pt x="4571" y="541020"/>
                </a:lnTo>
                <a:lnTo>
                  <a:pt x="4571" y="554126"/>
                </a:lnTo>
                <a:lnTo>
                  <a:pt x="7619" y="553212"/>
                </a:lnTo>
                <a:close/>
              </a:path>
              <a:path w="537209" h="555625">
                <a:moveTo>
                  <a:pt x="12953" y="551878"/>
                </a:moveTo>
                <a:lnTo>
                  <a:pt x="12953" y="547116"/>
                </a:lnTo>
                <a:lnTo>
                  <a:pt x="7619" y="553212"/>
                </a:lnTo>
                <a:lnTo>
                  <a:pt x="12953" y="551878"/>
                </a:lnTo>
                <a:close/>
              </a:path>
              <a:path w="537209" h="555625">
                <a:moveTo>
                  <a:pt x="117347" y="291084"/>
                </a:moveTo>
                <a:lnTo>
                  <a:pt x="109727" y="281178"/>
                </a:lnTo>
                <a:lnTo>
                  <a:pt x="102047" y="287115"/>
                </a:lnTo>
                <a:lnTo>
                  <a:pt x="110489" y="291846"/>
                </a:lnTo>
                <a:lnTo>
                  <a:pt x="117347" y="291084"/>
                </a:lnTo>
                <a:close/>
              </a:path>
              <a:path w="537209" h="555625">
                <a:moveTo>
                  <a:pt x="537209" y="416052"/>
                </a:moveTo>
                <a:lnTo>
                  <a:pt x="537209" y="125729"/>
                </a:lnTo>
                <a:lnTo>
                  <a:pt x="531875" y="124205"/>
                </a:lnTo>
                <a:lnTo>
                  <a:pt x="524255" y="130301"/>
                </a:lnTo>
                <a:lnTo>
                  <a:pt x="524255" y="411099"/>
                </a:lnTo>
                <a:lnTo>
                  <a:pt x="528827" y="409956"/>
                </a:lnTo>
                <a:lnTo>
                  <a:pt x="537209" y="416052"/>
                </a:lnTo>
                <a:close/>
              </a:path>
              <a:path w="537209" h="555625">
                <a:moveTo>
                  <a:pt x="537209" y="420623"/>
                </a:moveTo>
                <a:lnTo>
                  <a:pt x="537209" y="416052"/>
                </a:lnTo>
                <a:lnTo>
                  <a:pt x="524255" y="416052"/>
                </a:lnTo>
                <a:lnTo>
                  <a:pt x="524255" y="424053"/>
                </a:lnTo>
                <a:lnTo>
                  <a:pt x="531875" y="422148"/>
                </a:lnTo>
                <a:lnTo>
                  <a:pt x="537209" y="42062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466710" y="2255520"/>
            <a:ext cx="532130" cy="144145"/>
          </a:xfrm>
          <a:custGeom>
            <a:avLst/>
            <a:gdLst/>
            <a:ahLst/>
            <a:cxnLst/>
            <a:rect l="l" t="t" r="r" b="b"/>
            <a:pathLst>
              <a:path w="532129" h="144144">
                <a:moveTo>
                  <a:pt x="531875" y="131825"/>
                </a:moveTo>
                <a:lnTo>
                  <a:pt x="7619" y="1523"/>
                </a:lnTo>
                <a:lnTo>
                  <a:pt x="0" y="0"/>
                </a:lnTo>
                <a:lnTo>
                  <a:pt x="0" y="7619"/>
                </a:lnTo>
                <a:lnTo>
                  <a:pt x="4571" y="13715"/>
                </a:lnTo>
                <a:lnTo>
                  <a:pt x="528827" y="144017"/>
                </a:lnTo>
                <a:lnTo>
                  <a:pt x="531875" y="131825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472819" y="4312920"/>
            <a:ext cx="524510" cy="548005"/>
          </a:xfrm>
          <a:custGeom>
            <a:avLst/>
            <a:gdLst/>
            <a:ahLst/>
            <a:cxnLst/>
            <a:rect l="l" t="t" r="r" b="b"/>
            <a:pathLst>
              <a:path w="524509" h="548004">
                <a:moveTo>
                  <a:pt x="524256" y="416814"/>
                </a:moveTo>
                <a:lnTo>
                  <a:pt x="524256" y="131063"/>
                </a:lnTo>
                <a:lnTo>
                  <a:pt x="0" y="0"/>
                </a:lnTo>
                <a:lnTo>
                  <a:pt x="0" y="226314"/>
                </a:lnTo>
                <a:lnTo>
                  <a:pt x="107442" y="285750"/>
                </a:lnTo>
                <a:lnTo>
                  <a:pt x="107442" y="521017"/>
                </a:lnTo>
                <a:lnTo>
                  <a:pt x="524256" y="416814"/>
                </a:lnTo>
                <a:close/>
              </a:path>
              <a:path w="524509" h="548004">
                <a:moveTo>
                  <a:pt x="107442" y="521017"/>
                </a:moveTo>
                <a:lnTo>
                  <a:pt x="107442" y="285750"/>
                </a:lnTo>
                <a:lnTo>
                  <a:pt x="0" y="369570"/>
                </a:lnTo>
                <a:lnTo>
                  <a:pt x="0" y="547878"/>
                </a:lnTo>
                <a:lnTo>
                  <a:pt x="107442" y="521017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466724" y="4312920"/>
            <a:ext cx="537210" cy="556260"/>
          </a:xfrm>
          <a:custGeom>
            <a:avLst/>
            <a:gdLst/>
            <a:ahLst/>
            <a:cxnLst/>
            <a:rect l="l" t="t" r="r" b="b"/>
            <a:pathLst>
              <a:path w="537209" h="556260">
                <a:moveTo>
                  <a:pt x="12953" y="223087"/>
                </a:moveTo>
                <a:lnTo>
                  <a:pt x="12953" y="0"/>
                </a:lnTo>
                <a:lnTo>
                  <a:pt x="0" y="0"/>
                </a:lnTo>
                <a:lnTo>
                  <a:pt x="0" y="230886"/>
                </a:lnTo>
                <a:lnTo>
                  <a:pt x="3047" y="232410"/>
                </a:lnTo>
                <a:lnTo>
                  <a:pt x="9143" y="220979"/>
                </a:lnTo>
                <a:lnTo>
                  <a:pt x="12953" y="223087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10489" y="291846"/>
                </a:lnTo>
                <a:lnTo>
                  <a:pt x="102043" y="287173"/>
                </a:lnTo>
                <a:lnTo>
                  <a:pt x="2285" y="364998"/>
                </a:lnTo>
                <a:lnTo>
                  <a:pt x="0" y="366522"/>
                </a:lnTo>
                <a:lnTo>
                  <a:pt x="0" y="369570"/>
                </a:lnTo>
                <a:lnTo>
                  <a:pt x="12953" y="369570"/>
                </a:lnTo>
                <a:lnTo>
                  <a:pt x="12953" y="37252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12953" y="372526"/>
                </a:moveTo>
                <a:lnTo>
                  <a:pt x="12953" y="369570"/>
                </a:lnTo>
                <a:lnTo>
                  <a:pt x="0" y="369570"/>
                </a:lnTo>
                <a:lnTo>
                  <a:pt x="9905" y="374904"/>
                </a:lnTo>
                <a:lnTo>
                  <a:pt x="12953" y="372526"/>
                </a:lnTo>
                <a:close/>
              </a:path>
              <a:path w="537209" h="556260">
                <a:moveTo>
                  <a:pt x="12953" y="539686"/>
                </a:moveTo>
                <a:lnTo>
                  <a:pt x="12953" y="372526"/>
                </a:lnTo>
                <a:lnTo>
                  <a:pt x="9905" y="374904"/>
                </a:lnTo>
                <a:lnTo>
                  <a:pt x="0" y="369570"/>
                </a:lnTo>
                <a:lnTo>
                  <a:pt x="0" y="556260"/>
                </a:lnTo>
                <a:lnTo>
                  <a:pt x="4571" y="554888"/>
                </a:lnTo>
                <a:lnTo>
                  <a:pt x="4571" y="541782"/>
                </a:lnTo>
                <a:lnTo>
                  <a:pt x="12953" y="539686"/>
                </a:lnTo>
                <a:close/>
              </a:path>
              <a:path w="537209" h="556260">
                <a:moveTo>
                  <a:pt x="124967" y="284988"/>
                </a:moveTo>
                <a:lnTo>
                  <a:pt x="116585" y="280416"/>
                </a:lnTo>
                <a:lnTo>
                  <a:pt x="9143" y="220979"/>
                </a:lnTo>
                <a:lnTo>
                  <a:pt x="3047" y="232410"/>
                </a:lnTo>
                <a:lnTo>
                  <a:pt x="12953" y="226314"/>
                </a:lnTo>
                <a:lnTo>
                  <a:pt x="12953" y="237889"/>
                </a:lnTo>
                <a:lnTo>
                  <a:pt x="102043" y="287173"/>
                </a:lnTo>
                <a:lnTo>
                  <a:pt x="109727" y="281178"/>
                </a:lnTo>
                <a:lnTo>
                  <a:pt x="117347" y="291084"/>
                </a:lnTo>
                <a:lnTo>
                  <a:pt x="124967" y="284988"/>
                </a:lnTo>
                <a:close/>
              </a:path>
              <a:path w="537209" h="556260">
                <a:moveTo>
                  <a:pt x="12953" y="237889"/>
                </a:moveTo>
                <a:lnTo>
                  <a:pt x="12953" y="226314"/>
                </a:lnTo>
                <a:lnTo>
                  <a:pt x="3047" y="232410"/>
                </a:lnTo>
                <a:lnTo>
                  <a:pt x="12953" y="237889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28827" y="410718"/>
                </a:lnTo>
                <a:lnTo>
                  <a:pt x="4571" y="541782"/>
                </a:lnTo>
                <a:lnTo>
                  <a:pt x="7619" y="553974"/>
                </a:lnTo>
                <a:lnTo>
                  <a:pt x="12953" y="547878"/>
                </a:lnTo>
                <a:lnTo>
                  <a:pt x="12953" y="552640"/>
                </a:lnTo>
                <a:lnTo>
                  <a:pt x="524255" y="424814"/>
                </a:lnTo>
                <a:lnTo>
                  <a:pt x="524255" y="416814"/>
                </a:lnTo>
                <a:lnTo>
                  <a:pt x="537209" y="416814"/>
                </a:lnTo>
                <a:close/>
              </a:path>
              <a:path w="537209" h="556260">
                <a:moveTo>
                  <a:pt x="7619" y="553974"/>
                </a:moveTo>
                <a:lnTo>
                  <a:pt x="4571" y="541782"/>
                </a:lnTo>
                <a:lnTo>
                  <a:pt x="4571" y="554888"/>
                </a:lnTo>
                <a:lnTo>
                  <a:pt x="7619" y="553974"/>
                </a:lnTo>
                <a:close/>
              </a:path>
              <a:path w="537209" h="556260">
                <a:moveTo>
                  <a:pt x="12953" y="552640"/>
                </a:moveTo>
                <a:lnTo>
                  <a:pt x="12953" y="547878"/>
                </a:lnTo>
                <a:lnTo>
                  <a:pt x="7619" y="553974"/>
                </a:lnTo>
                <a:lnTo>
                  <a:pt x="12953" y="552640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09727" y="281178"/>
                </a:lnTo>
                <a:lnTo>
                  <a:pt x="102043" y="287173"/>
                </a:lnTo>
                <a:lnTo>
                  <a:pt x="110489" y="29184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37209" y="126491"/>
                </a:lnTo>
                <a:lnTo>
                  <a:pt x="531875" y="124967"/>
                </a:lnTo>
                <a:lnTo>
                  <a:pt x="524255" y="131063"/>
                </a:lnTo>
                <a:lnTo>
                  <a:pt x="524255" y="411861"/>
                </a:lnTo>
                <a:lnTo>
                  <a:pt x="528827" y="410718"/>
                </a:lnTo>
                <a:lnTo>
                  <a:pt x="537209" y="416814"/>
                </a:lnTo>
                <a:close/>
              </a:path>
              <a:path w="537209" h="556260">
                <a:moveTo>
                  <a:pt x="537209" y="421386"/>
                </a:moveTo>
                <a:lnTo>
                  <a:pt x="537209" y="416814"/>
                </a:lnTo>
                <a:lnTo>
                  <a:pt x="524255" y="416814"/>
                </a:lnTo>
                <a:lnTo>
                  <a:pt x="524255" y="424814"/>
                </a:lnTo>
                <a:lnTo>
                  <a:pt x="531875" y="422909"/>
                </a:lnTo>
                <a:lnTo>
                  <a:pt x="537209" y="421386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466710" y="4304538"/>
            <a:ext cx="532130" cy="146050"/>
          </a:xfrm>
          <a:custGeom>
            <a:avLst/>
            <a:gdLst/>
            <a:ahLst/>
            <a:cxnLst/>
            <a:rect l="l" t="t" r="r" b="b"/>
            <a:pathLst>
              <a:path w="532129" h="146050">
                <a:moveTo>
                  <a:pt x="531875" y="133349"/>
                </a:moveTo>
                <a:lnTo>
                  <a:pt x="7619" y="2285"/>
                </a:lnTo>
                <a:lnTo>
                  <a:pt x="0" y="0"/>
                </a:lnTo>
                <a:lnTo>
                  <a:pt x="0" y="8381"/>
                </a:lnTo>
                <a:lnTo>
                  <a:pt x="4571" y="14477"/>
                </a:lnTo>
                <a:lnTo>
                  <a:pt x="528827" y="145541"/>
                </a:lnTo>
                <a:lnTo>
                  <a:pt x="531875" y="13334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472819" y="3246120"/>
            <a:ext cx="524510" cy="548005"/>
          </a:xfrm>
          <a:custGeom>
            <a:avLst/>
            <a:gdLst/>
            <a:ahLst/>
            <a:cxnLst/>
            <a:rect l="l" t="t" r="r" b="b"/>
            <a:pathLst>
              <a:path w="524509" h="548004">
                <a:moveTo>
                  <a:pt x="524256" y="416814"/>
                </a:moveTo>
                <a:lnTo>
                  <a:pt x="524256" y="131063"/>
                </a:lnTo>
                <a:lnTo>
                  <a:pt x="0" y="0"/>
                </a:lnTo>
                <a:lnTo>
                  <a:pt x="0" y="226314"/>
                </a:lnTo>
                <a:lnTo>
                  <a:pt x="107442" y="285750"/>
                </a:lnTo>
                <a:lnTo>
                  <a:pt x="107442" y="521017"/>
                </a:lnTo>
                <a:lnTo>
                  <a:pt x="524256" y="416814"/>
                </a:lnTo>
                <a:close/>
              </a:path>
              <a:path w="524509" h="548004">
                <a:moveTo>
                  <a:pt x="107442" y="521017"/>
                </a:moveTo>
                <a:lnTo>
                  <a:pt x="107442" y="285750"/>
                </a:lnTo>
                <a:lnTo>
                  <a:pt x="0" y="369570"/>
                </a:lnTo>
                <a:lnTo>
                  <a:pt x="0" y="547878"/>
                </a:lnTo>
                <a:lnTo>
                  <a:pt x="107442" y="521017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466724" y="3246120"/>
            <a:ext cx="537210" cy="556260"/>
          </a:xfrm>
          <a:custGeom>
            <a:avLst/>
            <a:gdLst/>
            <a:ahLst/>
            <a:cxnLst/>
            <a:rect l="l" t="t" r="r" b="b"/>
            <a:pathLst>
              <a:path w="537209" h="556260">
                <a:moveTo>
                  <a:pt x="12953" y="223087"/>
                </a:moveTo>
                <a:lnTo>
                  <a:pt x="12953" y="0"/>
                </a:lnTo>
                <a:lnTo>
                  <a:pt x="0" y="0"/>
                </a:lnTo>
                <a:lnTo>
                  <a:pt x="0" y="230886"/>
                </a:lnTo>
                <a:lnTo>
                  <a:pt x="3047" y="232410"/>
                </a:lnTo>
                <a:lnTo>
                  <a:pt x="9143" y="220979"/>
                </a:lnTo>
                <a:lnTo>
                  <a:pt x="12953" y="223087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10489" y="291846"/>
                </a:lnTo>
                <a:lnTo>
                  <a:pt x="102043" y="287173"/>
                </a:lnTo>
                <a:lnTo>
                  <a:pt x="2285" y="364998"/>
                </a:lnTo>
                <a:lnTo>
                  <a:pt x="0" y="366522"/>
                </a:lnTo>
                <a:lnTo>
                  <a:pt x="0" y="369570"/>
                </a:lnTo>
                <a:lnTo>
                  <a:pt x="12953" y="369570"/>
                </a:lnTo>
                <a:lnTo>
                  <a:pt x="12953" y="37252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12953" y="372526"/>
                </a:moveTo>
                <a:lnTo>
                  <a:pt x="12953" y="369570"/>
                </a:lnTo>
                <a:lnTo>
                  <a:pt x="0" y="369570"/>
                </a:lnTo>
                <a:lnTo>
                  <a:pt x="9905" y="374904"/>
                </a:lnTo>
                <a:lnTo>
                  <a:pt x="12953" y="372526"/>
                </a:lnTo>
                <a:close/>
              </a:path>
              <a:path w="537209" h="556260">
                <a:moveTo>
                  <a:pt x="12953" y="539686"/>
                </a:moveTo>
                <a:lnTo>
                  <a:pt x="12953" y="372526"/>
                </a:lnTo>
                <a:lnTo>
                  <a:pt x="9905" y="374904"/>
                </a:lnTo>
                <a:lnTo>
                  <a:pt x="0" y="369570"/>
                </a:lnTo>
                <a:lnTo>
                  <a:pt x="0" y="556260"/>
                </a:lnTo>
                <a:lnTo>
                  <a:pt x="4571" y="554888"/>
                </a:lnTo>
                <a:lnTo>
                  <a:pt x="4571" y="541782"/>
                </a:lnTo>
                <a:lnTo>
                  <a:pt x="12953" y="539686"/>
                </a:lnTo>
                <a:close/>
              </a:path>
              <a:path w="537209" h="556260">
                <a:moveTo>
                  <a:pt x="124967" y="284988"/>
                </a:moveTo>
                <a:lnTo>
                  <a:pt x="116585" y="280416"/>
                </a:lnTo>
                <a:lnTo>
                  <a:pt x="9143" y="220979"/>
                </a:lnTo>
                <a:lnTo>
                  <a:pt x="3047" y="232410"/>
                </a:lnTo>
                <a:lnTo>
                  <a:pt x="12953" y="226314"/>
                </a:lnTo>
                <a:lnTo>
                  <a:pt x="12953" y="237889"/>
                </a:lnTo>
                <a:lnTo>
                  <a:pt x="102043" y="287173"/>
                </a:lnTo>
                <a:lnTo>
                  <a:pt x="109727" y="281178"/>
                </a:lnTo>
                <a:lnTo>
                  <a:pt x="117347" y="291084"/>
                </a:lnTo>
                <a:lnTo>
                  <a:pt x="124967" y="284988"/>
                </a:lnTo>
                <a:close/>
              </a:path>
              <a:path w="537209" h="556260">
                <a:moveTo>
                  <a:pt x="12953" y="237889"/>
                </a:moveTo>
                <a:lnTo>
                  <a:pt x="12953" y="226314"/>
                </a:lnTo>
                <a:lnTo>
                  <a:pt x="3047" y="232410"/>
                </a:lnTo>
                <a:lnTo>
                  <a:pt x="12953" y="237889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28827" y="410718"/>
                </a:lnTo>
                <a:lnTo>
                  <a:pt x="4571" y="541782"/>
                </a:lnTo>
                <a:lnTo>
                  <a:pt x="7619" y="553974"/>
                </a:lnTo>
                <a:lnTo>
                  <a:pt x="12953" y="547878"/>
                </a:lnTo>
                <a:lnTo>
                  <a:pt x="12953" y="552640"/>
                </a:lnTo>
                <a:lnTo>
                  <a:pt x="524255" y="424814"/>
                </a:lnTo>
                <a:lnTo>
                  <a:pt x="524255" y="416814"/>
                </a:lnTo>
                <a:lnTo>
                  <a:pt x="537209" y="416814"/>
                </a:lnTo>
                <a:close/>
              </a:path>
              <a:path w="537209" h="556260">
                <a:moveTo>
                  <a:pt x="7619" y="553974"/>
                </a:moveTo>
                <a:lnTo>
                  <a:pt x="4571" y="541782"/>
                </a:lnTo>
                <a:lnTo>
                  <a:pt x="4571" y="554888"/>
                </a:lnTo>
                <a:lnTo>
                  <a:pt x="7619" y="553974"/>
                </a:lnTo>
                <a:close/>
              </a:path>
              <a:path w="537209" h="556260">
                <a:moveTo>
                  <a:pt x="12953" y="552640"/>
                </a:moveTo>
                <a:lnTo>
                  <a:pt x="12953" y="547878"/>
                </a:lnTo>
                <a:lnTo>
                  <a:pt x="7619" y="553974"/>
                </a:lnTo>
                <a:lnTo>
                  <a:pt x="12953" y="552640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09727" y="281178"/>
                </a:lnTo>
                <a:lnTo>
                  <a:pt x="102043" y="287173"/>
                </a:lnTo>
                <a:lnTo>
                  <a:pt x="110489" y="29184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37209" y="126491"/>
                </a:lnTo>
                <a:lnTo>
                  <a:pt x="531875" y="124967"/>
                </a:lnTo>
                <a:lnTo>
                  <a:pt x="524255" y="131063"/>
                </a:lnTo>
                <a:lnTo>
                  <a:pt x="524255" y="411861"/>
                </a:lnTo>
                <a:lnTo>
                  <a:pt x="528827" y="410718"/>
                </a:lnTo>
                <a:lnTo>
                  <a:pt x="537209" y="416814"/>
                </a:lnTo>
                <a:close/>
              </a:path>
              <a:path w="537209" h="556260">
                <a:moveTo>
                  <a:pt x="537209" y="421386"/>
                </a:moveTo>
                <a:lnTo>
                  <a:pt x="537209" y="416814"/>
                </a:lnTo>
                <a:lnTo>
                  <a:pt x="524255" y="416814"/>
                </a:lnTo>
                <a:lnTo>
                  <a:pt x="524255" y="424814"/>
                </a:lnTo>
                <a:lnTo>
                  <a:pt x="531875" y="422909"/>
                </a:lnTo>
                <a:lnTo>
                  <a:pt x="537209" y="421386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466710" y="3237738"/>
            <a:ext cx="532130" cy="146050"/>
          </a:xfrm>
          <a:custGeom>
            <a:avLst/>
            <a:gdLst/>
            <a:ahLst/>
            <a:cxnLst/>
            <a:rect l="l" t="t" r="r" b="b"/>
            <a:pathLst>
              <a:path w="532129" h="146050">
                <a:moveTo>
                  <a:pt x="531875" y="133349"/>
                </a:moveTo>
                <a:lnTo>
                  <a:pt x="7619" y="2285"/>
                </a:lnTo>
                <a:lnTo>
                  <a:pt x="0" y="0"/>
                </a:lnTo>
                <a:lnTo>
                  <a:pt x="0" y="8381"/>
                </a:lnTo>
                <a:lnTo>
                  <a:pt x="4571" y="14477"/>
                </a:lnTo>
                <a:lnTo>
                  <a:pt x="528827" y="145541"/>
                </a:lnTo>
                <a:lnTo>
                  <a:pt x="531875" y="13334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323985" y="2170176"/>
            <a:ext cx="523875" cy="547370"/>
          </a:xfrm>
          <a:custGeom>
            <a:avLst/>
            <a:gdLst/>
            <a:ahLst/>
            <a:cxnLst/>
            <a:rect l="l" t="t" r="r" b="b"/>
            <a:pathLst>
              <a:path w="523875" h="547369">
                <a:moveTo>
                  <a:pt x="523494" y="416814"/>
                </a:moveTo>
                <a:lnTo>
                  <a:pt x="523494" y="131063"/>
                </a:lnTo>
                <a:lnTo>
                  <a:pt x="0" y="0"/>
                </a:lnTo>
                <a:lnTo>
                  <a:pt x="0" y="226314"/>
                </a:lnTo>
                <a:lnTo>
                  <a:pt x="106680" y="285750"/>
                </a:lnTo>
                <a:lnTo>
                  <a:pt x="106680" y="520562"/>
                </a:lnTo>
                <a:lnTo>
                  <a:pt x="523494" y="416814"/>
                </a:lnTo>
                <a:close/>
              </a:path>
              <a:path w="523875" h="547369">
                <a:moveTo>
                  <a:pt x="106680" y="520562"/>
                </a:moveTo>
                <a:lnTo>
                  <a:pt x="106680" y="285750"/>
                </a:lnTo>
                <a:lnTo>
                  <a:pt x="0" y="368808"/>
                </a:lnTo>
                <a:lnTo>
                  <a:pt x="0" y="547116"/>
                </a:lnTo>
                <a:lnTo>
                  <a:pt x="106680" y="520562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317889" y="2170176"/>
            <a:ext cx="536575" cy="554990"/>
          </a:xfrm>
          <a:custGeom>
            <a:avLst/>
            <a:gdLst/>
            <a:ahLst/>
            <a:cxnLst/>
            <a:rect l="l" t="t" r="r" b="b"/>
            <a:pathLst>
              <a:path w="536575" h="554989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4989">
                <a:moveTo>
                  <a:pt x="116586" y="291084"/>
                </a:moveTo>
                <a:lnTo>
                  <a:pt x="109728" y="291846"/>
                </a:lnTo>
                <a:lnTo>
                  <a:pt x="101297" y="287148"/>
                </a:lnTo>
                <a:lnTo>
                  <a:pt x="2286" y="364236"/>
                </a:lnTo>
                <a:lnTo>
                  <a:pt x="0" y="365760"/>
                </a:lnTo>
                <a:lnTo>
                  <a:pt x="0" y="368808"/>
                </a:lnTo>
                <a:lnTo>
                  <a:pt x="12954" y="368808"/>
                </a:lnTo>
                <a:lnTo>
                  <a:pt x="12954" y="371768"/>
                </a:lnTo>
                <a:lnTo>
                  <a:pt x="116586" y="291084"/>
                </a:lnTo>
                <a:close/>
              </a:path>
              <a:path w="536575" h="554989">
                <a:moveTo>
                  <a:pt x="12954" y="371768"/>
                </a:moveTo>
                <a:lnTo>
                  <a:pt x="12954" y="368808"/>
                </a:lnTo>
                <a:lnTo>
                  <a:pt x="0" y="368808"/>
                </a:lnTo>
                <a:lnTo>
                  <a:pt x="9906" y="374142"/>
                </a:lnTo>
                <a:lnTo>
                  <a:pt x="12954" y="371768"/>
                </a:lnTo>
                <a:close/>
              </a:path>
              <a:path w="536575" h="554989">
                <a:moveTo>
                  <a:pt x="12954" y="538933"/>
                </a:moveTo>
                <a:lnTo>
                  <a:pt x="12954" y="371768"/>
                </a:lnTo>
                <a:lnTo>
                  <a:pt x="9906" y="374142"/>
                </a:lnTo>
                <a:lnTo>
                  <a:pt x="0" y="368808"/>
                </a:lnTo>
                <a:lnTo>
                  <a:pt x="0" y="554736"/>
                </a:lnTo>
                <a:lnTo>
                  <a:pt x="4572" y="553821"/>
                </a:lnTo>
                <a:lnTo>
                  <a:pt x="4572" y="541020"/>
                </a:lnTo>
                <a:lnTo>
                  <a:pt x="12954" y="538933"/>
                </a:lnTo>
                <a:close/>
              </a:path>
              <a:path w="536575" h="554989">
                <a:moveTo>
                  <a:pt x="124206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297" y="287148"/>
                </a:lnTo>
                <a:lnTo>
                  <a:pt x="108966" y="281178"/>
                </a:lnTo>
                <a:lnTo>
                  <a:pt x="116586" y="291084"/>
                </a:lnTo>
                <a:lnTo>
                  <a:pt x="124206" y="284988"/>
                </a:lnTo>
                <a:close/>
              </a:path>
              <a:path w="536575" h="554989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4989">
                <a:moveTo>
                  <a:pt x="536448" y="416814"/>
                </a:moveTo>
                <a:lnTo>
                  <a:pt x="528066" y="410718"/>
                </a:lnTo>
                <a:lnTo>
                  <a:pt x="4572" y="541020"/>
                </a:lnTo>
                <a:lnTo>
                  <a:pt x="7620" y="553212"/>
                </a:lnTo>
                <a:lnTo>
                  <a:pt x="12954" y="547116"/>
                </a:lnTo>
                <a:lnTo>
                  <a:pt x="12954" y="551884"/>
                </a:lnTo>
                <a:lnTo>
                  <a:pt x="523494" y="424806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4989">
                <a:moveTo>
                  <a:pt x="7620" y="553212"/>
                </a:moveTo>
                <a:lnTo>
                  <a:pt x="4572" y="541020"/>
                </a:lnTo>
                <a:lnTo>
                  <a:pt x="4572" y="553821"/>
                </a:lnTo>
                <a:lnTo>
                  <a:pt x="7620" y="553212"/>
                </a:lnTo>
                <a:close/>
              </a:path>
              <a:path w="536575" h="554989">
                <a:moveTo>
                  <a:pt x="12954" y="551884"/>
                </a:moveTo>
                <a:lnTo>
                  <a:pt x="12954" y="547116"/>
                </a:lnTo>
                <a:lnTo>
                  <a:pt x="7620" y="553212"/>
                </a:lnTo>
                <a:lnTo>
                  <a:pt x="12954" y="551884"/>
                </a:lnTo>
                <a:close/>
              </a:path>
              <a:path w="536575" h="554989">
                <a:moveTo>
                  <a:pt x="116586" y="291084"/>
                </a:moveTo>
                <a:lnTo>
                  <a:pt x="108966" y="281178"/>
                </a:lnTo>
                <a:lnTo>
                  <a:pt x="101297" y="287148"/>
                </a:lnTo>
                <a:lnTo>
                  <a:pt x="109728" y="291846"/>
                </a:lnTo>
                <a:lnTo>
                  <a:pt x="116586" y="291084"/>
                </a:lnTo>
                <a:close/>
              </a:path>
              <a:path w="536575" h="554989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56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4989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06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17889" y="2161794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3" y="133349"/>
                </a:moveTo>
                <a:lnTo>
                  <a:pt x="7619" y="2285"/>
                </a:lnTo>
                <a:lnTo>
                  <a:pt x="0" y="0"/>
                </a:lnTo>
                <a:lnTo>
                  <a:pt x="0" y="8381"/>
                </a:lnTo>
                <a:lnTo>
                  <a:pt x="4571" y="14477"/>
                </a:lnTo>
                <a:lnTo>
                  <a:pt x="528065" y="145541"/>
                </a:lnTo>
                <a:lnTo>
                  <a:pt x="531113" y="13334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323985" y="4269485"/>
            <a:ext cx="523875" cy="548005"/>
          </a:xfrm>
          <a:custGeom>
            <a:avLst/>
            <a:gdLst/>
            <a:ahLst/>
            <a:cxnLst/>
            <a:rect l="l" t="t" r="r" b="b"/>
            <a:pathLst>
              <a:path w="523875" h="548004">
                <a:moveTo>
                  <a:pt x="523494" y="416814"/>
                </a:moveTo>
                <a:lnTo>
                  <a:pt x="523494" y="131063"/>
                </a:lnTo>
                <a:lnTo>
                  <a:pt x="0" y="0"/>
                </a:lnTo>
                <a:lnTo>
                  <a:pt x="0" y="226314"/>
                </a:lnTo>
                <a:lnTo>
                  <a:pt x="106680" y="285750"/>
                </a:lnTo>
                <a:lnTo>
                  <a:pt x="106680" y="521169"/>
                </a:lnTo>
                <a:lnTo>
                  <a:pt x="523494" y="416814"/>
                </a:lnTo>
                <a:close/>
              </a:path>
              <a:path w="523875" h="548004">
                <a:moveTo>
                  <a:pt x="106680" y="521169"/>
                </a:moveTo>
                <a:lnTo>
                  <a:pt x="106680" y="285750"/>
                </a:lnTo>
                <a:lnTo>
                  <a:pt x="0" y="368808"/>
                </a:lnTo>
                <a:lnTo>
                  <a:pt x="0" y="547878"/>
                </a:lnTo>
                <a:lnTo>
                  <a:pt x="106680" y="52116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17889" y="4269485"/>
            <a:ext cx="536575" cy="556260"/>
          </a:xfrm>
          <a:custGeom>
            <a:avLst/>
            <a:gdLst/>
            <a:ahLst/>
            <a:cxnLst/>
            <a:rect l="l" t="t" r="r" b="b"/>
            <a:pathLst>
              <a:path w="536575" h="556260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6260">
                <a:moveTo>
                  <a:pt x="116586" y="291084"/>
                </a:moveTo>
                <a:lnTo>
                  <a:pt x="109728" y="291846"/>
                </a:lnTo>
                <a:lnTo>
                  <a:pt x="101297" y="287148"/>
                </a:lnTo>
                <a:lnTo>
                  <a:pt x="2286" y="364236"/>
                </a:lnTo>
                <a:lnTo>
                  <a:pt x="0" y="365760"/>
                </a:lnTo>
                <a:lnTo>
                  <a:pt x="0" y="368808"/>
                </a:lnTo>
                <a:lnTo>
                  <a:pt x="12954" y="368808"/>
                </a:lnTo>
                <a:lnTo>
                  <a:pt x="12954" y="371768"/>
                </a:lnTo>
                <a:lnTo>
                  <a:pt x="116586" y="291084"/>
                </a:lnTo>
                <a:close/>
              </a:path>
              <a:path w="536575" h="556260">
                <a:moveTo>
                  <a:pt x="12954" y="371768"/>
                </a:moveTo>
                <a:lnTo>
                  <a:pt x="12954" y="368808"/>
                </a:lnTo>
                <a:lnTo>
                  <a:pt x="0" y="368808"/>
                </a:lnTo>
                <a:lnTo>
                  <a:pt x="9906" y="374142"/>
                </a:lnTo>
                <a:lnTo>
                  <a:pt x="12954" y="371768"/>
                </a:lnTo>
                <a:close/>
              </a:path>
              <a:path w="536575" h="556260">
                <a:moveTo>
                  <a:pt x="12954" y="539683"/>
                </a:moveTo>
                <a:lnTo>
                  <a:pt x="12954" y="371768"/>
                </a:lnTo>
                <a:lnTo>
                  <a:pt x="9906" y="374142"/>
                </a:lnTo>
                <a:lnTo>
                  <a:pt x="0" y="368808"/>
                </a:lnTo>
                <a:lnTo>
                  <a:pt x="0" y="556260"/>
                </a:lnTo>
                <a:lnTo>
                  <a:pt x="4572" y="554888"/>
                </a:lnTo>
                <a:lnTo>
                  <a:pt x="4572" y="541782"/>
                </a:lnTo>
                <a:lnTo>
                  <a:pt x="12954" y="539683"/>
                </a:lnTo>
                <a:close/>
              </a:path>
              <a:path w="536575" h="556260">
                <a:moveTo>
                  <a:pt x="124206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297" y="287148"/>
                </a:lnTo>
                <a:lnTo>
                  <a:pt x="108966" y="281178"/>
                </a:lnTo>
                <a:lnTo>
                  <a:pt x="116586" y="291084"/>
                </a:lnTo>
                <a:lnTo>
                  <a:pt x="124206" y="284988"/>
                </a:lnTo>
                <a:close/>
              </a:path>
              <a:path w="536575" h="556260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28066" y="410718"/>
                </a:lnTo>
                <a:lnTo>
                  <a:pt x="4572" y="541782"/>
                </a:lnTo>
                <a:lnTo>
                  <a:pt x="7620" y="553974"/>
                </a:lnTo>
                <a:lnTo>
                  <a:pt x="12954" y="547878"/>
                </a:lnTo>
                <a:lnTo>
                  <a:pt x="12954" y="552638"/>
                </a:lnTo>
                <a:lnTo>
                  <a:pt x="523494" y="424817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6260">
                <a:moveTo>
                  <a:pt x="7620" y="553974"/>
                </a:moveTo>
                <a:lnTo>
                  <a:pt x="4572" y="541782"/>
                </a:lnTo>
                <a:lnTo>
                  <a:pt x="4572" y="554888"/>
                </a:lnTo>
                <a:lnTo>
                  <a:pt x="7620" y="553974"/>
                </a:lnTo>
                <a:close/>
              </a:path>
              <a:path w="536575" h="556260">
                <a:moveTo>
                  <a:pt x="12954" y="552638"/>
                </a:moveTo>
                <a:lnTo>
                  <a:pt x="12954" y="547878"/>
                </a:lnTo>
                <a:lnTo>
                  <a:pt x="7620" y="553974"/>
                </a:lnTo>
                <a:lnTo>
                  <a:pt x="12954" y="552638"/>
                </a:lnTo>
                <a:close/>
              </a:path>
              <a:path w="536575" h="556260">
                <a:moveTo>
                  <a:pt x="116586" y="291084"/>
                </a:moveTo>
                <a:lnTo>
                  <a:pt x="108966" y="281178"/>
                </a:lnTo>
                <a:lnTo>
                  <a:pt x="101297" y="287148"/>
                </a:lnTo>
                <a:lnTo>
                  <a:pt x="109728" y="291846"/>
                </a:lnTo>
                <a:lnTo>
                  <a:pt x="116586" y="291084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62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6260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17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317889" y="4261103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4" y="133349"/>
                </a:moveTo>
                <a:lnTo>
                  <a:pt x="7620" y="2285"/>
                </a:lnTo>
                <a:lnTo>
                  <a:pt x="0" y="0"/>
                </a:lnTo>
                <a:lnTo>
                  <a:pt x="0" y="8381"/>
                </a:lnTo>
                <a:lnTo>
                  <a:pt x="4572" y="14477"/>
                </a:lnTo>
                <a:lnTo>
                  <a:pt x="528066" y="145541"/>
                </a:lnTo>
                <a:lnTo>
                  <a:pt x="531114" y="13334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23985" y="3362705"/>
            <a:ext cx="523875" cy="548005"/>
          </a:xfrm>
          <a:custGeom>
            <a:avLst/>
            <a:gdLst/>
            <a:ahLst/>
            <a:cxnLst/>
            <a:rect l="l" t="t" r="r" b="b"/>
            <a:pathLst>
              <a:path w="523875" h="548004">
                <a:moveTo>
                  <a:pt x="523494" y="416814"/>
                </a:moveTo>
                <a:lnTo>
                  <a:pt x="523494" y="131063"/>
                </a:lnTo>
                <a:lnTo>
                  <a:pt x="0" y="0"/>
                </a:lnTo>
                <a:lnTo>
                  <a:pt x="0" y="226314"/>
                </a:lnTo>
                <a:lnTo>
                  <a:pt x="106680" y="285750"/>
                </a:lnTo>
                <a:lnTo>
                  <a:pt x="106680" y="521169"/>
                </a:lnTo>
                <a:lnTo>
                  <a:pt x="523494" y="416814"/>
                </a:lnTo>
                <a:close/>
              </a:path>
              <a:path w="523875" h="548004">
                <a:moveTo>
                  <a:pt x="106680" y="521169"/>
                </a:moveTo>
                <a:lnTo>
                  <a:pt x="106680" y="285750"/>
                </a:lnTo>
                <a:lnTo>
                  <a:pt x="0" y="369570"/>
                </a:lnTo>
                <a:lnTo>
                  <a:pt x="0" y="547878"/>
                </a:lnTo>
                <a:lnTo>
                  <a:pt x="106680" y="52116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317889" y="3362705"/>
            <a:ext cx="536575" cy="556260"/>
          </a:xfrm>
          <a:custGeom>
            <a:avLst/>
            <a:gdLst/>
            <a:ahLst/>
            <a:cxnLst/>
            <a:rect l="l" t="t" r="r" b="b"/>
            <a:pathLst>
              <a:path w="536575" h="556260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6260">
                <a:moveTo>
                  <a:pt x="117348" y="291084"/>
                </a:moveTo>
                <a:lnTo>
                  <a:pt x="109728" y="291846"/>
                </a:lnTo>
                <a:lnTo>
                  <a:pt x="101337" y="287171"/>
                </a:lnTo>
                <a:lnTo>
                  <a:pt x="2286" y="364998"/>
                </a:lnTo>
                <a:lnTo>
                  <a:pt x="0" y="366522"/>
                </a:lnTo>
                <a:lnTo>
                  <a:pt x="0" y="369570"/>
                </a:lnTo>
                <a:lnTo>
                  <a:pt x="12954" y="369570"/>
                </a:lnTo>
                <a:lnTo>
                  <a:pt x="12954" y="373107"/>
                </a:lnTo>
                <a:lnTo>
                  <a:pt x="117348" y="291084"/>
                </a:lnTo>
                <a:close/>
              </a:path>
              <a:path w="536575" h="556260">
                <a:moveTo>
                  <a:pt x="12954" y="373107"/>
                </a:moveTo>
                <a:lnTo>
                  <a:pt x="12954" y="369570"/>
                </a:lnTo>
                <a:lnTo>
                  <a:pt x="0" y="369570"/>
                </a:lnTo>
                <a:lnTo>
                  <a:pt x="10668" y="374904"/>
                </a:lnTo>
                <a:lnTo>
                  <a:pt x="12954" y="373107"/>
                </a:lnTo>
                <a:close/>
              </a:path>
              <a:path w="536575" h="556260">
                <a:moveTo>
                  <a:pt x="12954" y="539683"/>
                </a:moveTo>
                <a:lnTo>
                  <a:pt x="12954" y="373107"/>
                </a:lnTo>
                <a:lnTo>
                  <a:pt x="10668" y="374904"/>
                </a:lnTo>
                <a:lnTo>
                  <a:pt x="0" y="369570"/>
                </a:lnTo>
                <a:lnTo>
                  <a:pt x="0" y="556260"/>
                </a:lnTo>
                <a:lnTo>
                  <a:pt x="4572" y="554888"/>
                </a:lnTo>
                <a:lnTo>
                  <a:pt x="4572" y="541782"/>
                </a:lnTo>
                <a:lnTo>
                  <a:pt x="12954" y="539683"/>
                </a:lnTo>
                <a:close/>
              </a:path>
              <a:path w="536575" h="556260">
                <a:moveTo>
                  <a:pt x="124968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337" y="287171"/>
                </a:lnTo>
                <a:lnTo>
                  <a:pt x="108966" y="281178"/>
                </a:lnTo>
                <a:lnTo>
                  <a:pt x="117348" y="291084"/>
                </a:lnTo>
                <a:lnTo>
                  <a:pt x="124968" y="284988"/>
                </a:lnTo>
                <a:close/>
              </a:path>
              <a:path w="536575" h="556260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28066" y="410718"/>
                </a:lnTo>
                <a:lnTo>
                  <a:pt x="4572" y="541782"/>
                </a:lnTo>
                <a:lnTo>
                  <a:pt x="7620" y="553974"/>
                </a:lnTo>
                <a:lnTo>
                  <a:pt x="12954" y="547878"/>
                </a:lnTo>
                <a:lnTo>
                  <a:pt x="12954" y="552638"/>
                </a:lnTo>
                <a:lnTo>
                  <a:pt x="523494" y="424817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6260">
                <a:moveTo>
                  <a:pt x="7620" y="553974"/>
                </a:moveTo>
                <a:lnTo>
                  <a:pt x="4572" y="541782"/>
                </a:lnTo>
                <a:lnTo>
                  <a:pt x="4572" y="554888"/>
                </a:lnTo>
                <a:lnTo>
                  <a:pt x="7620" y="553974"/>
                </a:lnTo>
                <a:close/>
              </a:path>
              <a:path w="536575" h="556260">
                <a:moveTo>
                  <a:pt x="12954" y="552638"/>
                </a:moveTo>
                <a:lnTo>
                  <a:pt x="12954" y="547878"/>
                </a:lnTo>
                <a:lnTo>
                  <a:pt x="7620" y="553974"/>
                </a:lnTo>
                <a:lnTo>
                  <a:pt x="12954" y="552638"/>
                </a:lnTo>
                <a:close/>
              </a:path>
              <a:path w="536575" h="556260">
                <a:moveTo>
                  <a:pt x="117348" y="291084"/>
                </a:moveTo>
                <a:lnTo>
                  <a:pt x="108966" y="281178"/>
                </a:lnTo>
                <a:lnTo>
                  <a:pt x="101337" y="287171"/>
                </a:lnTo>
                <a:lnTo>
                  <a:pt x="109728" y="291846"/>
                </a:lnTo>
                <a:lnTo>
                  <a:pt x="117348" y="291084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62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6260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17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317889" y="3354323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4" y="133349"/>
                </a:moveTo>
                <a:lnTo>
                  <a:pt x="7620" y="2285"/>
                </a:lnTo>
                <a:lnTo>
                  <a:pt x="0" y="0"/>
                </a:lnTo>
                <a:lnTo>
                  <a:pt x="0" y="8381"/>
                </a:lnTo>
                <a:lnTo>
                  <a:pt x="4572" y="14477"/>
                </a:lnTo>
                <a:lnTo>
                  <a:pt x="528066" y="145541"/>
                </a:lnTo>
                <a:lnTo>
                  <a:pt x="531114" y="133349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466724" y="4312920"/>
            <a:ext cx="537210" cy="556260"/>
          </a:xfrm>
          <a:custGeom>
            <a:avLst/>
            <a:gdLst/>
            <a:ahLst/>
            <a:cxnLst/>
            <a:rect l="l" t="t" r="r" b="b"/>
            <a:pathLst>
              <a:path w="537209" h="556260">
                <a:moveTo>
                  <a:pt x="12953" y="223087"/>
                </a:moveTo>
                <a:lnTo>
                  <a:pt x="12953" y="0"/>
                </a:lnTo>
                <a:lnTo>
                  <a:pt x="0" y="0"/>
                </a:lnTo>
                <a:lnTo>
                  <a:pt x="0" y="230886"/>
                </a:lnTo>
                <a:lnTo>
                  <a:pt x="3047" y="232410"/>
                </a:lnTo>
                <a:lnTo>
                  <a:pt x="9143" y="220979"/>
                </a:lnTo>
                <a:lnTo>
                  <a:pt x="12953" y="223087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10489" y="291846"/>
                </a:lnTo>
                <a:lnTo>
                  <a:pt x="102043" y="287173"/>
                </a:lnTo>
                <a:lnTo>
                  <a:pt x="2285" y="364998"/>
                </a:lnTo>
                <a:lnTo>
                  <a:pt x="0" y="366522"/>
                </a:lnTo>
                <a:lnTo>
                  <a:pt x="0" y="369570"/>
                </a:lnTo>
                <a:lnTo>
                  <a:pt x="12953" y="369570"/>
                </a:lnTo>
                <a:lnTo>
                  <a:pt x="12953" y="37252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12953" y="372526"/>
                </a:moveTo>
                <a:lnTo>
                  <a:pt x="12953" y="369570"/>
                </a:lnTo>
                <a:lnTo>
                  <a:pt x="0" y="369570"/>
                </a:lnTo>
                <a:lnTo>
                  <a:pt x="9905" y="374904"/>
                </a:lnTo>
                <a:lnTo>
                  <a:pt x="12953" y="372526"/>
                </a:lnTo>
                <a:close/>
              </a:path>
              <a:path w="537209" h="556260">
                <a:moveTo>
                  <a:pt x="12953" y="539686"/>
                </a:moveTo>
                <a:lnTo>
                  <a:pt x="12953" y="372526"/>
                </a:lnTo>
                <a:lnTo>
                  <a:pt x="9905" y="374904"/>
                </a:lnTo>
                <a:lnTo>
                  <a:pt x="0" y="369570"/>
                </a:lnTo>
                <a:lnTo>
                  <a:pt x="0" y="556260"/>
                </a:lnTo>
                <a:lnTo>
                  <a:pt x="4571" y="554888"/>
                </a:lnTo>
                <a:lnTo>
                  <a:pt x="4571" y="541782"/>
                </a:lnTo>
                <a:lnTo>
                  <a:pt x="12953" y="539686"/>
                </a:lnTo>
                <a:close/>
              </a:path>
              <a:path w="537209" h="556260">
                <a:moveTo>
                  <a:pt x="124967" y="284988"/>
                </a:moveTo>
                <a:lnTo>
                  <a:pt x="116585" y="280416"/>
                </a:lnTo>
                <a:lnTo>
                  <a:pt x="9143" y="220979"/>
                </a:lnTo>
                <a:lnTo>
                  <a:pt x="3047" y="232410"/>
                </a:lnTo>
                <a:lnTo>
                  <a:pt x="12953" y="226314"/>
                </a:lnTo>
                <a:lnTo>
                  <a:pt x="12953" y="237889"/>
                </a:lnTo>
                <a:lnTo>
                  <a:pt x="102043" y="287173"/>
                </a:lnTo>
                <a:lnTo>
                  <a:pt x="109727" y="281178"/>
                </a:lnTo>
                <a:lnTo>
                  <a:pt x="117347" y="291084"/>
                </a:lnTo>
                <a:lnTo>
                  <a:pt x="124967" y="284988"/>
                </a:lnTo>
                <a:close/>
              </a:path>
              <a:path w="537209" h="556260">
                <a:moveTo>
                  <a:pt x="12953" y="237889"/>
                </a:moveTo>
                <a:lnTo>
                  <a:pt x="12953" y="226314"/>
                </a:lnTo>
                <a:lnTo>
                  <a:pt x="3047" y="232410"/>
                </a:lnTo>
                <a:lnTo>
                  <a:pt x="12953" y="237889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28827" y="410718"/>
                </a:lnTo>
                <a:lnTo>
                  <a:pt x="4571" y="541782"/>
                </a:lnTo>
                <a:lnTo>
                  <a:pt x="7619" y="553974"/>
                </a:lnTo>
                <a:lnTo>
                  <a:pt x="12953" y="547878"/>
                </a:lnTo>
                <a:lnTo>
                  <a:pt x="12953" y="552640"/>
                </a:lnTo>
                <a:lnTo>
                  <a:pt x="524255" y="424814"/>
                </a:lnTo>
                <a:lnTo>
                  <a:pt x="524255" y="416814"/>
                </a:lnTo>
                <a:lnTo>
                  <a:pt x="537209" y="416814"/>
                </a:lnTo>
                <a:close/>
              </a:path>
              <a:path w="537209" h="556260">
                <a:moveTo>
                  <a:pt x="7619" y="553974"/>
                </a:moveTo>
                <a:lnTo>
                  <a:pt x="4571" y="541782"/>
                </a:lnTo>
                <a:lnTo>
                  <a:pt x="4571" y="554888"/>
                </a:lnTo>
                <a:lnTo>
                  <a:pt x="7619" y="553974"/>
                </a:lnTo>
                <a:close/>
              </a:path>
              <a:path w="537209" h="556260">
                <a:moveTo>
                  <a:pt x="12953" y="552640"/>
                </a:moveTo>
                <a:lnTo>
                  <a:pt x="12953" y="547878"/>
                </a:lnTo>
                <a:lnTo>
                  <a:pt x="7619" y="553974"/>
                </a:lnTo>
                <a:lnTo>
                  <a:pt x="12953" y="552640"/>
                </a:lnTo>
                <a:close/>
              </a:path>
              <a:path w="537209" h="556260">
                <a:moveTo>
                  <a:pt x="117347" y="291084"/>
                </a:moveTo>
                <a:lnTo>
                  <a:pt x="109727" y="281178"/>
                </a:lnTo>
                <a:lnTo>
                  <a:pt x="102043" y="287173"/>
                </a:lnTo>
                <a:lnTo>
                  <a:pt x="110489" y="291846"/>
                </a:lnTo>
                <a:lnTo>
                  <a:pt x="117347" y="291084"/>
                </a:lnTo>
                <a:close/>
              </a:path>
              <a:path w="537209" h="556260">
                <a:moveTo>
                  <a:pt x="537209" y="416814"/>
                </a:moveTo>
                <a:lnTo>
                  <a:pt x="537209" y="126491"/>
                </a:lnTo>
                <a:lnTo>
                  <a:pt x="531875" y="124967"/>
                </a:lnTo>
                <a:lnTo>
                  <a:pt x="524255" y="131063"/>
                </a:lnTo>
                <a:lnTo>
                  <a:pt x="524255" y="411861"/>
                </a:lnTo>
                <a:lnTo>
                  <a:pt x="528827" y="410718"/>
                </a:lnTo>
                <a:lnTo>
                  <a:pt x="537209" y="416814"/>
                </a:lnTo>
                <a:close/>
              </a:path>
              <a:path w="537209" h="556260">
                <a:moveTo>
                  <a:pt x="537209" y="421386"/>
                </a:moveTo>
                <a:lnTo>
                  <a:pt x="537209" y="416814"/>
                </a:lnTo>
                <a:lnTo>
                  <a:pt x="524255" y="416814"/>
                </a:lnTo>
                <a:lnTo>
                  <a:pt x="524255" y="424814"/>
                </a:lnTo>
                <a:lnTo>
                  <a:pt x="531875" y="422909"/>
                </a:lnTo>
                <a:lnTo>
                  <a:pt x="537209" y="421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466710" y="4304538"/>
            <a:ext cx="532130" cy="146050"/>
          </a:xfrm>
          <a:custGeom>
            <a:avLst/>
            <a:gdLst/>
            <a:ahLst/>
            <a:cxnLst/>
            <a:rect l="l" t="t" r="r" b="b"/>
            <a:pathLst>
              <a:path w="532129" h="146050">
                <a:moveTo>
                  <a:pt x="531875" y="133349"/>
                </a:moveTo>
                <a:lnTo>
                  <a:pt x="7619" y="2285"/>
                </a:lnTo>
                <a:lnTo>
                  <a:pt x="0" y="0"/>
                </a:lnTo>
                <a:lnTo>
                  <a:pt x="0" y="8381"/>
                </a:lnTo>
                <a:lnTo>
                  <a:pt x="4571" y="14477"/>
                </a:lnTo>
                <a:lnTo>
                  <a:pt x="528827" y="145541"/>
                </a:lnTo>
                <a:lnTo>
                  <a:pt x="531875" y="1333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154807" y="2626867"/>
            <a:ext cx="4318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Shift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60903" y="3133598"/>
            <a:ext cx="4330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Shift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072644" y="5013578"/>
            <a:ext cx="916940" cy="524510"/>
          </a:xfrm>
          <a:prstGeom prst="rect">
            <a:avLst/>
          </a:prstGeom>
          <a:solidFill>
            <a:srgbClr val="9A9AFF"/>
          </a:solidFill>
          <a:ln w="12953">
            <a:solidFill>
              <a:srgbClr val="000000"/>
            </a:solidFill>
          </a:ln>
        </p:spPr>
        <p:txBody>
          <a:bodyPr wrap="square" lIns="0" tIns="8255" rIns="0" bIns="0" rtlCol="0" vert="horz">
            <a:spAutoFit/>
          </a:bodyPr>
          <a:lstStyle/>
          <a:p>
            <a:pPr marL="141605" marR="100330">
              <a:lnSpc>
                <a:spcPts val="1789"/>
              </a:lnSpc>
              <a:spcBef>
                <a:spcPts val="65"/>
              </a:spcBef>
            </a:pPr>
            <a:r>
              <a:rPr dirty="0" sz="1600" spc="-5">
                <a:latin typeface="Arial"/>
                <a:cs typeface="Arial"/>
              </a:rPr>
              <a:t>Lookup  </a:t>
            </a:r>
            <a:r>
              <a:rPr dirty="0" sz="1600" spc="-10">
                <a:latin typeface="Arial"/>
                <a:cs typeface="Arial"/>
              </a:rPr>
              <a:t>Table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278496" y="4754117"/>
            <a:ext cx="183642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485648" y="4800600"/>
            <a:ext cx="0" cy="215265"/>
          </a:xfrm>
          <a:custGeom>
            <a:avLst/>
            <a:gdLst/>
            <a:ahLst/>
            <a:cxnLst/>
            <a:rect l="l" t="t" r="r" b="b"/>
            <a:pathLst>
              <a:path w="0" h="21526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410847" y="2255520"/>
            <a:ext cx="2593085" cy="1702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485267" y="4807077"/>
            <a:ext cx="799465" cy="0"/>
          </a:xfrm>
          <a:custGeom>
            <a:avLst/>
            <a:gdLst/>
            <a:ahLst/>
            <a:cxnLst/>
            <a:rect l="l" t="t" r="r" b="b"/>
            <a:pathLst>
              <a:path w="799465" h="0">
                <a:moveTo>
                  <a:pt x="0" y="0"/>
                </a:moveTo>
                <a:lnTo>
                  <a:pt x="79933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7662805" y="2265679"/>
            <a:ext cx="1441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62805" y="2492755"/>
            <a:ext cx="933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-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626989" y="3268478"/>
            <a:ext cx="1441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26989" y="3494783"/>
            <a:ext cx="933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-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655183" y="4341367"/>
            <a:ext cx="1441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655183" y="4568443"/>
            <a:ext cx="933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-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311156" y="2219325"/>
            <a:ext cx="2106930" cy="429259"/>
          </a:xfrm>
          <a:prstGeom prst="rect">
            <a:avLst/>
          </a:prstGeom>
          <a:solidFill>
            <a:srgbClr val="B3B3FF"/>
          </a:solidFill>
          <a:ln w="12953">
            <a:solidFill>
              <a:srgbClr val="000000"/>
            </a:solidFill>
          </a:ln>
        </p:spPr>
        <p:txBody>
          <a:bodyPr wrap="square" lIns="0" tIns="62230" rIns="0" bIns="0" rtlCol="0" vert="horz">
            <a:spAutoFit/>
          </a:bodyPr>
          <a:lstStyle/>
          <a:p>
            <a:pPr marL="621030">
              <a:lnSpc>
                <a:spcPct val="100000"/>
              </a:lnSpc>
              <a:spcBef>
                <a:spcPts val="490"/>
              </a:spcBef>
            </a:pPr>
            <a:r>
              <a:rPr dirty="0" sz="1600" spc="-5">
                <a:latin typeface="Arial"/>
                <a:cs typeface="Arial"/>
              </a:rPr>
              <a:t>x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Register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311156" y="3428619"/>
            <a:ext cx="2106930" cy="428625"/>
          </a:xfrm>
          <a:prstGeom prst="rect">
            <a:avLst/>
          </a:prstGeom>
          <a:solidFill>
            <a:srgbClr val="B3B3FF"/>
          </a:solidFill>
          <a:ln w="12953">
            <a:solidFill>
              <a:srgbClr val="000000"/>
            </a:solidFill>
          </a:ln>
        </p:spPr>
        <p:txBody>
          <a:bodyPr wrap="square" lIns="0" tIns="27940" rIns="0" bIns="0" rtlCol="0" vert="horz">
            <a:spAutoFit/>
          </a:bodyPr>
          <a:lstStyle/>
          <a:p>
            <a:pPr marL="613410">
              <a:lnSpc>
                <a:spcPct val="100000"/>
              </a:lnSpc>
              <a:spcBef>
                <a:spcPts val="220"/>
              </a:spcBef>
            </a:pPr>
            <a:r>
              <a:rPr dirty="0" sz="1600" spc="-5">
                <a:latin typeface="Arial"/>
                <a:cs typeface="Arial"/>
              </a:rPr>
              <a:t>y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Register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311156" y="4311777"/>
            <a:ext cx="2106930" cy="429259"/>
          </a:xfrm>
          <a:prstGeom prst="rect">
            <a:avLst/>
          </a:prstGeom>
          <a:solidFill>
            <a:srgbClr val="B3B3FF"/>
          </a:solidFill>
          <a:ln w="12953">
            <a:solidFill>
              <a:srgbClr val="000000"/>
            </a:solidFill>
          </a:ln>
        </p:spPr>
        <p:txBody>
          <a:bodyPr wrap="square" lIns="0" tIns="17780" rIns="0" bIns="0" rtlCol="0" vert="horz">
            <a:spAutoFit/>
          </a:bodyPr>
          <a:lstStyle/>
          <a:p>
            <a:pPr marL="645160">
              <a:lnSpc>
                <a:spcPct val="100000"/>
              </a:lnSpc>
              <a:spcBef>
                <a:spcPts val="140"/>
              </a:spcBef>
            </a:pPr>
            <a:r>
              <a:rPr dirty="0" sz="1600" spc="-5">
                <a:latin typeface="Arial"/>
                <a:cs typeface="Arial"/>
              </a:rPr>
              <a:t>z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Register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833255" y="4317754"/>
            <a:ext cx="3149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1625" algn="l"/>
              </a:tabLst>
            </a:pPr>
            <a:r>
              <a:rPr dirty="0" u="heavy" sz="1600" spc="-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600" spc="-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6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294498" y="4414265"/>
            <a:ext cx="182879" cy="1043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410847" y="4459985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416943" y="4466463"/>
            <a:ext cx="1883410" cy="0"/>
          </a:xfrm>
          <a:custGeom>
            <a:avLst/>
            <a:gdLst/>
            <a:ahLst/>
            <a:cxnLst/>
            <a:rect l="l" t="t" r="r" b="b"/>
            <a:pathLst>
              <a:path w="1883409" h="0">
                <a:moveTo>
                  <a:pt x="0" y="0"/>
                </a:moveTo>
                <a:lnTo>
                  <a:pt x="1882901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694548" y="4795265"/>
            <a:ext cx="105410" cy="184150"/>
          </a:xfrm>
          <a:custGeom>
            <a:avLst/>
            <a:gdLst/>
            <a:ahLst/>
            <a:cxnLst/>
            <a:rect l="l" t="t" r="r" b="b"/>
            <a:pathLst>
              <a:path w="105409" h="184150">
                <a:moveTo>
                  <a:pt x="52577" y="183642"/>
                </a:moveTo>
                <a:lnTo>
                  <a:pt x="52577" y="170688"/>
                </a:lnTo>
                <a:lnTo>
                  <a:pt x="16884" y="170688"/>
                </a:lnTo>
                <a:lnTo>
                  <a:pt x="14477" y="179070"/>
                </a:lnTo>
                <a:lnTo>
                  <a:pt x="2285" y="175260"/>
                </a:lnTo>
                <a:lnTo>
                  <a:pt x="0" y="183642"/>
                </a:lnTo>
                <a:lnTo>
                  <a:pt x="52577" y="183642"/>
                </a:lnTo>
                <a:close/>
              </a:path>
              <a:path w="105409" h="184150">
                <a:moveTo>
                  <a:pt x="58673" y="21336"/>
                </a:moveTo>
                <a:lnTo>
                  <a:pt x="52577" y="0"/>
                </a:lnTo>
                <a:lnTo>
                  <a:pt x="2285" y="175260"/>
                </a:lnTo>
                <a:lnTo>
                  <a:pt x="8381" y="170688"/>
                </a:lnTo>
                <a:lnTo>
                  <a:pt x="16884" y="170688"/>
                </a:lnTo>
                <a:lnTo>
                  <a:pt x="46481" y="67607"/>
                </a:lnTo>
                <a:lnTo>
                  <a:pt x="46481" y="25146"/>
                </a:lnTo>
                <a:lnTo>
                  <a:pt x="58673" y="21336"/>
                </a:lnTo>
                <a:close/>
              </a:path>
              <a:path w="105409" h="184150">
                <a:moveTo>
                  <a:pt x="16884" y="170688"/>
                </a:moveTo>
                <a:lnTo>
                  <a:pt x="8381" y="170688"/>
                </a:lnTo>
                <a:lnTo>
                  <a:pt x="2285" y="175260"/>
                </a:lnTo>
                <a:lnTo>
                  <a:pt x="14477" y="179070"/>
                </a:lnTo>
                <a:lnTo>
                  <a:pt x="16884" y="170688"/>
                </a:lnTo>
                <a:close/>
              </a:path>
              <a:path w="105409" h="184150">
                <a:moveTo>
                  <a:pt x="105155" y="183642"/>
                </a:moveTo>
                <a:lnTo>
                  <a:pt x="102869" y="175260"/>
                </a:lnTo>
                <a:lnTo>
                  <a:pt x="58673" y="21336"/>
                </a:lnTo>
                <a:lnTo>
                  <a:pt x="46481" y="25146"/>
                </a:lnTo>
                <a:lnTo>
                  <a:pt x="52577" y="46376"/>
                </a:lnTo>
                <a:lnTo>
                  <a:pt x="58673" y="25146"/>
                </a:lnTo>
                <a:lnTo>
                  <a:pt x="58673" y="67607"/>
                </a:lnTo>
                <a:lnTo>
                  <a:pt x="90677" y="179070"/>
                </a:lnTo>
                <a:lnTo>
                  <a:pt x="96773" y="183642"/>
                </a:lnTo>
                <a:lnTo>
                  <a:pt x="105155" y="183642"/>
                </a:lnTo>
                <a:close/>
              </a:path>
              <a:path w="105409" h="184150">
                <a:moveTo>
                  <a:pt x="52577" y="46376"/>
                </a:moveTo>
                <a:lnTo>
                  <a:pt x="46481" y="25146"/>
                </a:lnTo>
                <a:lnTo>
                  <a:pt x="46481" y="67607"/>
                </a:lnTo>
                <a:lnTo>
                  <a:pt x="52577" y="46376"/>
                </a:lnTo>
                <a:close/>
              </a:path>
              <a:path w="105409" h="184150">
                <a:moveTo>
                  <a:pt x="58673" y="67607"/>
                </a:moveTo>
                <a:lnTo>
                  <a:pt x="58673" y="25146"/>
                </a:lnTo>
                <a:lnTo>
                  <a:pt x="52577" y="46376"/>
                </a:lnTo>
                <a:lnTo>
                  <a:pt x="58673" y="676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747127" y="4965953"/>
            <a:ext cx="44450" cy="13335"/>
          </a:xfrm>
          <a:custGeom>
            <a:avLst/>
            <a:gdLst/>
            <a:ahLst/>
            <a:cxnLst/>
            <a:rect l="l" t="t" r="r" b="b"/>
            <a:pathLst>
              <a:path w="44450" h="13335">
                <a:moveTo>
                  <a:pt x="0" y="0"/>
                </a:moveTo>
                <a:lnTo>
                  <a:pt x="0" y="12953"/>
                </a:lnTo>
                <a:lnTo>
                  <a:pt x="44196" y="12953"/>
                </a:lnTo>
                <a:lnTo>
                  <a:pt x="441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702931" y="4818888"/>
            <a:ext cx="88900" cy="154305"/>
          </a:xfrm>
          <a:custGeom>
            <a:avLst/>
            <a:gdLst/>
            <a:ahLst/>
            <a:cxnLst/>
            <a:rect l="l" t="t" r="r" b="b"/>
            <a:pathLst>
              <a:path w="88900" h="154304">
                <a:moveTo>
                  <a:pt x="88392" y="153924"/>
                </a:moveTo>
                <a:lnTo>
                  <a:pt x="44196" y="0"/>
                </a:lnTo>
                <a:lnTo>
                  <a:pt x="0" y="153924"/>
                </a:lnTo>
                <a:lnTo>
                  <a:pt x="88392" y="1539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7741043" y="5682234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4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747520" y="5491734"/>
            <a:ext cx="0" cy="107950"/>
          </a:xfrm>
          <a:custGeom>
            <a:avLst/>
            <a:gdLst/>
            <a:ahLst/>
            <a:cxnLst/>
            <a:rect l="l" t="t" r="r" b="b"/>
            <a:pathLst>
              <a:path w="0" h="107950">
                <a:moveTo>
                  <a:pt x="0" y="0"/>
                </a:moveTo>
                <a:lnTo>
                  <a:pt x="0" y="10744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747520" y="5301996"/>
            <a:ext cx="0" cy="107950"/>
          </a:xfrm>
          <a:custGeom>
            <a:avLst/>
            <a:gdLst/>
            <a:ahLst/>
            <a:cxnLst/>
            <a:rect l="l" t="t" r="r" b="b"/>
            <a:pathLst>
              <a:path w="0" h="107950">
                <a:moveTo>
                  <a:pt x="0" y="0"/>
                </a:moveTo>
                <a:lnTo>
                  <a:pt x="0" y="10744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7747520" y="5112258"/>
            <a:ext cx="0" cy="107950"/>
          </a:xfrm>
          <a:custGeom>
            <a:avLst/>
            <a:gdLst/>
            <a:ahLst/>
            <a:cxnLst/>
            <a:rect l="l" t="t" r="r" b="b"/>
            <a:pathLst>
              <a:path w="0" h="107950">
                <a:moveTo>
                  <a:pt x="0" y="0"/>
                </a:moveTo>
                <a:lnTo>
                  <a:pt x="0" y="10744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741043" y="4972811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4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732648" y="4332732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4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739126" y="4178046"/>
            <a:ext cx="0" cy="89535"/>
          </a:xfrm>
          <a:custGeom>
            <a:avLst/>
            <a:gdLst/>
            <a:ahLst/>
            <a:cxnLst/>
            <a:rect l="l" t="t" r="r" b="b"/>
            <a:pathLst>
              <a:path w="0" h="89535">
                <a:moveTo>
                  <a:pt x="0" y="0"/>
                </a:moveTo>
                <a:lnTo>
                  <a:pt x="0" y="89153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7739126" y="4022597"/>
            <a:ext cx="0" cy="90170"/>
          </a:xfrm>
          <a:custGeom>
            <a:avLst/>
            <a:gdLst/>
            <a:ahLst/>
            <a:cxnLst/>
            <a:rect l="l" t="t" r="r" b="b"/>
            <a:pathLst>
              <a:path w="0" h="90170">
                <a:moveTo>
                  <a:pt x="0" y="0"/>
                </a:moveTo>
                <a:lnTo>
                  <a:pt x="0" y="89915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3301250" y="2797682"/>
            <a:ext cx="2108200" cy="428625"/>
          </a:xfrm>
          <a:prstGeom prst="rect">
            <a:avLst/>
          </a:prstGeom>
          <a:solidFill>
            <a:srgbClr val="B3B3FF"/>
          </a:solidFill>
          <a:ln w="12953">
            <a:solidFill>
              <a:srgbClr val="000000"/>
            </a:solidFill>
          </a:ln>
        </p:spPr>
        <p:txBody>
          <a:bodyPr wrap="square" lIns="0" tIns="55880" rIns="0" bIns="0" rtlCol="0" vert="horz">
            <a:spAutoFit/>
          </a:bodyPr>
          <a:lstStyle/>
          <a:p>
            <a:pPr marL="354330">
              <a:lnSpc>
                <a:spcPct val="100000"/>
              </a:lnSpc>
              <a:spcBef>
                <a:spcPts val="440"/>
              </a:spcBef>
            </a:pPr>
            <a:r>
              <a:rPr dirty="0" sz="1600" spc="-5">
                <a:latin typeface="Arial"/>
                <a:cs typeface="Arial"/>
              </a:rPr>
              <a:t>Iteration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Counter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801753" y="2718816"/>
            <a:ext cx="184150" cy="105410"/>
          </a:xfrm>
          <a:custGeom>
            <a:avLst/>
            <a:gdLst/>
            <a:ahLst/>
            <a:cxnLst/>
            <a:rect l="l" t="t" r="r" b="b"/>
            <a:pathLst>
              <a:path w="184150" h="105410">
                <a:moveTo>
                  <a:pt x="8381" y="2285"/>
                </a:moveTo>
                <a:lnTo>
                  <a:pt x="0" y="0"/>
                </a:lnTo>
                <a:lnTo>
                  <a:pt x="0" y="52577"/>
                </a:lnTo>
                <a:lnTo>
                  <a:pt x="4572" y="52577"/>
                </a:lnTo>
                <a:lnTo>
                  <a:pt x="4571" y="14477"/>
                </a:lnTo>
                <a:lnTo>
                  <a:pt x="8381" y="2285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58673"/>
                </a:lnTo>
                <a:lnTo>
                  <a:pt x="137265" y="52577"/>
                </a:lnTo>
                <a:lnTo>
                  <a:pt x="4572" y="90677"/>
                </a:lnTo>
                <a:lnTo>
                  <a:pt x="0" y="96773"/>
                </a:lnTo>
                <a:lnTo>
                  <a:pt x="0" y="105155"/>
                </a:lnTo>
                <a:lnTo>
                  <a:pt x="8382" y="102869"/>
                </a:lnTo>
                <a:lnTo>
                  <a:pt x="162306" y="58673"/>
                </a:lnTo>
                <a:close/>
              </a:path>
              <a:path w="184150" h="105410">
                <a:moveTo>
                  <a:pt x="12953" y="16884"/>
                </a:moveTo>
                <a:lnTo>
                  <a:pt x="12953" y="8381"/>
                </a:lnTo>
                <a:lnTo>
                  <a:pt x="8381" y="2285"/>
                </a:lnTo>
                <a:lnTo>
                  <a:pt x="4571" y="14477"/>
                </a:lnTo>
                <a:lnTo>
                  <a:pt x="12953" y="16884"/>
                </a:lnTo>
                <a:close/>
              </a:path>
              <a:path w="184150" h="105410">
                <a:moveTo>
                  <a:pt x="12953" y="52577"/>
                </a:moveTo>
                <a:lnTo>
                  <a:pt x="12953" y="16884"/>
                </a:lnTo>
                <a:lnTo>
                  <a:pt x="4571" y="14477"/>
                </a:lnTo>
                <a:lnTo>
                  <a:pt x="4572" y="52577"/>
                </a:lnTo>
                <a:lnTo>
                  <a:pt x="12953" y="52577"/>
                </a:lnTo>
                <a:close/>
              </a:path>
              <a:path w="184150" h="105410">
                <a:moveTo>
                  <a:pt x="183642" y="52577"/>
                </a:moveTo>
                <a:lnTo>
                  <a:pt x="162306" y="46481"/>
                </a:lnTo>
                <a:lnTo>
                  <a:pt x="8381" y="2285"/>
                </a:lnTo>
                <a:lnTo>
                  <a:pt x="12953" y="8381"/>
                </a:lnTo>
                <a:lnTo>
                  <a:pt x="12953" y="16884"/>
                </a:lnTo>
                <a:lnTo>
                  <a:pt x="137265" y="52577"/>
                </a:lnTo>
                <a:lnTo>
                  <a:pt x="158496" y="46481"/>
                </a:lnTo>
                <a:lnTo>
                  <a:pt x="162306" y="58673"/>
                </a:lnTo>
                <a:lnTo>
                  <a:pt x="183642" y="52577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46481"/>
                </a:lnTo>
                <a:lnTo>
                  <a:pt x="137265" y="52577"/>
                </a:lnTo>
                <a:lnTo>
                  <a:pt x="158496" y="58673"/>
                </a:lnTo>
                <a:lnTo>
                  <a:pt x="162306" y="586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801753" y="2771394"/>
            <a:ext cx="13335" cy="44450"/>
          </a:xfrm>
          <a:custGeom>
            <a:avLst/>
            <a:gdLst/>
            <a:ahLst/>
            <a:cxnLst/>
            <a:rect l="l" t="t" r="r" b="b"/>
            <a:pathLst>
              <a:path w="13335" h="44450">
                <a:moveTo>
                  <a:pt x="0" y="0"/>
                </a:moveTo>
                <a:lnTo>
                  <a:pt x="0" y="44195"/>
                </a:lnTo>
                <a:lnTo>
                  <a:pt x="12953" y="441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807849" y="2727198"/>
            <a:ext cx="154305" cy="88900"/>
          </a:xfrm>
          <a:custGeom>
            <a:avLst/>
            <a:gdLst/>
            <a:ahLst/>
            <a:cxnLst/>
            <a:rect l="l" t="t" r="r" b="b"/>
            <a:pathLst>
              <a:path w="154304" h="88900">
                <a:moveTo>
                  <a:pt x="153924" y="44196"/>
                </a:moveTo>
                <a:lnTo>
                  <a:pt x="0" y="0"/>
                </a:lnTo>
                <a:lnTo>
                  <a:pt x="0" y="88392"/>
                </a:lnTo>
                <a:lnTo>
                  <a:pt x="153924" y="441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400941" y="2931032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 h="0">
                <a:moveTo>
                  <a:pt x="0" y="0"/>
                </a:moveTo>
                <a:lnTo>
                  <a:pt x="23926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633732" y="2765298"/>
            <a:ext cx="0" cy="165735"/>
          </a:xfrm>
          <a:custGeom>
            <a:avLst/>
            <a:gdLst/>
            <a:ahLst/>
            <a:cxnLst/>
            <a:rect l="l" t="t" r="r" b="b"/>
            <a:pathLst>
              <a:path w="0" h="165735">
                <a:moveTo>
                  <a:pt x="0" y="0"/>
                </a:moveTo>
                <a:lnTo>
                  <a:pt x="0" y="165353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633351" y="2771775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 h="0">
                <a:moveTo>
                  <a:pt x="0" y="0"/>
                </a:moveTo>
                <a:lnTo>
                  <a:pt x="17449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804801" y="3216401"/>
            <a:ext cx="184150" cy="104775"/>
          </a:xfrm>
          <a:custGeom>
            <a:avLst/>
            <a:gdLst/>
            <a:ahLst/>
            <a:cxnLst/>
            <a:rect l="l" t="t" r="r" b="b"/>
            <a:pathLst>
              <a:path w="184150" h="104775">
                <a:moveTo>
                  <a:pt x="8381" y="2285"/>
                </a:moveTo>
                <a:lnTo>
                  <a:pt x="0" y="0"/>
                </a:lnTo>
                <a:lnTo>
                  <a:pt x="0" y="51815"/>
                </a:lnTo>
                <a:lnTo>
                  <a:pt x="4572" y="51815"/>
                </a:lnTo>
                <a:lnTo>
                  <a:pt x="4571" y="14477"/>
                </a:lnTo>
                <a:lnTo>
                  <a:pt x="8381" y="2285"/>
                </a:lnTo>
                <a:close/>
              </a:path>
              <a:path w="184150" h="104775">
                <a:moveTo>
                  <a:pt x="162306" y="57911"/>
                </a:moveTo>
                <a:lnTo>
                  <a:pt x="158496" y="57911"/>
                </a:lnTo>
                <a:lnTo>
                  <a:pt x="137080" y="51869"/>
                </a:lnTo>
                <a:lnTo>
                  <a:pt x="4572" y="89915"/>
                </a:lnTo>
                <a:lnTo>
                  <a:pt x="0" y="96011"/>
                </a:lnTo>
                <a:lnTo>
                  <a:pt x="0" y="104393"/>
                </a:lnTo>
                <a:lnTo>
                  <a:pt x="8382" y="102107"/>
                </a:lnTo>
                <a:lnTo>
                  <a:pt x="162306" y="57911"/>
                </a:lnTo>
                <a:close/>
              </a:path>
              <a:path w="184150" h="104775">
                <a:moveTo>
                  <a:pt x="12953" y="16843"/>
                </a:moveTo>
                <a:lnTo>
                  <a:pt x="12953" y="8381"/>
                </a:lnTo>
                <a:lnTo>
                  <a:pt x="8381" y="2285"/>
                </a:lnTo>
                <a:lnTo>
                  <a:pt x="4571" y="14477"/>
                </a:lnTo>
                <a:lnTo>
                  <a:pt x="12953" y="16843"/>
                </a:lnTo>
                <a:close/>
              </a:path>
              <a:path w="184150" h="104775">
                <a:moveTo>
                  <a:pt x="12953" y="51815"/>
                </a:moveTo>
                <a:lnTo>
                  <a:pt x="12953" y="16843"/>
                </a:lnTo>
                <a:lnTo>
                  <a:pt x="4571" y="14477"/>
                </a:lnTo>
                <a:lnTo>
                  <a:pt x="4572" y="51815"/>
                </a:lnTo>
                <a:lnTo>
                  <a:pt x="12953" y="51815"/>
                </a:lnTo>
                <a:close/>
              </a:path>
              <a:path w="184150" h="104775">
                <a:moveTo>
                  <a:pt x="183642" y="51815"/>
                </a:moveTo>
                <a:lnTo>
                  <a:pt x="162306" y="45719"/>
                </a:lnTo>
                <a:lnTo>
                  <a:pt x="8381" y="2285"/>
                </a:lnTo>
                <a:lnTo>
                  <a:pt x="12953" y="8381"/>
                </a:lnTo>
                <a:lnTo>
                  <a:pt x="12953" y="16843"/>
                </a:lnTo>
                <a:lnTo>
                  <a:pt x="137080" y="51869"/>
                </a:lnTo>
                <a:lnTo>
                  <a:pt x="158496" y="45719"/>
                </a:lnTo>
                <a:lnTo>
                  <a:pt x="162306" y="57911"/>
                </a:lnTo>
                <a:lnTo>
                  <a:pt x="183642" y="51815"/>
                </a:lnTo>
                <a:close/>
              </a:path>
              <a:path w="184150" h="104775">
                <a:moveTo>
                  <a:pt x="162306" y="57911"/>
                </a:moveTo>
                <a:lnTo>
                  <a:pt x="158496" y="45719"/>
                </a:lnTo>
                <a:lnTo>
                  <a:pt x="137080" y="51869"/>
                </a:lnTo>
                <a:lnTo>
                  <a:pt x="158496" y="57911"/>
                </a:lnTo>
                <a:lnTo>
                  <a:pt x="162306" y="579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804801" y="3268217"/>
            <a:ext cx="13335" cy="44450"/>
          </a:xfrm>
          <a:custGeom>
            <a:avLst/>
            <a:gdLst/>
            <a:ahLst/>
            <a:cxnLst/>
            <a:rect l="l" t="t" r="r" b="b"/>
            <a:pathLst>
              <a:path w="13335" h="44450">
                <a:moveTo>
                  <a:pt x="0" y="0"/>
                </a:moveTo>
                <a:lnTo>
                  <a:pt x="0" y="44196"/>
                </a:lnTo>
                <a:lnTo>
                  <a:pt x="12953" y="441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810897" y="3224783"/>
            <a:ext cx="154305" cy="87630"/>
          </a:xfrm>
          <a:custGeom>
            <a:avLst/>
            <a:gdLst/>
            <a:ahLst/>
            <a:cxnLst/>
            <a:rect l="l" t="t" r="r" b="b"/>
            <a:pathLst>
              <a:path w="154304" h="87629">
                <a:moveTo>
                  <a:pt x="153924" y="43434"/>
                </a:moveTo>
                <a:lnTo>
                  <a:pt x="0" y="0"/>
                </a:lnTo>
                <a:lnTo>
                  <a:pt x="0" y="87630"/>
                </a:lnTo>
                <a:lnTo>
                  <a:pt x="153924" y="434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400941" y="3054476"/>
            <a:ext cx="237490" cy="0"/>
          </a:xfrm>
          <a:custGeom>
            <a:avLst/>
            <a:gdLst/>
            <a:ahLst/>
            <a:cxnLst/>
            <a:rect l="l" t="t" r="r" b="b"/>
            <a:pathLst>
              <a:path w="237489" h="0">
                <a:moveTo>
                  <a:pt x="0" y="0"/>
                </a:moveTo>
                <a:lnTo>
                  <a:pt x="23698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631446" y="3054095"/>
            <a:ext cx="0" cy="220979"/>
          </a:xfrm>
          <a:custGeom>
            <a:avLst/>
            <a:gdLst/>
            <a:ahLst/>
            <a:cxnLst/>
            <a:rect l="l" t="t" r="r" b="b"/>
            <a:pathLst>
              <a:path w="0" h="220979">
                <a:moveTo>
                  <a:pt x="0" y="0"/>
                </a:moveTo>
                <a:lnTo>
                  <a:pt x="0" y="22098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631065" y="3268598"/>
            <a:ext cx="180340" cy="0"/>
          </a:xfrm>
          <a:custGeom>
            <a:avLst/>
            <a:gdLst/>
            <a:ahLst/>
            <a:cxnLst/>
            <a:rect l="l" t="t" r="r" b="b"/>
            <a:pathLst>
              <a:path w="180339" h="0">
                <a:moveTo>
                  <a:pt x="0" y="0"/>
                </a:moveTo>
                <a:lnTo>
                  <a:pt x="17983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317889" y="2170176"/>
            <a:ext cx="536575" cy="554990"/>
          </a:xfrm>
          <a:custGeom>
            <a:avLst/>
            <a:gdLst/>
            <a:ahLst/>
            <a:cxnLst/>
            <a:rect l="l" t="t" r="r" b="b"/>
            <a:pathLst>
              <a:path w="536575" h="554989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4989">
                <a:moveTo>
                  <a:pt x="116586" y="291084"/>
                </a:moveTo>
                <a:lnTo>
                  <a:pt x="109728" y="291846"/>
                </a:lnTo>
                <a:lnTo>
                  <a:pt x="101297" y="287148"/>
                </a:lnTo>
                <a:lnTo>
                  <a:pt x="2286" y="364236"/>
                </a:lnTo>
                <a:lnTo>
                  <a:pt x="0" y="365760"/>
                </a:lnTo>
                <a:lnTo>
                  <a:pt x="0" y="368808"/>
                </a:lnTo>
                <a:lnTo>
                  <a:pt x="12954" y="368808"/>
                </a:lnTo>
                <a:lnTo>
                  <a:pt x="12954" y="371768"/>
                </a:lnTo>
                <a:lnTo>
                  <a:pt x="116586" y="291084"/>
                </a:lnTo>
                <a:close/>
              </a:path>
              <a:path w="536575" h="554989">
                <a:moveTo>
                  <a:pt x="12954" y="371768"/>
                </a:moveTo>
                <a:lnTo>
                  <a:pt x="12954" y="368808"/>
                </a:lnTo>
                <a:lnTo>
                  <a:pt x="0" y="368808"/>
                </a:lnTo>
                <a:lnTo>
                  <a:pt x="9906" y="374142"/>
                </a:lnTo>
                <a:lnTo>
                  <a:pt x="12954" y="371768"/>
                </a:lnTo>
                <a:close/>
              </a:path>
              <a:path w="536575" h="554989">
                <a:moveTo>
                  <a:pt x="12954" y="538933"/>
                </a:moveTo>
                <a:lnTo>
                  <a:pt x="12954" y="371768"/>
                </a:lnTo>
                <a:lnTo>
                  <a:pt x="9906" y="374142"/>
                </a:lnTo>
                <a:lnTo>
                  <a:pt x="0" y="368808"/>
                </a:lnTo>
                <a:lnTo>
                  <a:pt x="0" y="554736"/>
                </a:lnTo>
                <a:lnTo>
                  <a:pt x="4572" y="553821"/>
                </a:lnTo>
                <a:lnTo>
                  <a:pt x="4572" y="541020"/>
                </a:lnTo>
                <a:lnTo>
                  <a:pt x="12954" y="538933"/>
                </a:lnTo>
                <a:close/>
              </a:path>
              <a:path w="536575" h="554989">
                <a:moveTo>
                  <a:pt x="124206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297" y="287148"/>
                </a:lnTo>
                <a:lnTo>
                  <a:pt x="108966" y="281178"/>
                </a:lnTo>
                <a:lnTo>
                  <a:pt x="116586" y="291084"/>
                </a:lnTo>
                <a:lnTo>
                  <a:pt x="124206" y="284988"/>
                </a:lnTo>
                <a:close/>
              </a:path>
              <a:path w="536575" h="554989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4989">
                <a:moveTo>
                  <a:pt x="536448" y="416814"/>
                </a:moveTo>
                <a:lnTo>
                  <a:pt x="528066" y="410718"/>
                </a:lnTo>
                <a:lnTo>
                  <a:pt x="4572" y="541020"/>
                </a:lnTo>
                <a:lnTo>
                  <a:pt x="7620" y="553212"/>
                </a:lnTo>
                <a:lnTo>
                  <a:pt x="12954" y="547116"/>
                </a:lnTo>
                <a:lnTo>
                  <a:pt x="12954" y="551884"/>
                </a:lnTo>
                <a:lnTo>
                  <a:pt x="523494" y="424806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4989">
                <a:moveTo>
                  <a:pt x="7620" y="553212"/>
                </a:moveTo>
                <a:lnTo>
                  <a:pt x="4572" y="541020"/>
                </a:lnTo>
                <a:lnTo>
                  <a:pt x="4572" y="553821"/>
                </a:lnTo>
                <a:lnTo>
                  <a:pt x="7620" y="553212"/>
                </a:lnTo>
                <a:close/>
              </a:path>
              <a:path w="536575" h="554989">
                <a:moveTo>
                  <a:pt x="12954" y="551884"/>
                </a:moveTo>
                <a:lnTo>
                  <a:pt x="12954" y="547116"/>
                </a:lnTo>
                <a:lnTo>
                  <a:pt x="7620" y="553212"/>
                </a:lnTo>
                <a:lnTo>
                  <a:pt x="12954" y="551884"/>
                </a:lnTo>
                <a:close/>
              </a:path>
              <a:path w="536575" h="554989">
                <a:moveTo>
                  <a:pt x="116586" y="291084"/>
                </a:moveTo>
                <a:lnTo>
                  <a:pt x="108966" y="281178"/>
                </a:lnTo>
                <a:lnTo>
                  <a:pt x="101297" y="287148"/>
                </a:lnTo>
                <a:lnTo>
                  <a:pt x="109728" y="291846"/>
                </a:lnTo>
                <a:lnTo>
                  <a:pt x="116586" y="291084"/>
                </a:lnTo>
                <a:close/>
              </a:path>
              <a:path w="536575" h="554989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56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4989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06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317889" y="2161794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3" y="133349"/>
                </a:moveTo>
                <a:lnTo>
                  <a:pt x="7619" y="2285"/>
                </a:lnTo>
                <a:lnTo>
                  <a:pt x="0" y="0"/>
                </a:lnTo>
                <a:lnTo>
                  <a:pt x="0" y="8381"/>
                </a:lnTo>
                <a:lnTo>
                  <a:pt x="4571" y="14477"/>
                </a:lnTo>
                <a:lnTo>
                  <a:pt x="528065" y="145541"/>
                </a:lnTo>
                <a:lnTo>
                  <a:pt x="531113" y="1333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2317889" y="4269485"/>
            <a:ext cx="536575" cy="556260"/>
          </a:xfrm>
          <a:custGeom>
            <a:avLst/>
            <a:gdLst/>
            <a:ahLst/>
            <a:cxnLst/>
            <a:rect l="l" t="t" r="r" b="b"/>
            <a:pathLst>
              <a:path w="536575" h="556260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6260">
                <a:moveTo>
                  <a:pt x="116586" y="291084"/>
                </a:moveTo>
                <a:lnTo>
                  <a:pt x="109728" y="291846"/>
                </a:lnTo>
                <a:lnTo>
                  <a:pt x="101297" y="287148"/>
                </a:lnTo>
                <a:lnTo>
                  <a:pt x="2286" y="364236"/>
                </a:lnTo>
                <a:lnTo>
                  <a:pt x="0" y="365760"/>
                </a:lnTo>
                <a:lnTo>
                  <a:pt x="0" y="368808"/>
                </a:lnTo>
                <a:lnTo>
                  <a:pt x="12954" y="368808"/>
                </a:lnTo>
                <a:lnTo>
                  <a:pt x="12954" y="371768"/>
                </a:lnTo>
                <a:lnTo>
                  <a:pt x="116586" y="291084"/>
                </a:lnTo>
                <a:close/>
              </a:path>
              <a:path w="536575" h="556260">
                <a:moveTo>
                  <a:pt x="12954" y="371768"/>
                </a:moveTo>
                <a:lnTo>
                  <a:pt x="12954" y="368808"/>
                </a:lnTo>
                <a:lnTo>
                  <a:pt x="0" y="368808"/>
                </a:lnTo>
                <a:lnTo>
                  <a:pt x="9906" y="374142"/>
                </a:lnTo>
                <a:lnTo>
                  <a:pt x="12954" y="371768"/>
                </a:lnTo>
                <a:close/>
              </a:path>
              <a:path w="536575" h="556260">
                <a:moveTo>
                  <a:pt x="12954" y="539683"/>
                </a:moveTo>
                <a:lnTo>
                  <a:pt x="12954" y="371768"/>
                </a:lnTo>
                <a:lnTo>
                  <a:pt x="9906" y="374142"/>
                </a:lnTo>
                <a:lnTo>
                  <a:pt x="0" y="368808"/>
                </a:lnTo>
                <a:lnTo>
                  <a:pt x="0" y="556260"/>
                </a:lnTo>
                <a:lnTo>
                  <a:pt x="4572" y="554888"/>
                </a:lnTo>
                <a:lnTo>
                  <a:pt x="4572" y="541782"/>
                </a:lnTo>
                <a:lnTo>
                  <a:pt x="12954" y="539683"/>
                </a:lnTo>
                <a:close/>
              </a:path>
              <a:path w="536575" h="556260">
                <a:moveTo>
                  <a:pt x="124206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297" y="287148"/>
                </a:lnTo>
                <a:lnTo>
                  <a:pt x="108966" y="281178"/>
                </a:lnTo>
                <a:lnTo>
                  <a:pt x="116586" y="291084"/>
                </a:lnTo>
                <a:lnTo>
                  <a:pt x="124206" y="284988"/>
                </a:lnTo>
                <a:close/>
              </a:path>
              <a:path w="536575" h="556260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28066" y="410718"/>
                </a:lnTo>
                <a:lnTo>
                  <a:pt x="4572" y="541782"/>
                </a:lnTo>
                <a:lnTo>
                  <a:pt x="7620" y="553974"/>
                </a:lnTo>
                <a:lnTo>
                  <a:pt x="12954" y="547878"/>
                </a:lnTo>
                <a:lnTo>
                  <a:pt x="12954" y="552638"/>
                </a:lnTo>
                <a:lnTo>
                  <a:pt x="523494" y="424817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6260">
                <a:moveTo>
                  <a:pt x="7620" y="553974"/>
                </a:moveTo>
                <a:lnTo>
                  <a:pt x="4572" y="541782"/>
                </a:lnTo>
                <a:lnTo>
                  <a:pt x="4572" y="554888"/>
                </a:lnTo>
                <a:lnTo>
                  <a:pt x="7620" y="553974"/>
                </a:lnTo>
                <a:close/>
              </a:path>
              <a:path w="536575" h="556260">
                <a:moveTo>
                  <a:pt x="12954" y="552638"/>
                </a:moveTo>
                <a:lnTo>
                  <a:pt x="12954" y="547878"/>
                </a:lnTo>
                <a:lnTo>
                  <a:pt x="7620" y="553974"/>
                </a:lnTo>
                <a:lnTo>
                  <a:pt x="12954" y="552638"/>
                </a:lnTo>
                <a:close/>
              </a:path>
              <a:path w="536575" h="556260">
                <a:moveTo>
                  <a:pt x="116586" y="291084"/>
                </a:moveTo>
                <a:lnTo>
                  <a:pt x="108966" y="281178"/>
                </a:lnTo>
                <a:lnTo>
                  <a:pt x="101297" y="287148"/>
                </a:lnTo>
                <a:lnTo>
                  <a:pt x="109728" y="291846"/>
                </a:lnTo>
                <a:lnTo>
                  <a:pt x="116586" y="291084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62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6260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17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317889" y="4261103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4" y="133349"/>
                </a:moveTo>
                <a:lnTo>
                  <a:pt x="7620" y="2285"/>
                </a:lnTo>
                <a:lnTo>
                  <a:pt x="0" y="0"/>
                </a:lnTo>
                <a:lnTo>
                  <a:pt x="0" y="8381"/>
                </a:lnTo>
                <a:lnTo>
                  <a:pt x="4572" y="14477"/>
                </a:lnTo>
                <a:lnTo>
                  <a:pt x="528066" y="145541"/>
                </a:lnTo>
                <a:lnTo>
                  <a:pt x="531114" y="1333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317889" y="3362705"/>
            <a:ext cx="536575" cy="556260"/>
          </a:xfrm>
          <a:custGeom>
            <a:avLst/>
            <a:gdLst/>
            <a:ahLst/>
            <a:cxnLst/>
            <a:rect l="l" t="t" r="r" b="b"/>
            <a:pathLst>
              <a:path w="536575" h="556260">
                <a:moveTo>
                  <a:pt x="12954" y="223102"/>
                </a:moveTo>
                <a:lnTo>
                  <a:pt x="12954" y="0"/>
                </a:lnTo>
                <a:lnTo>
                  <a:pt x="0" y="0"/>
                </a:lnTo>
                <a:lnTo>
                  <a:pt x="0" y="230886"/>
                </a:lnTo>
                <a:lnTo>
                  <a:pt x="3048" y="232410"/>
                </a:lnTo>
                <a:lnTo>
                  <a:pt x="9144" y="220979"/>
                </a:lnTo>
                <a:lnTo>
                  <a:pt x="12954" y="223102"/>
                </a:lnTo>
                <a:close/>
              </a:path>
              <a:path w="536575" h="556260">
                <a:moveTo>
                  <a:pt x="117348" y="291084"/>
                </a:moveTo>
                <a:lnTo>
                  <a:pt x="109728" y="291846"/>
                </a:lnTo>
                <a:lnTo>
                  <a:pt x="101337" y="287171"/>
                </a:lnTo>
                <a:lnTo>
                  <a:pt x="2286" y="364998"/>
                </a:lnTo>
                <a:lnTo>
                  <a:pt x="0" y="366522"/>
                </a:lnTo>
                <a:lnTo>
                  <a:pt x="0" y="369570"/>
                </a:lnTo>
                <a:lnTo>
                  <a:pt x="12954" y="369570"/>
                </a:lnTo>
                <a:lnTo>
                  <a:pt x="12954" y="373107"/>
                </a:lnTo>
                <a:lnTo>
                  <a:pt x="117348" y="291084"/>
                </a:lnTo>
                <a:close/>
              </a:path>
              <a:path w="536575" h="556260">
                <a:moveTo>
                  <a:pt x="12954" y="373107"/>
                </a:moveTo>
                <a:lnTo>
                  <a:pt x="12954" y="369570"/>
                </a:lnTo>
                <a:lnTo>
                  <a:pt x="0" y="369570"/>
                </a:lnTo>
                <a:lnTo>
                  <a:pt x="10668" y="374904"/>
                </a:lnTo>
                <a:lnTo>
                  <a:pt x="12954" y="373107"/>
                </a:lnTo>
                <a:close/>
              </a:path>
              <a:path w="536575" h="556260">
                <a:moveTo>
                  <a:pt x="12954" y="539683"/>
                </a:moveTo>
                <a:lnTo>
                  <a:pt x="12954" y="373107"/>
                </a:lnTo>
                <a:lnTo>
                  <a:pt x="10668" y="374904"/>
                </a:lnTo>
                <a:lnTo>
                  <a:pt x="0" y="369570"/>
                </a:lnTo>
                <a:lnTo>
                  <a:pt x="0" y="556260"/>
                </a:lnTo>
                <a:lnTo>
                  <a:pt x="4572" y="554888"/>
                </a:lnTo>
                <a:lnTo>
                  <a:pt x="4572" y="541782"/>
                </a:lnTo>
                <a:lnTo>
                  <a:pt x="12954" y="539683"/>
                </a:lnTo>
                <a:close/>
              </a:path>
              <a:path w="536575" h="556260">
                <a:moveTo>
                  <a:pt x="124968" y="284988"/>
                </a:moveTo>
                <a:lnTo>
                  <a:pt x="115824" y="280416"/>
                </a:lnTo>
                <a:lnTo>
                  <a:pt x="9144" y="220979"/>
                </a:lnTo>
                <a:lnTo>
                  <a:pt x="3048" y="232410"/>
                </a:lnTo>
                <a:lnTo>
                  <a:pt x="12954" y="226314"/>
                </a:lnTo>
                <a:lnTo>
                  <a:pt x="12954" y="237929"/>
                </a:lnTo>
                <a:lnTo>
                  <a:pt x="101337" y="287171"/>
                </a:lnTo>
                <a:lnTo>
                  <a:pt x="108966" y="281178"/>
                </a:lnTo>
                <a:lnTo>
                  <a:pt x="117348" y="291084"/>
                </a:lnTo>
                <a:lnTo>
                  <a:pt x="124968" y="284988"/>
                </a:lnTo>
                <a:close/>
              </a:path>
              <a:path w="536575" h="556260">
                <a:moveTo>
                  <a:pt x="12954" y="237929"/>
                </a:moveTo>
                <a:lnTo>
                  <a:pt x="12954" y="226314"/>
                </a:lnTo>
                <a:lnTo>
                  <a:pt x="3048" y="232410"/>
                </a:lnTo>
                <a:lnTo>
                  <a:pt x="12954" y="237929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28066" y="410718"/>
                </a:lnTo>
                <a:lnTo>
                  <a:pt x="4572" y="541782"/>
                </a:lnTo>
                <a:lnTo>
                  <a:pt x="7620" y="553974"/>
                </a:lnTo>
                <a:lnTo>
                  <a:pt x="12954" y="547878"/>
                </a:lnTo>
                <a:lnTo>
                  <a:pt x="12954" y="552638"/>
                </a:lnTo>
                <a:lnTo>
                  <a:pt x="523494" y="424817"/>
                </a:lnTo>
                <a:lnTo>
                  <a:pt x="523494" y="416814"/>
                </a:lnTo>
                <a:lnTo>
                  <a:pt x="536448" y="416814"/>
                </a:lnTo>
                <a:close/>
              </a:path>
              <a:path w="536575" h="556260">
                <a:moveTo>
                  <a:pt x="7620" y="553974"/>
                </a:moveTo>
                <a:lnTo>
                  <a:pt x="4572" y="541782"/>
                </a:lnTo>
                <a:lnTo>
                  <a:pt x="4572" y="554888"/>
                </a:lnTo>
                <a:lnTo>
                  <a:pt x="7620" y="553974"/>
                </a:lnTo>
                <a:close/>
              </a:path>
              <a:path w="536575" h="556260">
                <a:moveTo>
                  <a:pt x="12954" y="552638"/>
                </a:moveTo>
                <a:lnTo>
                  <a:pt x="12954" y="547878"/>
                </a:lnTo>
                <a:lnTo>
                  <a:pt x="7620" y="553974"/>
                </a:lnTo>
                <a:lnTo>
                  <a:pt x="12954" y="552638"/>
                </a:lnTo>
                <a:close/>
              </a:path>
              <a:path w="536575" h="556260">
                <a:moveTo>
                  <a:pt x="117348" y="291084"/>
                </a:moveTo>
                <a:lnTo>
                  <a:pt x="108966" y="281178"/>
                </a:lnTo>
                <a:lnTo>
                  <a:pt x="101337" y="287171"/>
                </a:lnTo>
                <a:lnTo>
                  <a:pt x="109728" y="291846"/>
                </a:lnTo>
                <a:lnTo>
                  <a:pt x="117348" y="291084"/>
                </a:lnTo>
                <a:close/>
              </a:path>
              <a:path w="536575" h="556260">
                <a:moveTo>
                  <a:pt x="536448" y="416814"/>
                </a:moveTo>
                <a:lnTo>
                  <a:pt x="536448" y="126491"/>
                </a:lnTo>
                <a:lnTo>
                  <a:pt x="531114" y="124967"/>
                </a:lnTo>
                <a:lnTo>
                  <a:pt x="523494" y="131063"/>
                </a:lnTo>
                <a:lnTo>
                  <a:pt x="523494" y="411862"/>
                </a:lnTo>
                <a:lnTo>
                  <a:pt x="528066" y="410718"/>
                </a:lnTo>
                <a:lnTo>
                  <a:pt x="536448" y="416814"/>
                </a:lnTo>
                <a:close/>
              </a:path>
              <a:path w="536575" h="556260">
                <a:moveTo>
                  <a:pt x="536448" y="421386"/>
                </a:moveTo>
                <a:lnTo>
                  <a:pt x="536448" y="416814"/>
                </a:lnTo>
                <a:lnTo>
                  <a:pt x="523494" y="416814"/>
                </a:lnTo>
                <a:lnTo>
                  <a:pt x="523494" y="424817"/>
                </a:lnTo>
                <a:lnTo>
                  <a:pt x="531114" y="422909"/>
                </a:lnTo>
                <a:lnTo>
                  <a:pt x="536448" y="421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317889" y="3354323"/>
            <a:ext cx="531495" cy="146050"/>
          </a:xfrm>
          <a:custGeom>
            <a:avLst/>
            <a:gdLst/>
            <a:ahLst/>
            <a:cxnLst/>
            <a:rect l="l" t="t" r="r" b="b"/>
            <a:pathLst>
              <a:path w="531494" h="146050">
                <a:moveTo>
                  <a:pt x="531114" y="133349"/>
                </a:moveTo>
                <a:lnTo>
                  <a:pt x="7620" y="2285"/>
                </a:lnTo>
                <a:lnTo>
                  <a:pt x="0" y="0"/>
                </a:lnTo>
                <a:lnTo>
                  <a:pt x="0" y="8381"/>
                </a:lnTo>
                <a:lnTo>
                  <a:pt x="4572" y="14477"/>
                </a:lnTo>
                <a:lnTo>
                  <a:pt x="528066" y="145541"/>
                </a:lnTo>
                <a:lnTo>
                  <a:pt x="531114" y="1333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142629" y="2206751"/>
            <a:ext cx="183642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7987169" y="2537841"/>
            <a:ext cx="338455" cy="0"/>
          </a:xfrm>
          <a:custGeom>
            <a:avLst/>
            <a:gdLst/>
            <a:ahLst/>
            <a:cxnLst/>
            <a:rect l="l" t="t" r="r" b="b"/>
            <a:pathLst>
              <a:path w="338454" h="0">
                <a:moveTo>
                  <a:pt x="0" y="0"/>
                </a:moveTo>
                <a:lnTo>
                  <a:pt x="338327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319020" y="1927860"/>
            <a:ext cx="0" cy="609600"/>
          </a:xfrm>
          <a:custGeom>
            <a:avLst/>
            <a:gdLst/>
            <a:ahLst/>
            <a:cxnLst/>
            <a:rect l="l" t="t" r="r" b="b"/>
            <a:pathLst>
              <a:path w="0" h="609600">
                <a:moveTo>
                  <a:pt x="0" y="0"/>
                </a:moveTo>
                <a:lnTo>
                  <a:pt x="0" y="6096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041283" y="1934336"/>
            <a:ext cx="6277610" cy="0"/>
          </a:xfrm>
          <a:custGeom>
            <a:avLst/>
            <a:gdLst/>
            <a:ahLst/>
            <a:cxnLst/>
            <a:rect l="l" t="t" r="r" b="b"/>
            <a:pathLst>
              <a:path w="6277609" h="0">
                <a:moveTo>
                  <a:pt x="0" y="0"/>
                </a:moveTo>
                <a:lnTo>
                  <a:pt x="6277356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047760" y="1933955"/>
            <a:ext cx="0" cy="332740"/>
          </a:xfrm>
          <a:custGeom>
            <a:avLst/>
            <a:gdLst/>
            <a:ahLst/>
            <a:cxnLst/>
            <a:rect l="l" t="t" r="r" b="b"/>
            <a:pathLst>
              <a:path w="0" h="332739">
                <a:moveTo>
                  <a:pt x="0" y="0"/>
                </a:moveTo>
                <a:lnTo>
                  <a:pt x="0" y="33223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047379" y="2259710"/>
            <a:ext cx="101600" cy="0"/>
          </a:xfrm>
          <a:custGeom>
            <a:avLst/>
            <a:gdLst/>
            <a:ahLst/>
            <a:cxnLst/>
            <a:rect l="l" t="t" r="r" b="b"/>
            <a:pathLst>
              <a:path w="101600" h="0">
                <a:moveTo>
                  <a:pt x="0" y="0"/>
                </a:moveTo>
                <a:lnTo>
                  <a:pt x="101345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142629" y="3778758"/>
            <a:ext cx="183642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994777" y="3513963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709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335023" y="3513582"/>
            <a:ext cx="0" cy="499109"/>
          </a:xfrm>
          <a:custGeom>
            <a:avLst/>
            <a:gdLst/>
            <a:ahLst/>
            <a:cxnLst/>
            <a:rect l="l" t="t" r="r" b="b"/>
            <a:pathLst>
              <a:path w="0" h="499110">
                <a:moveTo>
                  <a:pt x="0" y="0"/>
                </a:moveTo>
                <a:lnTo>
                  <a:pt x="0" y="49911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073287" y="4006215"/>
            <a:ext cx="6261735" cy="0"/>
          </a:xfrm>
          <a:custGeom>
            <a:avLst/>
            <a:gdLst/>
            <a:ahLst/>
            <a:cxnLst/>
            <a:rect l="l" t="t" r="r" b="b"/>
            <a:pathLst>
              <a:path w="6261734" h="0">
                <a:moveTo>
                  <a:pt x="0" y="0"/>
                </a:moveTo>
                <a:lnTo>
                  <a:pt x="6261353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079764" y="3825240"/>
            <a:ext cx="0" cy="180975"/>
          </a:xfrm>
          <a:custGeom>
            <a:avLst/>
            <a:gdLst/>
            <a:ahLst/>
            <a:cxnLst/>
            <a:rect l="l" t="t" r="r" b="b"/>
            <a:pathLst>
              <a:path w="0" h="180975">
                <a:moveTo>
                  <a:pt x="0" y="0"/>
                </a:moveTo>
                <a:lnTo>
                  <a:pt x="0" y="180594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079383" y="3825240"/>
            <a:ext cx="69850" cy="13335"/>
          </a:xfrm>
          <a:custGeom>
            <a:avLst/>
            <a:gdLst/>
            <a:ahLst/>
            <a:cxnLst/>
            <a:rect l="l" t="t" r="r" b="b"/>
            <a:pathLst>
              <a:path w="69850" h="13335">
                <a:moveTo>
                  <a:pt x="0" y="0"/>
                </a:moveTo>
                <a:lnTo>
                  <a:pt x="0" y="12953"/>
                </a:lnTo>
                <a:lnTo>
                  <a:pt x="69342" y="12953"/>
                </a:lnTo>
                <a:lnTo>
                  <a:pt x="6934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134247" y="4310634"/>
            <a:ext cx="183642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987169" y="4593716"/>
            <a:ext cx="354330" cy="0"/>
          </a:xfrm>
          <a:custGeom>
            <a:avLst/>
            <a:gdLst/>
            <a:ahLst/>
            <a:cxnLst/>
            <a:rect l="l" t="t" r="r" b="b"/>
            <a:pathLst>
              <a:path w="354329" h="0">
                <a:moveTo>
                  <a:pt x="0" y="0"/>
                </a:moveTo>
                <a:lnTo>
                  <a:pt x="354329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335023" y="4166615"/>
            <a:ext cx="0" cy="426720"/>
          </a:xfrm>
          <a:custGeom>
            <a:avLst/>
            <a:gdLst/>
            <a:ahLst/>
            <a:cxnLst/>
            <a:rect l="l" t="t" r="r" b="b"/>
            <a:pathLst>
              <a:path w="0" h="426720">
                <a:moveTo>
                  <a:pt x="0" y="0"/>
                </a:moveTo>
                <a:lnTo>
                  <a:pt x="0" y="42672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065667" y="4173092"/>
            <a:ext cx="6269355" cy="0"/>
          </a:xfrm>
          <a:custGeom>
            <a:avLst/>
            <a:gdLst/>
            <a:ahLst/>
            <a:cxnLst/>
            <a:rect l="l" t="t" r="r" b="b"/>
            <a:pathLst>
              <a:path w="6269355" h="0">
                <a:moveTo>
                  <a:pt x="0" y="0"/>
                </a:moveTo>
                <a:lnTo>
                  <a:pt x="6268973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2072144" y="4172711"/>
            <a:ext cx="0" cy="197485"/>
          </a:xfrm>
          <a:custGeom>
            <a:avLst/>
            <a:gdLst/>
            <a:ahLst/>
            <a:cxnLst/>
            <a:rect l="l" t="t" r="r" b="b"/>
            <a:pathLst>
              <a:path w="0" h="197485">
                <a:moveTo>
                  <a:pt x="0" y="0"/>
                </a:moveTo>
                <a:lnTo>
                  <a:pt x="0" y="197358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2071763" y="4357115"/>
            <a:ext cx="68580" cy="13335"/>
          </a:xfrm>
          <a:custGeom>
            <a:avLst/>
            <a:gdLst/>
            <a:ahLst/>
            <a:cxnLst/>
            <a:rect l="l" t="t" r="r" b="b"/>
            <a:pathLst>
              <a:path w="68580" h="13335">
                <a:moveTo>
                  <a:pt x="0" y="0"/>
                </a:moveTo>
                <a:lnTo>
                  <a:pt x="0" y="12953"/>
                </a:lnTo>
                <a:lnTo>
                  <a:pt x="68580" y="12953"/>
                </a:lnTo>
                <a:lnTo>
                  <a:pt x="68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129419" y="2382011"/>
            <a:ext cx="183641" cy="1043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845955" y="2434970"/>
            <a:ext cx="289560" cy="0"/>
          </a:xfrm>
          <a:custGeom>
            <a:avLst/>
            <a:gdLst/>
            <a:ahLst/>
            <a:cxnLst/>
            <a:rect l="l" t="t" r="r" b="b"/>
            <a:pathLst>
              <a:path w="289560" h="0">
                <a:moveTo>
                  <a:pt x="0" y="0"/>
                </a:moveTo>
                <a:lnTo>
                  <a:pt x="28956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111131" y="3588258"/>
            <a:ext cx="183641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842907" y="3641216"/>
            <a:ext cx="273685" cy="0"/>
          </a:xfrm>
          <a:custGeom>
            <a:avLst/>
            <a:gdLst/>
            <a:ahLst/>
            <a:cxnLst/>
            <a:rect l="l" t="t" r="r" b="b"/>
            <a:pathLst>
              <a:path w="273685" h="0">
                <a:moveTo>
                  <a:pt x="0" y="0"/>
                </a:moveTo>
                <a:lnTo>
                  <a:pt x="27355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3129419" y="4493514"/>
            <a:ext cx="183641" cy="1043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2138057" y="2564129"/>
            <a:ext cx="182880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381391" y="2617089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 h="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2138057" y="3424428"/>
            <a:ext cx="182880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381391" y="3477386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 h="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147201" y="4669535"/>
            <a:ext cx="183642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390535" y="4722495"/>
            <a:ext cx="763270" cy="0"/>
          </a:xfrm>
          <a:custGeom>
            <a:avLst/>
            <a:gdLst/>
            <a:ahLst/>
            <a:cxnLst/>
            <a:rect l="l" t="t" r="r" b="b"/>
            <a:pathLst>
              <a:path w="763269" h="0">
                <a:moveTo>
                  <a:pt x="0" y="0"/>
                </a:moveTo>
                <a:lnTo>
                  <a:pt x="76276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2535059" y="2647950"/>
            <a:ext cx="104775" cy="184150"/>
          </a:xfrm>
          <a:custGeom>
            <a:avLst/>
            <a:gdLst/>
            <a:ahLst/>
            <a:cxnLst/>
            <a:rect l="l" t="t" r="r" b="b"/>
            <a:pathLst>
              <a:path w="104775" h="184150">
                <a:moveTo>
                  <a:pt x="52577" y="183641"/>
                </a:moveTo>
                <a:lnTo>
                  <a:pt x="52577" y="170687"/>
                </a:lnTo>
                <a:lnTo>
                  <a:pt x="16884" y="170687"/>
                </a:lnTo>
                <a:lnTo>
                  <a:pt x="14477" y="179069"/>
                </a:lnTo>
                <a:lnTo>
                  <a:pt x="2285" y="175259"/>
                </a:lnTo>
                <a:lnTo>
                  <a:pt x="0" y="183641"/>
                </a:lnTo>
                <a:lnTo>
                  <a:pt x="52577" y="183641"/>
                </a:lnTo>
                <a:close/>
              </a:path>
              <a:path w="104775" h="184150">
                <a:moveTo>
                  <a:pt x="58673" y="21335"/>
                </a:moveTo>
                <a:lnTo>
                  <a:pt x="52577" y="0"/>
                </a:lnTo>
                <a:lnTo>
                  <a:pt x="2285" y="175259"/>
                </a:lnTo>
                <a:lnTo>
                  <a:pt x="8381" y="170687"/>
                </a:lnTo>
                <a:lnTo>
                  <a:pt x="16884" y="170687"/>
                </a:lnTo>
                <a:lnTo>
                  <a:pt x="46481" y="67607"/>
                </a:lnTo>
                <a:lnTo>
                  <a:pt x="46481" y="25145"/>
                </a:lnTo>
                <a:lnTo>
                  <a:pt x="58673" y="21335"/>
                </a:lnTo>
                <a:close/>
              </a:path>
              <a:path w="104775" h="184150">
                <a:moveTo>
                  <a:pt x="16884" y="170687"/>
                </a:moveTo>
                <a:lnTo>
                  <a:pt x="8381" y="170687"/>
                </a:lnTo>
                <a:lnTo>
                  <a:pt x="2285" y="175259"/>
                </a:lnTo>
                <a:lnTo>
                  <a:pt x="14477" y="179069"/>
                </a:lnTo>
                <a:lnTo>
                  <a:pt x="16884" y="170687"/>
                </a:lnTo>
                <a:close/>
              </a:path>
              <a:path w="104775" h="184150">
                <a:moveTo>
                  <a:pt x="104393" y="183641"/>
                </a:moveTo>
                <a:lnTo>
                  <a:pt x="58673" y="21335"/>
                </a:lnTo>
                <a:lnTo>
                  <a:pt x="46481" y="25145"/>
                </a:lnTo>
                <a:lnTo>
                  <a:pt x="52524" y="46561"/>
                </a:lnTo>
                <a:lnTo>
                  <a:pt x="58673" y="25145"/>
                </a:lnTo>
                <a:lnTo>
                  <a:pt x="58673" y="68352"/>
                </a:lnTo>
                <a:lnTo>
                  <a:pt x="89915" y="179069"/>
                </a:lnTo>
                <a:lnTo>
                  <a:pt x="96011" y="183641"/>
                </a:lnTo>
                <a:lnTo>
                  <a:pt x="104393" y="183641"/>
                </a:lnTo>
                <a:close/>
              </a:path>
              <a:path w="104775" h="184150">
                <a:moveTo>
                  <a:pt x="52524" y="46561"/>
                </a:moveTo>
                <a:lnTo>
                  <a:pt x="46481" y="25145"/>
                </a:lnTo>
                <a:lnTo>
                  <a:pt x="46481" y="67607"/>
                </a:lnTo>
                <a:lnTo>
                  <a:pt x="52524" y="46561"/>
                </a:lnTo>
                <a:close/>
              </a:path>
              <a:path w="104775" h="184150">
                <a:moveTo>
                  <a:pt x="58673" y="68352"/>
                </a:moveTo>
                <a:lnTo>
                  <a:pt x="58673" y="25145"/>
                </a:lnTo>
                <a:lnTo>
                  <a:pt x="52524" y="46561"/>
                </a:lnTo>
                <a:lnTo>
                  <a:pt x="58673" y="6835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2587637" y="2818638"/>
            <a:ext cx="43815" cy="13335"/>
          </a:xfrm>
          <a:custGeom>
            <a:avLst/>
            <a:gdLst/>
            <a:ahLst/>
            <a:cxnLst/>
            <a:rect l="l" t="t" r="r" b="b"/>
            <a:pathLst>
              <a:path w="43814" h="13335">
                <a:moveTo>
                  <a:pt x="0" y="0"/>
                </a:moveTo>
                <a:lnTo>
                  <a:pt x="0" y="12954"/>
                </a:lnTo>
                <a:lnTo>
                  <a:pt x="43433" y="12954"/>
                </a:lnTo>
                <a:lnTo>
                  <a:pt x="4343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2543441" y="2671572"/>
            <a:ext cx="87630" cy="154305"/>
          </a:xfrm>
          <a:custGeom>
            <a:avLst/>
            <a:gdLst/>
            <a:ahLst/>
            <a:cxnLst/>
            <a:rect l="l" t="t" r="r" b="b"/>
            <a:pathLst>
              <a:path w="87630" h="154305">
                <a:moveTo>
                  <a:pt x="87629" y="153924"/>
                </a:moveTo>
                <a:lnTo>
                  <a:pt x="44195" y="0"/>
                </a:lnTo>
                <a:lnTo>
                  <a:pt x="0" y="153924"/>
                </a:lnTo>
                <a:lnTo>
                  <a:pt x="87629" y="1539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2588018" y="3096767"/>
            <a:ext cx="0" cy="56515"/>
          </a:xfrm>
          <a:custGeom>
            <a:avLst/>
            <a:gdLst/>
            <a:ahLst/>
            <a:cxnLst/>
            <a:rect l="l" t="t" r="r" b="b"/>
            <a:pathLst>
              <a:path w="0" h="56514">
                <a:moveTo>
                  <a:pt x="0" y="0"/>
                </a:moveTo>
                <a:lnTo>
                  <a:pt x="0" y="5638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2588018" y="2945129"/>
            <a:ext cx="0" cy="87630"/>
          </a:xfrm>
          <a:custGeom>
            <a:avLst/>
            <a:gdLst/>
            <a:ahLst/>
            <a:cxnLst/>
            <a:rect l="l" t="t" r="r" b="b"/>
            <a:pathLst>
              <a:path w="0" h="87630">
                <a:moveTo>
                  <a:pt x="0" y="0"/>
                </a:moveTo>
                <a:lnTo>
                  <a:pt x="0" y="87630"/>
                </a:lnTo>
              </a:path>
            </a:pathLst>
          </a:custGeom>
          <a:ln w="1295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2581541" y="2825495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4" y="56387"/>
                </a:lnTo>
                <a:lnTo>
                  <a:pt x="129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2525153" y="4753355"/>
            <a:ext cx="105410" cy="182880"/>
          </a:xfrm>
          <a:custGeom>
            <a:avLst/>
            <a:gdLst/>
            <a:ahLst/>
            <a:cxnLst/>
            <a:rect l="l" t="t" r="r" b="b"/>
            <a:pathLst>
              <a:path w="105410" h="182879">
                <a:moveTo>
                  <a:pt x="52577" y="182880"/>
                </a:moveTo>
                <a:lnTo>
                  <a:pt x="52577" y="169926"/>
                </a:lnTo>
                <a:lnTo>
                  <a:pt x="16896" y="169926"/>
                </a:lnTo>
                <a:lnTo>
                  <a:pt x="14477" y="178308"/>
                </a:lnTo>
                <a:lnTo>
                  <a:pt x="2285" y="174498"/>
                </a:lnTo>
                <a:lnTo>
                  <a:pt x="0" y="182880"/>
                </a:lnTo>
                <a:lnTo>
                  <a:pt x="52577" y="182880"/>
                </a:lnTo>
                <a:close/>
              </a:path>
              <a:path w="105410" h="182879">
                <a:moveTo>
                  <a:pt x="58673" y="21336"/>
                </a:moveTo>
                <a:lnTo>
                  <a:pt x="52577" y="0"/>
                </a:lnTo>
                <a:lnTo>
                  <a:pt x="2285" y="174498"/>
                </a:lnTo>
                <a:lnTo>
                  <a:pt x="8381" y="169926"/>
                </a:lnTo>
                <a:lnTo>
                  <a:pt x="16896" y="169926"/>
                </a:lnTo>
                <a:lnTo>
                  <a:pt x="46481" y="67397"/>
                </a:lnTo>
                <a:lnTo>
                  <a:pt x="46481" y="25146"/>
                </a:lnTo>
                <a:lnTo>
                  <a:pt x="58673" y="21336"/>
                </a:lnTo>
                <a:close/>
              </a:path>
              <a:path w="105410" h="182879">
                <a:moveTo>
                  <a:pt x="16896" y="169926"/>
                </a:moveTo>
                <a:lnTo>
                  <a:pt x="8381" y="169926"/>
                </a:lnTo>
                <a:lnTo>
                  <a:pt x="2285" y="174498"/>
                </a:lnTo>
                <a:lnTo>
                  <a:pt x="14477" y="178308"/>
                </a:lnTo>
                <a:lnTo>
                  <a:pt x="16896" y="169926"/>
                </a:lnTo>
                <a:close/>
              </a:path>
              <a:path w="105410" h="182879">
                <a:moveTo>
                  <a:pt x="105155" y="182880"/>
                </a:moveTo>
                <a:lnTo>
                  <a:pt x="102869" y="174498"/>
                </a:lnTo>
                <a:lnTo>
                  <a:pt x="58673" y="21336"/>
                </a:lnTo>
                <a:lnTo>
                  <a:pt x="46481" y="25146"/>
                </a:lnTo>
                <a:lnTo>
                  <a:pt x="52577" y="46271"/>
                </a:lnTo>
                <a:lnTo>
                  <a:pt x="58673" y="25146"/>
                </a:lnTo>
                <a:lnTo>
                  <a:pt x="58673" y="67397"/>
                </a:lnTo>
                <a:lnTo>
                  <a:pt x="90677" y="178308"/>
                </a:lnTo>
                <a:lnTo>
                  <a:pt x="96773" y="182880"/>
                </a:lnTo>
                <a:lnTo>
                  <a:pt x="105155" y="182880"/>
                </a:lnTo>
                <a:close/>
              </a:path>
              <a:path w="105410" h="182879">
                <a:moveTo>
                  <a:pt x="52577" y="46271"/>
                </a:moveTo>
                <a:lnTo>
                  <a:pt x="46481" y="25146"/>
                </a:lnTo>
                <a:lnTo>
                  <a:pt x="46481" y="67397"/>
                </a:lnTo>
                <a:lnTo>
                  <a:pt x="52577" y="46271"/>
                </a:lnTo>
                <a:close/>
              </a:path>
              <a:path w="105410" h="182879">
                <a:moveTo>
                  <a:pt x="58673" y="67397"/>
                </a:moveTo>
                <a:lnTo>
                  <a:pt x="58673" y="25146"/>
                </a:lnTo>
                <a:lnTo>
                  <a:pt x="52577" y="46271"/>
                </a:lnTo>
                <a:lnTo>
                  <a:pt x="58673" y="673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577731" y="4923282"/>
            <a:ext cx="44450" cy="13335"/>
          </a:xfrm>
          <a:custGeom>
            <a:avLst/>
            <a:gdLst/>
            <a:ahLst/>
            <a:cxnLst/>
            <a:rect l="l" t="t" r="r" b="b"/>
            <a:pathLst>
              <a:path w="44450" h="13335">
                <a:moveTo>
                  <a:pt x="0" y="0"/>
                </a:moveTo>
                <a:lnTo>
                  <a:pt x="0" y="12953"/>
                </a:lnTo>
                <a:lnTo>
                  <a:pt x="44195" y="12953"/>
                </a:lnTo>
                <a:lnTo>
                  <a:pt x="441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2533535" y="4776978"/>
            <a:ext cx="88900" cy="153670"/>
          </a:xfrm>
          <a:custGeom>
            <a:avLst/>
            <a:gdLst/>
            <a:ahLst/>
            <a:cxnLst/>
            <a:rect l="l" t="t" r="r" b="b"/>
            <a:pathLst>
              <a:path w="88900" h="153670">
                <a:moveTo>
                  <a:pt x="88391" y="153162"/>
                </a:moveTo>
                <a:lnTo>
                  <a:pt x="44195" y="0"/>
                </a:lnTo>
                <a:lnTo>
                  <a:pt x="0" y="153162"/>
                </a:lnTo>
                <a:lnTo>
                  <a:pt x="88391" y="1531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2571635" y="5276850"/>
            <a:ext cx="13335" cy="57150"/>
          </a:xfrm>
          <a:custGeom>
            <a:avLst/>
            <a:gdLst/>
            <a:ahLst/>
            <a:cxnLst/>
            <a:rect l="l" t="t" r="r" b="b"/>
            <a:pathLst>
              <a:path w="13335" h="57150">
                <a:moveTo>
                  <a:pt x="0" y="0"/>
                </a:moveTo>
                <a:lnTo>
                  <a:pt x="0" y="57150"/>
                </a:lnTo>
                <a:lnTo>
                  <a:pt x="12954" y="57150"/>
                </a:lnTo>
                <a:lnTo>
                  <a:pt x="129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2578112" y="5075682"/>
            <a:ext cx="0" cy="113030"/>
          </a:xfrm>
          <a:custGeom>
            <a:avLst/>
            <a:gdLst/>
            <a:ahLst/>
            <a:cxnLst/>
            <a:rect l="l" t="t" r="r" b="b"/>
            <a:pathLst>
              <a:path w="0"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95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571635" y="4930902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4" y="56387"/>
                </a:lnTo>
                <a:lnTo>
                  <a:pt x="129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 txBox="1"/>
          <p:nvPr/>
        </p:nvSpPr>
        <p:spPr>
          <a:xfrm>
            <a:off x="618115" y="2453131"/>
            <a:ext cx="65722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Initial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18115" y="3326389"/>
            <a:ext cx="65722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Initial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18115" y="4564635"/>
            <a:ext cx="65722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Initial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z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7278497" y="5744717"/>
            <a:ext cx="1083945" cy="582930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wrap="square" lIns="0" tIns="149225" rIns="0" bIns="0" rtlCol="0" vert="horz">
            <a:spAutoFit/>
          </a:bodyPr>
          <a:lstStyle/>
          <a:p>
            <a:pPr marL="123189">
              <a:lnSpc>
                <a:spcPct val="100000"/>
              </a:lnSpc>
              <a:spcBef>
                <a:spcPts val="1175"/>
              </a:spcBef>
            </a:pPr>
            <a:r>
              <a:rPr dirty="0" sz="1600" i="1">
                <a:latin typeface="Arial"/>
                <a:cs typeface="Arial"/>
              </a:rPr>
              <a:t>d</a:t>
            </a:r>
            <a:r>
              <a:rPr dirty="0" baseline="-17777" sz="1875" i="1">
                <a:latin typeface="Arial"/>
                <a:cs typeface="Arial"/>
              </a:rPr>
              <a:t>i</a:t>
            </a:r>
            <a:r>
              <a:rPr dirty="0" baseline="-17777" sz="1875" spc="-30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Control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094105" y="6231635"/>
            <a:ext cx="184150" cy="105410"/>
          </a:xfrm>
          <a:custGeom>
            <a:avLst/>
            <a:gdLst/>
            <a:ahLst/>
            <a:cxnLst/>
            <a:rect l="l" t="t" r="r" b="b"/>
            <a:pathLst>
              <a:path w="184150" h="105410">
                <a:moveTo>
                  <a:pt x="8381" y="2285"/>
                </a:moveTo>
                <a:lnTo>
                  <a:pt x="0" y="0"/>
                </a:lnTo>
                <a:lnTo>
                  <a:pt x="0" y="52577"/>
                </a:lnTo>
                <a:lnTo>
                  <a:pt x="4572" y="52577"/>
                </a:lnTo>
                <a:lnTo>
                  <a:pt x="4571" y="14477"/>
                </a:lnTo>
                <a:lnTo>
                  <a:pt x="8381" y="2285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58673"/>
                </a:lnTo>
                <a:lnTo>
                  <a:pt x="137265" y="52577"/>
                </a:lnTo>
                <a:lnTo>
                  <a:pt x="4572" y="90677"/>
                </a:lnTo>
                <a:lnTo>
                  <a:pt x="0" y="96773"/>
                </a:lnTo>
                <a:lnTo>
                  <a:pt x="0" y="105155"/>
                </a:lnTo>
                <a:lnTo>
                  <a:pt x="8382" y="102869"/>
                </a:lnTo>
                <a:lnTo>
                  <a:pt x="162306" y="58673"/>
                </a:lnTo>
                <a:close/>
              </a:path>
              <a:path w="184150" h="105410">
                <a:moveTo>
                  <a:pt x="12953" y="16884"/>
                </a:moveTo>
                <a:lnTo>
                  <a:pt x="12953" y="8381"/>
                </a:lnTo>
                <a:lnTo>
                  <a:pt x="8381" y="2285"/>
                </a:lnTo>
                <a:lnTo>
                  <a:pt x="4571" y="14477"/>
                </a:lnTo>
                <a:lnTo>
                  <a:pt x="12953" y="16884"/>
                </a:lnTo>
                <a:close/>
              </a:path>
              <a:path w="184150" h="105410">
                <a:moveTo>
                  <a:pt x="12953" y="52577"/>
                </a:moveTo>
                <a:lnTo>
                  <a:pt x="12953" y="16884"/>
                </a:lnTo>
                <a:lnTo>
                  <a:pt x="4571" y="14477"/>
                </a:lnTo>
                <a:lnTo>
                  <a:pt x="4572" y="52577"/>
                </a:lnTo>
                <a:lnTo>
                  <a:pt x="12953" y="52577"/>
                </a:lnTo>
                <a:close/>
              </a:path>
              <a:path w="184150" h="105410">
                <a:moveTo>
                  <a:pt x="183642" y="52577"/>
                </a:moveTo>
                <a:lnTo>
                  <a:pt x="162306" y="46481"/>
                </a:lnTo>
                <a:lnTo>
                  <a:pt x="8381" y="2285"/>
                </a:lnTo>
                <a:lnTo>
                  <a:pt x="12953" y="8381"/>
                </a:lnTo>
                <a:lnTo>
                  <a:pt x="12953" y="16884"/>
                </a:lnTo>
                <a:lnTo>
                  <a:pt x="137265" y="52577"/>
                </a:lnTo>
                <a:lnTo>
                  <a:pt x="158496" y="46481"/>
                </a:lnTo>
                <a:lnTo>
                  <a:pt x="162306" y="58673"/>
                </a:lnTo>
                <a:lnTo>
                  <a:pt x="183642" y="52577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46481"/>
                </a:lnTo>
                <a:lnTo>
                  <a:pt x="137265" y="52577"/>
                </a:lnTo>
                <a:lnTo>
                  <a:pt x="158496" y="58673"/>
                </a:lnTo>
                <a:lnTo>
                  <a:pt x="162306" y="5867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7094105" y="6284214"/>
            <a:ext cx="13335" cy="44450"/>
          </a:xfrm>
          <a:custGeom>
            <a:avLst/>
            <a:gdLst/>
            <a:ahLst/>
            <a:cxnLst/>
            <a:rect l="l" t="t" r="r" b="b"/>
            <a:pathLst>
              <a:path w="13334" h="44450">
                <a:moveTo>
                  <a:pt x="0" y="0"/>
                </a:moveTo>
                <a:lnTo>
                  <a:pt x="0" y="44196"/>
                </a:lnTo>
                <a:lnTo>
                  <a:pt x="12953" y="441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7100189" y="6240017"/>
            <a:ext cx="154305" cy="88900"/>
          </a:xfrm>
          <a:custGeom>
            <a:avLst/>
            <a:gdLst/>
            <a:ahLst/>
            <a:cxnLst/>
            <a:rect l="l" t="t" r="r" b="b"/>
            <a:pathLst>
              <a:path w="154304" h="88900">
                <a:moveTo>
                  <a:pt x="153924" y="44196"/>
                </a:moveTo>
                <a:lnTo>
                  <a:pt x="0" y="0"/>
                </a:lnTo>
                <a:lnTo>
                  <a:pt x="0" y="88392"/>
                </a:lnTo>
                <a:lnTo>
                  <a:pt x="153924" y="441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5474093" y="4459223"/>
            <a:ext cx="13335" cy="57150"/>
          </a:xfrm>
          <a:custGeom>
            <a:avLst/>
            <a:gdLst/>
            <a:ahLst/>
            <a:cxnLst/>
            <a:rect l="l" t="t" r="r" b="b"/>
            <a:pathLst>
              <a:path w="13335" h="57150">
                <a:moveTo>
                  <a:pt x="0" y="0"/>
                </a:moveTo>
                <a:lnTo>
                  <a:pt x="0" y="57150"/>
                </a:lnTo>
                <a:lnTo>
                  <a:pt x="12953" y="57150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5480570" y="4594859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5480570" y="4776978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5480570" y="4959096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5480570" y="5141214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480570" y="5323332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5480570" y="5505450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5480570" y="5687567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5480570" y="5869685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5480570" y="6051041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5474093" y="6233159"/>
            <a:ext cx="13335" cy="58419"/>
          </a:xfrm>
          <a:custGeom>
            <a:avLst/>
            <a:gdLst/>
            <a:ahLst/>
            <a:cxnLst/>
            <a:rect l="l" t="t" r="r" b="b"/>
            <a:pathLst>
              <a:path w="13335" h="58420">
                <a:moveTo>
                  <a:pt x="0" y="0"/>
                </a:moveTo>
                <a:lnTo>
                  <a:pt x="0" y="57912"/>
                </a:lnTo>
                <a:lnTo>
                  <a:pt x="12953" y="57912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5480189" y="6278117"/>
            <a:ext cx="50800" cy="13335"/>
          </a:xfrm>
          <a:custGeom>
            <a:avLst/>
            <a:gdLst/>
            <a:ahLst/>
            <a:cxnLst/>
            <a:rect l="l" t="t" r="r" b="b"/>
            <a:pathLst>
              <a:path w="50800" h="13335">
                <a:moveTo>
                  <a:pt x="0" y="0"/>
                </a:moveTo>
                <a:lnTo>
                  <a:pt x="0" y="12953"/>
                </a:lnTo>
                <a:lnTo>
                  <a:pt x="50291" y="12953"/>
                </a:lnTo>
                <a:lnTo>
                  <a:pt x="5029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5608205" y="6284595"/>
            <a:ext cx="101600" cy="0"/>
          </a:xfrm>
          <a:custGeom>
            <a:avLst/>
            <a:gdLst/>
            <a:ahLst/>
            <a:cxnLst/>
            <a:rect l="l" t="t" r="r" b="b"/>
            <a:pathLst>
              <a:path w="101600" h="0">
                <a:moveTo>
                  <a:pt x="0" y="0"/>
                </a:moveTo>
                <a:lnTo>
                  <a:pt x="101346" y="0"/>
                </a:lnTo>
              </a:path>
            </a:pathLst>
          </a:custGeom>
          <a:ln w="1295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5787275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 h="0">
                <a:moveTo>
                  <a:pt x="0" y="0"/>
                </a:moveTo>
                <a:lnTo>
                  <a:pt x="102108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5967107" y="6284595"/>
            <a:ext cx="101600" cy="0"/>
          </a:xfrm>
          <a:custGeom>
            <a:avLst/>
            <a:gdLst/>
            <a:ahLst/>
            <a:cxnLst/>
            <a:rect l="l" t="t" r="r" b="b"/>
            <a:pathLst>
              <a:path w="101600" h="0">
                <a:moveTo>
                  <a:pt x="0" y="0"/>
                </a:moveTo>
                <a:lnTo>
                  <a:pt x="101346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6146177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 h="0">
                <a:moveTo>
                  <a:pt x="0" y="0"/>
                </a:moveTo>
                <a:lnTo>
                  <a:pt x="10210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6325234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 h="0">
                <a:moveTo>
                  <a:pt x="0" y="0"/>
                </a:moveTo>
                <a:lnTo>
                  <a:pt x="10210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6505079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 h="0">
                <a:moveTo>
                  <a:pt x="0" y="0"/>
                </a:moveTo>
                <a:lnTo>
                  <a:pt x="10210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6684136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 h="0">
                <a:moveTo>
                  <a:pt x="0" y="0"/>
                </a:moveTo>
                <a:lnTo>
                  <a:pt x="10210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6863981" y="62845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 h="0">
                <a:moveTo>
                  <a:pt x="0" y="0"/>
                </a:moveTo>
                <a:lnTo>
                  <a:pt x="10210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7043039" y="6278117"/>
            <a:ext cx="57150" cy="13335"/>
          </a:xfrm>
          <a:custGeom>
            <a:avLst/>
            <a:gdLst/>
            <a:ahLst/>
            <a:cxnLst/>
            <a:rect l="l" t="t" r="r" b="b"/>
            <a:pathLst>
              <a:path w="57150" h="13335">
                <a:moveTo>
                  <a:pt x="0" y="0"/>
                </a:moveTo>
                <a:lnTo>
                  <a:pt x="0" y="12953"/>
                </a:lnTo>
                <a:lnTo>
                  <a:pt x="57150" y="12953"/>
                </a:lnTo>
                <a:lnTo>
                  <a:pt x="57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7094105" y="5993129"/>
            <a:ext cx="184150" cy="105410"/>
          </a:xfrm>
          <a:custGeom>
            <a:avLst/>
            <a:gdLst/>
            <a:ahLst/>
            <a:cxnLst/>
            <a:rect l="l" t="t" r="r" b="b"/>
            <a:pathLst>
              <a:path w="184150" h="105410">
                <a:moveTo>
                  <a:pt x="8381" y="2285"/>
                </a:moveTo>
                <a:lnTo>
                  <a:pt x="0" y="0"/>
                </a:lnTo>
                <a:lnTo>
                  <a:pt x="0" y="52577"/>
                </a:lnTo>
                <a:lnTo>
                  <a:pt x="4572" y="52577"/>
                </a:lnTo>
                <a:lnTo>
                  <a:pt x="4571" y="14477"/>
                </a:lnTo>
                <a:lnTo>
                  <a:pt x="8381" y="2285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58673"/>
                </a:lnTo>
                <a:lnTo>
                  <a:pt x="137265" y="52577"/>
                </a:lnTo>
                <a:lnTo>
                  <a:pt x="4572" y="90677"/>
                </a:lnTo>
                <a:lnTo>
                  <a:pt x="0" y="96773"/>
                </a:lnTo>
                <a:lnTo>
                  <a:pt x="0" y="105155"/>
                </a:lnTo>
                <a:lnTo>
                  <a:pt x="8382" y="102869"/>
                </a:lnTo>
                <a:lnTo>
                  <a:pt x="162306" y="58673"/>
                </a:lnTo>
                <a:close/>
              </a:path>
              <a:path w="184150" h="105410">
                <a:moveTo>
                  <a:pt x="12953" y="16884"/>
                </a:moveTo>
                <a:lnTo>
                  <a:pt x="12953" y="8381"/>
                </a:lnTo>
                <a:lnTo>
                  <a:pt x="8381" y="2285"/>
                </a:lnTo>
                <a:lnTo>
                  <a:pt x="4571" y="14477"/>
                </a:lnTo>
                <a:lnTo>
                  <a:pt x="12953" y="16884"/>
                </a:lnTo>
                <a:close/>
              </a:path>
              <a:path w="184150" h="105410">
                <a:moveTo>
                  <a:pt x="12953" y="52577"/>
                </a:moveTo>
                <a:lnTo>
                  <a:pt x="12953" y="16884"/>
                </a:lnTo>
                <a:lnTo>
                  <a:pt x="4571" y="14477"/>
                </a:lnTo>
                <a:lnTo>
                  <a:pt x="4572" y="52577"/>
                </a:lnTo>
                <a:lnTo>
                  <a:pt x="12953" y="52577"/>
                </a:lnTo>
                <a:close/>
              </a:path>
              <a:path w="184150" h="105410">
                <a:moveTo>
                  <a:pt x="183642" y="52577"/>
                </a:moveTo>
                <a:lnTo>
                  <a:pt x="162306" y="46481"/>
                </a:lnTo>
                <a:lnTo>
                  <a:pt x="8381" y="2285"/>
                </a:lnTo>
                <a:lnTo>
                  <a:pt x="12953" y="8381"/>
                </a:lnTo>
                <a:lnTo>
                  <a:pt x="12953" y="16884"/>
                </a:lnTo>
                <a:lnTo>
                  <a:pt x="137265" y="52577"/>
                </a:lnTo>
                <a:lnTo>
                  <a:pt x="158496" y="46481"/>
                </a:lnTo>
                <a:lnTo>
                  <a:pt x="162306" y="58673"/>
                </a:lnTo>
                <a:lnTo>
                  <a:pt x="183642" y="52577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46481"/>
                </a:lnTo>
                <a:lnTo>
                  <a:pt x="137265" y="52577"/>
                </a:lnTo>
                <a:lnTo>
                  <a:pt x="158496" y="58673"/>
                </a:lnTo>
                <a:lnTo>
                  <a:pt x="162306" y="5867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7094105" y="6045708"/>
            <a:ext cx="13335" cy="44450"/>
          </a:xfrm>
          <a:custGeom>
            <a:avLst/>
            <a:gdLst/>
            <a:ahLst/>
            <a:cxnLst/>
            <a:rect l="l" t="t" r="r" b="b"/>
            <a:pathLst>
              <a:path w="13334" h="44450">
                <a:moveTo>
                  <a:pt x="0" y="0"/>
                </a:moveTo>
                <a:lnTo>
                  <a:pt x="0" y="44196"/>
                </a:lnTo>
                <a:lnTo>
                  <a:pt x="12953" y="441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7100189" y="6001511"/>
            <a:ext cx="154305" cy="88900"/>
          </a:xfrm>
          <a:custGeom>
            <a:avLst/>
            <a:gdLst/>
            <a:ahLst/>
            <a:cxnLst/>
            <a:rect l="l" t="t" r="r" b="b"/>
            <a:pathLst>
              <a:path w="154304" h="88900">
                <a:moveTo>
                  <a:pt x="153924" y="44196"/>
                </a:moveTo>
                <a:lnTo>
                  <a:pt x="0" y="0"/>
                </a:lnTo>
                <a:lnTo>
                  <a:pt x="0" y="88392"/>
                </a:lnTo>
                <a:lnTo>
                  <a:pt x="153924" y="441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5562485" y="3710178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5568962" y="3844290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5568962" y="4023359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5568962" y="4202429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5568962" y="4382261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5568962" y="4561332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5568962" y="4740402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5568962" y="4919471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5568962" y="5099303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5568962" y="5278373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5568962" y="5457444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5568962" y="5636514"/>
            <a:ext cx="0" cy="102235"/>
          </a:xfrm>
          <a:custGeom>
            <a:avLst/>
            <a:gdLst/>
            <a:ahLst/>
            <a:cxnLst/>
            <a:rect l="l" t="t" r="r" b="b"/>
            <a:pathLst>
              <a:path w="0" h="102235">
                <a:moveTo>
                  <a:pt x="0" y="0"/>
                </a:moveTo>
                <a:lnTo>
                  <a:pt x="0" y="102108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5568962" y="5816346"/>
            <a:ext cx="0" cy="101600"/>
          </a:xfrm>
          <a:custGeom>
            <a:avLst/>
            <a:gdLst/>
            <a:ahLst/>
            <a:cxnLst/>
            <a:rect l="l" t="t" r="r" b="b"/>
            <a:pathLst>
              <a:path w="0"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1295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5562485" y="5995415"/>
            <a:ext cx="13335" cy="57150"/>
          </a:xfrm>
          <a:custGeom>
            <a:avLst/>
            <a:gdLst/>
            <a:ahLst/>
            <a:cxnLst/>
            <a:rect l="l" t="t" r="r" b="b"/>
            <a:pathLst>
              <a:path w="13335" h="57150">
                <a:moveTo>
                  <a:pt x="0" y="0"/>
                </a:moveTo>
                <a:lnTo>
                  <a:pt x="0" y="57150"/>
                </a:lnTo>
                <a:lnTo>
                  <a:pt x="12953" y="57150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5568581" y="6039611"/>
            <a:ext cx="51435" cy="13335"/>
          </a:xfrm>
          <a:custGeom>
            <a:avLst/>
            <a:gdLst/>
            <a:ahLst/>
            <a:cxnLst/>
            <a:rect l="l" t="t" r="r" b="b"/>
            <a:pathLst>
              <a:path w="51435" h="13335">
                <a:moveTo>
                  <a:pt x="0" y="0"/>
                </a:moveTo>
                <a:lnTo>
                  <a:pt x="0" y="12953"/>
                </a:lnTo>
                <a:lnTo>
                  <a:pt x="51053" y="12953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5691263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5860427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6029591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6198755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6367157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6536321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6705472" y="6046089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6874636" y="6046089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 h="0">
                <a:moveTo>
                  <a:pt x="0" y="0"/>
                </a:moveTo>
                <a:lnTo>
                  <a:pt x="96011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7043039" y="603961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7049148" y="6039611"/>
            <a:ext cx="51435" cy="13335"/>
          </a:xfrm>
          <a:custGeom>
            <a:avLst/>
            <a:gdLst/>
            <a:ahLst/>
            <a:cxnLst/>
            <a:rect l="l" t="t" r="r" b="b"/>
            <a:pathLst>
              <a:path w="51434" h="13335">
                <a:moveTo>
                  <a:pt x="0" y="0"/>
                </a:moveTo>
                <a:lnTo>
                  <a:pt x="0" y="12953"/>
                </a:lnTo>
                <a:lnTo>
                  <a:pt x="51053" y="12953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7094105" y="5765291"/>
            <a:ext cx="184150" cy="105410"/>
          </a:xfrm>
          <a:custGeom>
            <a:avLst/>
            <a:gdLst/>
            <a:ahLst/>
            <a:cxnLst/>
            <a:rect l="l" t="t" r="r" b="b"/>
            <a:pathLst>
              <a:path w="184150" h="105410">
                <a:moveTo>
                  <a:pt x="8381" y="2285"/>
                </a:moveTo>
                <a:lnTo>
                  <a:pt x="0" y="0"/>
                </a:lnTo>
                <a:lnTo>
                  <a:pt x="0" y="52577"/>
                </a:lnTo>
                <a:lnTo>
                  <a:pt x="4572" y="52577"/>
                </a:lnTo>
                <a:lnTo>
                  <a:pt x="4571" y="14477"/>
                </a:lnTo>
                <a:lnTo>
                  <a:pt x="8381" y="2285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58673"/>
                </a:lnTo>
                <a:lnTo>
                  <a:pt x="137265" y="52577"/>
                </a:lnTo>
                <a:lnTo>
                  <a:pt x="4572" y="90677"/>
                </a:lnTo>
                <a:lnTo>
                  <a:pt x="0" y="96773"/>
                </a:lnTo>
                <a:lnTo>
                  <a:pt x="0" y="105155"/>
                </a:lnTo>
                <a:lnTo>
                  <a:pt x="8382" y="102869"/>
                </a:lnTo>
                <a:lnTo>
                  <a:pt x="162306" y="58673"/>
                </a:lnTo>
                <a:close/>
              </a:path>
              <a:path w="184150" h="105410">
                <a:moveTo>
                  <a:pt x="12953" y="16884"/>
                </a:moveTo>
                <a:lnTo>
                  <a:pt x="12953" y="8381"/>
                </a:lnTo>
                <a:lnTo>
                  <a:pt x="8381" y="2285"/>
                </a:lnTo>
                <a:lnTo>
                  <a:pt x="4571" y="14477"/>
                </a:lnTo>
                <a:lnTo>
                  <a:pt x="12953" y="16884"/>
                </a:lnTo>
                <a:close/>
              </a:path>
              <a:path w="184150" h="105410">
                <a:moveTo>
                  <a:pt x="12953" y="52577"/>
                </a:moveTo>
                <a:lnTo>
                  <a:pt x="12953" y="16884"/>
                </a:lnTo>
                <a:lnTo>
                  <a:pt x="4571" y="14477"/>
                </a:lnTo>
                <a:lnTo>
                  <a:pt x="4572" y="52577"/>
                </a:lnTo>
                <a:lnTo>
                  <a:pt x="12953" y="52577"/>
                </a:lnTo>
                <a:close/>
              </a:path>
              <a:path w="184150" h="105410">
                <a:moveTo>
                  <a:pt x="183642" y="52577"/>
                </a:moveTo>
                <a:lnTo>
                  <a:pt x="162306" y="46481"/>
                </a:lnTo>
                <a:lnTo>
                  <a:pt x="8381" y="2285"/>
                </a:lnTo>
                <a:lnTo>
                  <a:pt x="12953" y="8381"/>
                </a:lnTo>
                <a:lnTo>
                  <a:pt x="12953" y="16884"/>
                </a:lnTo>
                <a:lnTo>
                  <a:pt x="137265" y="52577"/>
                </a:lnTo>
                <a:lnTo>
                  <a:pt x="158496" y="46481"/>
                </a:lnTo>
                <a:lnTo>
                  <a:pt x="162306" y="58673"/>
                </a:lnTo>
                <a:lnTo>
                  <a:pt x="183642" y="52577"/>
                </a:lnTo>
                <a:close/>
              </a:path>
              <a:path w="184150" h="105410">
                <a:moveTo>
                  <a:pt x="162306" y="58673"/>
                </a:moveTo>
                <a:lnTo>
                  <a:pt x="158496" y="46481"/>
                </a:lnTo>
                <a:lnTo>
                  <a:pt x="137265" y="52577"/>
                </a:lnTo>
                <a:lnTo>
                  <a:pt x="158496" y="58673"/>
                </a:lnTo>
                <a:lnTo>
                  <a:pt x="162306" y="5867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7094105" y="5817870"/>
            <a:ext cx="13335" cy="44450"/>
          </a:xfrm>
          <a:custGeom>
            <a:avLst/>
            <a:gdLst/>
            <a:ahLst/>
            <a:cxnLst/>
            <a:rect l="l" t="t" r="r" b="b"/>
            <a:pathLst>
              <a:path w="13334" h="44450">
                <a:moveTo>
                  <a:pt x="0" y="0"/>
                </a:moveTo>
                <a:lnTo>
                  <a:pt x="0" y="44196"/>
                </a:lnTo>
                <a:lnTo>
                  <a:pt x="12953" y="441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7100189" y="5773673"/>
            <a:ext cx="154305" cy="88900"/>
          </a:xfrm>
          <a:custGeom>
            <a:avLst/>
            <a:gdLst/>
            <a:ahLst/>
            <a:cxnLst/>
            <a:rect l="l" t="t" r="r" b="b"/>
            <a:pathLst>
              <a:path w="154304" h="88900">
                <a:moveTo>
                  <a:pt x="153924" y="44195"/>
                </a:moveTo>
                <a:lnTo>
                  <a:pt x="0" y="0"/>
                </a:lnTo>
                <a:lnTo>
                  <a:pt x="0" y="88391"/>
                </a:lnTo>
                <a:lnTo>
                  <a:pt x="153924" y="441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5676785" y="2357627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5676785" y="2363723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0"/>
                </a:moveTo>
                <a:lnTo>
                  <a:pt x="0" y="50291"/>
                </a:lnTo>
                <a:lnTo>
                  <a:pt x="12953" y="50291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5683262" y="2492501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5683262" y="2674620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5683262" y="2856738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69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5683262" y="3038855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69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5683262" y="3220211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5683262" y="3402329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5683262" y="3584447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5683262" y="3766565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5683262" y="3947921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5683262" y="4130040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5683262" y="4312158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69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5683262" y="4494276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5683262" y="4675632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1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5683262" y="4857750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5683262" y="5039867"/>
            <a:ext cx="0" cy="102870"/>
          </a:xfrm>
          <a:custGeom>
            <a:avLst/>
            <a:gdLst/>
            <a:ahLst/>
            <a:cxnLst/>
            <a:rect l="l" t="t" r="r" b="b"/>
            <a:pathLst>
              <a:path w="0" h="102870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5676785" y="5221985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5683262" y="5228082"/>
            <a:ext cx="0" cy="97155"/>
          </a:xfrm>
          <a:custGeom>
            <a:avLst/>
            <a:gdLst/>
            <a:ahLst/>
            <a:cxnLst/>
            <a:rect l="l" t="t" r="r" b="b"/>
            <a:pathLst>
              <a:path w="0" h="97154">
                <a:moveTo>
                  <a:pt x="0" y="0"/>
                </a:moveTo>
                <a:lnTo>
                  <a:pt x="0" y="96774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5683262" y="5403341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39">
                <a:moveTo>
                  <a:pt x="0" y="0"/>
                </a:moveTo>
                <a:lnTo>
                  <a:pt x="0" y="103632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5676785" y="5585459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5683262" y="5591555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536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5676785" y="5767578"/>
            <a:ext cx="13335" cy="57150"/>
          </a:xfrm>
          <a:custGeom>
            <a:avLst/>
            <a:gdLst/>
            <a:ahLst/>
            <a:cxnLst/>
            <a:rect l="l" t="t" r="r" b="b"/>
            <a:pathLst>
              <a:path w="13335" h="57150">
                <a:moveTo>
                  <a:pt x="0" y="0"/>
                </a:moveTo>
                <a:lnTo>
                  <a:pt x="0" y="57150"/>
                </a:lnTo>
                <a:lnTo>
                  <a:pt x="12953" y="57150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5682881" y="5811773"/>
            <a:ext cx="51435" cy="13335"/>
          </a:xfrm>
          <a:custGeom>
            <a:avLst/>
            <a:gdLst/>
            <a:ahLst/>
            <a:cxnLst/>
            <a:rect l="l" t="t" r="r" b="b"/>
            <a:pathLst>
              <a:path w="51435" h="13335">
                <a:moveTo>
                  <a:pt x="0" y="0"/>
                </a:moveTo>
                <a:lnTo>
                  <a:pt x="0" y="12953"/>
                </a:lnTo>
                <a:lnTo>
                  <a:pt x="51053" y="12953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5809373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5815469" y="5818251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 h="0">
                <a:moveTo>
                  <a:pt x="0" y="0"/>
                </a:moveTo>
                <a:lnTo>
                  <a:pt x="94487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5986145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5992253" y="5818251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 h="0">
                <a:moveTo>
                  <a:pt x="0" y="0"/>
                </a:moveTo>
                <a:lnTo>
                  <a:pt x="93725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6162179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6168263" y="5818251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 h="0">
                <a:moveTo>
                  <a:pt x="0" y="0"/>
                </a:moveTo>
                <a:lnTo>
                  <a:pt x="93726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6338189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6344284" y="5818251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 h="0">
                <a:moveTo>
                  <a:pt x="0" y="0"/>
                </a:moveTo>
                <a:lnTo>
                  <a:pt x="94488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6514210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6520319" y="5818251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88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6691007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6697103" y="5818251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 h="0">
                <a:moveTo>
                  <a:pt x="0" y="0"/>
                </a:moveTo>
                <a:lnTo>
                  <a:pt x="93725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6867029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6873113" y="5818251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88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7043039" y="5811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7049148" y="5811773"/>
            <a:ext cx="51435" cy="13335"/>
          </a:xfrm>
          <a:custGeom>
            <a:avLst/>
            <a:gdLst/>
            <a:ahLst/>
            <a:cxnLst/>
            <a:rect l="l" t="t" r="r" b="b"/>
            <a:pathLst>
              <a:path w="51434" h="13335">
                <a:moveTo>
                  <a:pt x="0" y="0"/>
                </a:moveTo>
                <a:lnTo>
                  <a:pt x="0" y="12953"/>
                </a:lnTo>
                <a:lnTo>
                  <a:pt x="51053" y="12953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 txBox="1"/>
          <p:nvPr/>
        </p:nvSpPr>
        <p:spPr>
          <a:xfrm>
            <a:off x="2082679" y="5290820"/>
            <a:ext cx="11214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Mux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Control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2538869" y="3850385"/>
            <a:ext cx="105410" cy="184150"/>
          </a:xfrm>
          <a:custGeom>
            <a:avLst/>
            <a:gdLst/>
            <a:ahLst/>
            <a:cxnLst/>
            <a:rect l="l" t="t" r="r" b="b"/>
            <a:pathLst>
              <a:path w="105410" h="184150">
                <a:moveTo>
                  <a:pt x="52577" y="183641"/>
                </a:moveTo>
                <a:lnTo>
                  <a:pt x="52577" y="170687"/>
                </a:lnTo>
                <a:lnTo>
                  <a:pt x="16884" y="170687"/>
                </a:lnTo>
                <a:lnTo>
                  <a:pt x="14477" y="179069"/>
                </a:lnTo>
                <a:lnTo>
                  <a:pt x="2285" y="175259"/>
                </a:lnTo>
                <a:lnTo>
                  <a:pt x="0" y="183641"/>
                </a:lnTo>
                <a:lnTo>
                  <a:pt x="52577" y="183641"/>
                </a:lnTo>
                <a:close/>
              </a:path>
              <a:path w="105410" h="184150">
                <a:moveTo>
                  <a:pt x="58673" y="21335"/>
                </a:moveTo>
                <a:lnTo>
                  <a:pt x="52577" y="0"/>
                </a:lnTo>
                <a:lnTo>
                  <a:pt x="2285" y="175259"/>
                </a:lnTo>
                <a:lnTo>
                  <a:pt x="8381" y="170687"/>
                </a:lnTo>
                <a:lnTo>
                  <a:pt x="16884" y="170687"/>
                </a:lnTo>
                <a:lnTo>
                  <a:pt x="46481" y="67607"/>
                </a:lnTo>
                <a:lnTo>
                  <a:pt x="46481" y="25145"/>
                </a:lnTo>
                <a:lnTo>
                  <a:pt x="58673" y="21335"/>
                </a:lnTo>
                <a:close/>
              </a:path>
              <a:path w="105410" h="184150">
                <a:moveTo>
                  <a:pt x="16884" y="170687"/>
                </a:moveTo>
                <a:lnTo>
                  <a:pt x="8381" y="170687"/>
                </a:lnTo>
                <a:lnTo>
                  <a:pt x="2285" y="175259"/>
                </a:lnTo>
                <a:lnTo>
                  <a:pt x="14477" y="179069"/>
                </a:lnTo>
                <a:lnTo>
                  <a:pt x="16884" y="170687"/>
                </a:lnTo>
                <a:close/>
              </a:path>
              <a:path w="105410" h="184150">
                <a:moveTo>
                  <a:pt x="105155" y="183641"/>
                </a:moveTo>
                <a:lnTo>
                  <a:pt x="102869" y="175259"/>
                </a:lnTo>
                <a:lnTo>
                  <a:pt x="58673" y="21335"/>
                </a:lnTo>
                <a:lnTo>
                  <a:pt x="46481" y="25145"/>
                </a:lnTo>
                <a:lnTo>
                  <a:pt x="52577" y="46376"/>
                </a:lnTo>
                <a:lnTo>
                  <a:pt x="58673" y="25145"/>
                </a:lnTo>
                <a:lnTo>
                  <a:pt x="58673" y="67607"/>
                </a:lnTo>
                <a:lnTo>
                  <a:pt x="90677" y="179069"/>
                </a:lnTo>
                <a:lnTo>
                  <a:pt x="96773" y="183641"/>
                </a:lnTo>
                <a:lnTo>
                  <a:pt x="105155" y="183641"/>
                </a:lnTo>
                <a:close/>
              </a:path>
              <a:path w="105410" h="184150">
                <a:moveTo>
                  <a:pt x="52577" y="46376"/>
                </a:moveTo>
                <a:lnTo>
                  <a:pt x="46481" y="25145"/>
                </a:lnTo>
                <a:lnTo>
                  <a:pt x="46481" y="67607"/>
                </a:lnTo>
                <a:lnTo>
                  <a:pt x="52577" y="46376"/>
                </a:lnTo>
                <a:close/>
              </a:path>
              <a:path w="105410" h="184150">
                <a:moveTo>
                  <a:pt x="58673" y="67607"/>
                </a:moveTo>
                <a:lnTo>
                  <a:pt x="58673" y="25145"/>
                </a:lnTo>
                <a:lnTo>
                  <a:pt x="52577" y="46376"/>
                </a:lnTo>
                <a:lnTo>
                  <a:pt x="58673" y="676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2591447" y="4021073"/>
            <a:ext cx="44450" cy="13335"/>
          </a:xfrm>
          <a:custGeom>
            <a:avLst/>
            <a:gdLst/>
            <a:ahLst/>
            <a:cxnLst/>
            <a:rect l="l" t="t" r="r" b="b"/>
            <a:pathLst>
              <a:path w="44450" h="13335">
                <a:moveTo>
                  <a:pt x="0" y="0"/>
                </a:moveTo>
                <a:lnTo>
                  <a:pt x="0" y="12953"/>
                </a:lnTo>
                <a:lnTo>
                  <a:pt x="44195" y="12953"/>
                </a:lnTo>
                <a:lnTo>
                  <a:pt x="441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2547251" y="3874008"/>
            <a:ext cx="88900" cy="154305"/>
          </a:xfrm>
          <a:custGeom>
            <a:avLst/>
            <a:gdLst/>
            <a:ahLst/>
            <a:cxnLst/>
            <a:rect l="l" t="t" r="r" b="b"/>
            <a:pathLst>
              <a:path w="88900" h="154304">
                <a:moveTo>
                  <a:pt x="88391" y="153924"/>
                </a:moveTo>
                <a:lnTo>
                  <a:pt x="44195" y="0"/>
                </a:lnTo>
                <a:lnTo>
                  <a:pt x="0" y="153924"/>
                </a:lnTo>
                <a:lnTo>
                  <a:pt x="88391" y="1539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2591828" y="4232909"/>
            <a:ext cx="0" cy="56515"/>
          </a:xfrm>
          <a:custGeom>
            <a:avLst/>
            <a:gdLst/>
            <a:ahLst/>
            <a:cxnLst/>
            <a:rect l="l" t="t" r="r" b="b"/>
            <a:pathLst>
              <a:path w="0" h="56514">
                <a:moveTo>
                  <a:pt x="0" y="0"/>
                </a:moveTo>
                <a:lnTo>
                  <a:pt x="0" y="563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2591828" y="4027932"/>
            <a:ext cx="0" cy="57150"/>
          </a:xfrm>
          <a:custGeom>
            <a:avLst/>
            <a:gdLst/>
            <a:ahLst/>
            <a:cxnLst/>
            <a:rect l="l" t="t" r="r" b="b"/>
            <a:pathLst>
              <a:path w="0" h="57150">
                <a:moveTo>
                  <a:pt x="0" y="0"/>
                </a:moveTo>
                <a:lnTo>
                  <a:pt x="0" y="5714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5545721" y="368860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30713"/>
                </a:moveTo>
                <a:lnTo>
                  <a:pt x="50291" y="20045"/>
                </a:lnTo>
                <a:lnTo>
                  <a:pt x="48767" y="15473"/>
                </a:lnTo>
                <a:lnTo>
                  <a:pt x="37769" y="3066"/>
                </a:lnTo>
                <a:lnTo>
                  <a:pt x="22764" y="0"/>
                </a:lnTo>
                <a:lnTo>
                  <a:pt x="8570" y="5813"/>
                </a:lnTo>
                <a:lnTo>
                  <a:pt x="0" y="20045"/>
                </a:lnTo>
                <a:lnTo>
                  <a:pt x="0" y="30713"/>
                </a:lnTo>
                <a:lnTo>
                  <a:pt x="8261" y="44906"/>
                </a:lnTo>
                <a:lnTo>
                  <a:pt x="22788" y="50701"/>
                </a:lnTo>
                <a:lnTo>
                  <a:pt x="38113" y="47645"/>
                </a:lnTo>
                <a:lnTo>
                  <a:pt x="48767" y="35285"/>
                </a:lnTo>
                <a:lnTo>
                  <a:pt x="50291" y="3071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5539625" y="3682746"/>
            <a:ext cx="63500" cy="39370"/>
          </a:xfrm>
          <a:custGeom>
            <a:avLst/>
            <a:gdLst/>
            <a:ahLst/>
            <a:cxnLst/>
            <a:rect l="l" t="t" r="r" b="b"/>
            <a:pathLst>
              <a:path w="63500" h="39370">
                <a:moveTo>
                  <a:pt x="63245" y="31241"/>
                </a:moveTo>
                <a:lnTo>
                  <a:pt x="63245" y="25907"/>
                </a:lnTo>
                <a:lnTo>
                  <a:pt x="62483" y="24383"/>
                </a:lnTo>
                <a:lnTo>
                  <a:pt x="58684" y="14417"/>
                </a:lnTo>
                <a:lnTo>
                  <a:pt x="51425" y="6300"/>
                </a:lnTo>
                <a:lnTo>
                  <a:pt x="41884" y="1129"/>
                </a:lnTo>
                <a:lnTo>
                  <a:pt x="31241" y="0"/>
                </a:lnTo>
                <a:lnTo>
                  <a:pt x="24383" y="0"/>
                </a:lnTo>
                <a:lnTo>
                  <a:pt x="14437" y="4122"/>
                </a:lnTo>
                <a:lnTo>
                  <a:pt x="6343" y="11244"/>
                </a:lnTo>
                <a:lnTo>
                  <a:pt x="1173" y="20554"/>
                </a:lnTo>
                <a:lnTo>
                  <a:pt x="0" y="31241"/>
                </a:lnTo>
                <a:lnTo>
                  <a:pt x="0" y="38861"/>
                </a:lnTo>
                <a:lnTo>
                  <a:pt x="12191" y="35051"/>
                </a:lnTo>
                <a:lnTo>
                  <a:pt x="12191" y="28193"/>
                </a:lnTo>
                <a:lnTo>
                  <a:pt x="13715" y="23621"/>
                </a:lnTo>
                <a:lnTo>
                  <a:pt x="13715" y="24383"/>
                </a:lnTo>
                <a:lnTo>
                  <a:pt x="14477" y="22859"/>
                </a:lnTo>
                <a:lnTo>
                  <a:pt x="14477" y="21335"/>
                </a:lnTo>
                <a:lnTo>
                  <a:pt x="21335" y="14477"/>
                </a:lnTo>
                <a:lnTo>
                  <a:pt x="21335" y="15239"/>
                </a:lnTo>
                <a:lnTo>
                  <a:pt x="23621" y="14096"/>
                </a:lnTo>
                <a:lnTo>
                  <a:pt x="23621" y="13715"/>
                </a:lnTo>
                <a:lnTo>
                  <a:pt x="28193" y="12191"/>
                </a:lnTo>
                <a:lnTo>
                  <a:pt x="28193" y="12953"/>
                </a:lnTo>
                <a:lnTo>
                  <a:pt x="35051" y="12953"/>
                </a:lnTo>
                <a:lnTo>
                  <a:pt x="35051" y="12191"/>
                </a:lnTo>
                <a:lnTo>
                  <a:pt x="39623" y="13715"/>
                </a:lnTo>
                <a:lnTo>
                  <a:pt x="39623" y="14477"/>
                </a:lnTo>
                <a:lnTo>
                  <a:pt x="41147" y="15239"/>
                </a:lnTo>
                <a:lnTo>
                  <a:pt x="41147" y="14477"/>
                </a:lnTo>
                <a:lnTo>
                  <a:pt x="47243" y="20573"/>
                </a:lnTo>
                <a:lnTo>
                  <a:pt x="47243" y="19811"/>
                </a:lnTo>
                <a:lnTo>
                  <a:pt x="49529" y="24383"/>
                </a:lnTo>
                <a:lnTo>
                  <a:pt x="49529" y="25907"/>
                </a:lnTo>
                <a:lnTo>
                  <a:pt x="50291" y="28193"/>
                </a:lnTo>
                <a:lnTo>
                  <a:pt x="50291" y="31241"/>
                </a:lnTo>
                <a:lnTo>
                  <a:pt x="63245" y="31241"/>
                </a:lnTo>
                <a:close/>
              </a:path>
              <a:path w="63500" h="39370">
                <a:moveTo>
                  <a:pt x="12953" y="36575"/>
                </a:moveTo>
                <a:lnTo>
                  <a:pt x="12953" y="25907"/>
                </a:lnTo>
                <a:lnTo>
                  <a:pt x="12191" y="28193"/>
                </a:lnTo>
                <a:lnTo>
                  <a:pt x="12191" y="35051"/>
                </a:lnTo>
                <a:lnTo>
                  <a:pt x="12953" y="36575"/>
                </a:lnTo>
                <a:close/>
              </a:path>
              <a:path w="63500" h="39370">
                <a:moveTo>
                  <a:pt x="16001" y="19811"/>
                </a:moveTo>
                <a:lnTo>
                  <a:pt x="14477" y="21335"/>
                </a:lnTo>
                <a:lnTo>
                  <a:pt x="14477" y="22859"/>
                </a:lnTo>
                <a:lnTo>
                  <a:pt x="16001" y="19811"/>
                </a:lnTo>
                <a:close/>
              </a:path>
              <a:path w="63500" h="39370">
                <a:moveTo>
                  <a:pt x="21335" y="15239"/>
                </a:moveTo>
                <a:lnTo>
                  <a:pt x="21335" y="14477"/>
                </a:lnTo>
                <a:lnTo>
                  <a:pt x="19811" y="16001"/>
                </a:lnTo>
                <a:lnTo>
                  <a:pt x="21335" y="15239"/>
                </a:lnTo>
                <a:close/>
              </a:path>
              <a:path w="63500" h="39370">
                <a:moveTo>
                  <a:pt x="24383" y="13715"/>
                </a:moveTo>
                <a:lnTo>
                  <a:pt x="23621" y="13715"/>
                </a:lnTo>
                <a:lnTo>
                  <a:pt x="23621" y="14096"/>
                </a:lnTo>
                <a:lnTo>
                  <a:pt x="24383" y="13715"/>
                </a:lnTo>
                <a:close/>
              </a:path>
              <a:path w="63500" h="39370">
                <a:moveTo>
                  <a:pt x="28193" y="12953"/>
                </a:moveTo>
                <a:lnTo>
                  <a:pt x="28193" y="12191"/>
                </a:lnTo>
                <a:lnTo>
                  <a:pt x="25907" y="12953"/>
                </a:lnTo>
                <a:lnTo>
                  <a:pt x="28193" y="12953"/>
                </a:lnTo>
                <a:close/>
              </a:path>
              <a:path w="63500" h="39370">
                <a:moveTo>
                  <a:pt x="36575" y="12953"/>
                </a:moveTo>
                <a:lnTo>
                  <a:pt x="35051" y="12191"/>
                </a:lnTo>
                <a:lnTo>
                  <a:pt x="35051" y="12953"/>
                </a:lnTo>
                <a:lnTo>
                  <a:pt x="36575" y="12953"/>
                </a:lnTo>
                <a:close/>
              </a:path>
              <a:path w="63500" h="39370">
                <a:moveTo>
                  <a:pt x="39623" y="14477"/>
                </a:moveTo>
                <a:lnTo>
                  <a:pt x="39623" y="13715"/>
                </a:lnTo>
                <a:lnTo>
                  <a:pt x="38099" y="13715"/>
                </a:lnTo>
                <a:lnTo>
                  <a:pt x="39623" y="14477"/>
                </a:lnTo>
                <a:close/>
              </a:path>
              <a:path w="63500" h="39370">
                <a:moveTo>
                  <a:pt x="42671" y="16001"/>
                </a:moveTo>
                <a:lnTo>
                  <a:pt x="41147" y="14477"/>
                </a:lnTo>
                <a:lnTo>
                  <a:pt x="41147" y="15239"/>
                </a:lnTo>
                <a:lnTo>
                  <a:pt x="42671" y="16001"/>
                </a:lnTo>
                <a:close/>
              </a:path>
              <a:path w="63500" h="39370">
                <a:moveTo>
                  <a:pt x="48005" y="21335"/>
                </a:moveTo>
                <a:lnTo>
                  <a:pt x="47243" y="19811"/>
                </a:lnTo>
                <a:lnTo>
                  <a:pt x="47243" y="20573"/>
                </a:lnTo>
                <a:lnTo>
                  <a:pt x="48005" y="21335"/>
                </a:lnTo>
                <a:close/>
              </a:path>
              <a:path w="63500" h="39370">
                <a:moveTo>
                  <a:pt x="49529" y="25907"/>
                </a:moveTo>
                <a:lnTo>
                  <a:pt x="49529" y="24383"/>
                </a:lnTo>
                <a:lnTo>
                  <a:pt x="48767" y="23621"/>
                </a:lnTo>
                <a:lnTo>
                  <a:pt x="49529" y="259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5539625" y="3717797"/>
            <a:ext cx="13970" cy="10795"/>
          </a:xfrm>
          <a:custGeom>
            <a:avLst/>
            <a:gdLst/>
            <a:ahLst/>
            <a:cxnLst/>
            <a:rect l="l" t="t" r="r" b="b"/>
            <a:pathLst>
              <a:path w="13970" h="10795">
                <a:moveTo>
                  <a:pt x="13715" y="4572"/>
                </a:moveTo>
                <a:lnTo>
                  <a:pt x="12191" y="0"/>
                </a:lnTo>
                <a:lnTo>
                  <a:pt x="0" y="3810"/>
                </a:lnTo>
                <a:lnTo>
                  <a:pt x="1523" y="8382"/>
                </a:lnTo>
                <a:lnTo>
                  <a:pt x="3047" y="10668"/>
                </a:lnTo>
                <a:lnTo>
                  <a:pt x="12191" y="1524"/>
                </a:lnTo>
                <a:lnTo>
                  <a:pt x="13715" y="45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5542673" y="371932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9906" y="762"/>
                </a:moveTo>
                <a:lnTo>
                  <a:pt x="9144" y="0"/>
                </a:lnTo>
                <a:lnTo>
                  <a:pt x="0" y="9144"/>
                </a:lnTo>
                <a:lnTo>
                  <a:pt x="762" y="9906"/>
                </a:lnTo>
                <a:lnTo>
                  <a:pt x="9906" y="7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5657735" y="2344416"/>
            <a:ext cx="51435" cy="50800"/>
          </a:xfrm>
          <a:custGeom>
            <a:avLst/>
            <a:gdLst/>
            <a:ahLst/>
            <a:cxnLst/>
            <a:rect l="l" t="t" r="r" b="b"/>
            <a:pathLst>
              <a:path w="51435" h="50800">
                <a:moveTo>
                  <a:pt x="51053" y="25403"/>
                </a:moveTo>
                <a:lnTo>
                  <a:pt x="50291" y="20069"/>
                </a:lnTo>
                <a:lnTo>
                  <a:pt x="48767" y="15497"/>
                </a:lnTo>
                <a:lnTo>
                  <a:pt x="37779" y="3099"/>
                </a:lnTo>
                <a:lnTo>
                  <a:pt x="23131" y="0"/>
                </a:lnTo>
                <a:lnTo>
                  <a:pt x="9300" y="5792"/>
                </a:lnTo>
                <a:lnTo>
                  <a:pt x="761" y="20069"/>
                </a:lnTo>
                <a:lnTo>
                  <a:pt x="0" y="25403"/>
                </a:lnTo>
                <a:lnTo>
                  <a:pt x="761" y="30737"/>
                </a:lnTo>
                <a:lnTo>
                  <a:pt x="8920" y="44931"/>
                </a:lnTo>
                <a:lnTo>
                  <a:pt x="23145" y="50711"/>
                </a:lnTo>
                <a:lnTo>
                  <a:pt x="38180" y="47646"/>
                </a:lnTo>
                <a:lnTo>
                  <a:pt x="48767" y="35309"/>
                </a:lnTo>
                <a:lnTo>
                  <a:pt x="50291" y="30737"/>
                </a:lnTo>
                <a:lnTo>
                  <a:pt x="51053" y="254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5651639" y="2338577"/>
            <a:ext cx="64135" cy="39370"/>
          </a:xfrm>
          <a:custGeom>
            <a:avLst/>
            <a:gdLst/>
            <a:ahLst/>
            <a:cxnLst/>
            <a:rect l="l" t="t" r="r" b="b"/>
            <a:pathLst>
              <a:path w="64135" h="39369">
                <a:moveTo>
                  <a:pt x="64007" y="30479"/>
                </a:moveTo>
                <a:lnTo>
                  <a:pt x="63245" y="25145"/>
                </a:lnTo>
                <a:lnTo>
                  <a:pt x="62483" y="24383"/>
                </a:lnTo>
                <a:lnTo>
                  <a:pt x="58032" y="13355"/>
                </a:lnTo>
                <a:lnTo>
                  <a:pt x="49744" y="5086"/>
                </a:lnTo>
                <a:lnTo>
                  <a:pt x="38872" y="370"/>
                </a:lnTo>
                <a:lnTo>
                  <a:pt x="28955" y="69"/>
                </a:lnTo>
                <a:lnTo>
                  <a:pt x="25145" y="0"/>
                </a:lnTo>
                <a:lnTo>
                  <a:pt x="19811" y="1523"/>
                </a:lnTo>
                <a:lnTo>
                  <a:pt x="11472" y="6709"/>
                </a:lnTo>
                <a:lnTo>
                  <a:pt x="5286" y="13777"/>
                </a:lnTo>
                <a:lnTo>
                  <a:pt x="1409" y="22339"/>
                </a:lnTo>
                <a:lnTo>
                  <a:pt x="0" y="32003"/>
                </a:lnTo>
                <a:lnTo>
                  <a:pt x="761" y="37337"/>
                </a:lnTo>
                <a:lnTo>
                  <a:pt x="761" y="38861"/>
                </a:lnTo>
                <a:lnTo>
                  <a:pt x="12953" y="35051"/>
                </a:lnTo>
                <a:lnTo>
                  <a:pt x="12953" y="28193"/>
                </a:lnTo>
                <a:lnTo>
                  <a:pt x="14477" y="23621"/>
                </a:lnTo>
                <a:lnTo>
                  <a:pt x="14477" y="24383"/>
                </a:lnTo>
                <a:lnTo>
                  <a:pt x="15239" y="22859"/>
                </a:lnTo>
                <a:lnTo>
                  <a:pt x="15239" y="21335"/>
                </a:lnTo>
                <a:lnTo>
                  <a:pt x="22097" y="14477"/>
                </a:lnTo>
                <a:lnTo>
                  <a:pt x="22097" y="15544"/>
                </a:lnTo>
                <a:lnTo>
                  <a:pt x="23621" y="14630"/>
                </a:lnTo>
                <a:lnTo>
                  <a:pt x="23621" y="13715"/>
                </a:lnTo>
                <a:lnTo>
                  <a:pt x="28955" y="12191"/>
                </a:lnTo>
                <a:lnTo>
                  <a:pt x="28955" y="12953"/>
                </a:lnTo>
                <a:lnTo>
                  <a:pt x="35051" y="12953"/>
                </a:lnTo>
                <a:lnTo>
                  <a:pt x="35051" y="12191"/>
                </a:lnTo>
                <a:lnTo>
                  <a:pt x="39623" y="13715"/>
                </a:lnTo>
                <a:lnTo>
                  <a:pt x="39623" y="14477"/>
                </a:lnTo>
                <a:lnTo>
                  <a:pt x="41147" y="15239"/>
                </a:lnTo>
                <a:lnTo>
                  <a:pt x="41147" y="14477"/>
                </a:lnTo>
                <a:lnTo>
                  <a:pt x="47243" y="20573"/>
                </a:lnTo>
                <a:lnTo>
                  <a:pt x="47243" y="19811"/>
                </a:lnTo>
                <a:lnTo>
                  <a:pt x="49529" y="24383"/>
                </a:lnTo>
                <a:lnTo>
                  <a:pt x="49529" y="25907"/>
                </a:lnTo>
                <a:lnTo>
                  <a:pt x="50291" y="28193"/>
                </a:lnTo>
                <a:lnTo>
                  <a:pt x="50291" y="26669"/>
                </a:lnTo>
                <a:lnTo>
                  <a:pt x="51053" y="32003"/>
                </a:lnTo>
                <a:lnTo>
                  <a:pt x="64007" y="30479"/>
                </a:lnTo>
                <a:close/>
              </a:path>
              <a:path w="64135" h="39369">
                <a:moveTo>
                  <a:pt x="13715" y="26669"/>
                </a:moveTo>
                <a:lnTo>
                  <a:pt x="12953" y="28193"/>
                </a:lnTo>
                <a:lnTo>
                  <a:pt x="12953" y="30479"/>
                </a:lnTo>
                <a:lnTo>
                  <a:pt x="13062" y="31241"/>
                </a:lnTo>
                <a:lnTo>
                  <a:pt x="13715" y="26669"/>
                </a:lnTo>
                <a:close/>
              </a:path>
              <a:path w="64135" h="39369">
                <a:moveTo>
                  <a:pt x="13062" y="31241"/>
                </a:moveTo>
                <a:lnTo>
                  <a:pt x="12953" y="30479"/>
                </a:lnTo>
                <a:lnTo>
                  <a:pt x="12953" y="32003"/>
                </a:lnTo>
                <a:lnTo>
                  <a:pt x="13062" y="31241"/>
                </a:lnTo>
                <a:close/>
              </a:path>
              <a:path w="64135" h="39369">
                <a:moveTo>
                  <a:pt x="13715" y="35813"/>
                </a:moveTo>
                <a:lnTo>
                  <a:pt x="13062" y="31241"/>
                </a:lnTo>
                <a:lnTo>
                  <a:pt x="12953" y="32003"/>
                </a:lnTo>
                <a:lnTo>
                  <a:pt x="12953" y="35051"/>
                </a:lnTo>
                <a:lnTo>
                  <a:pt x="13715" y="35813"/>
                </a:lnTo>
                <a:close/>
              </a:path>
              <a:path w="64135" h="39369">
                <a:moveTo>
                  <a:pt x="16763" y="19811"/>
                </a:moveTo>
                <a:lnTo>
                  <a:pt x="15239" y="21335"/>
                </a:lnTo>
                <a:lnTo>
                  <a:pt x="15239" y="22859"/>
                </a:lnTo>
                <a:lnTo>
                  <a:pt x="16763" y="19811"/>
                </a:lnTo>
                <a:close/>
              </a:path>
              <a:path w="64135" h="39369">
                <a:moveTo>
                  <a:pt x="22097" y="15544"/>
                </a:moveTo>
                <a:lnTo>
                  <a:pt x="22097" y="14477"/>
                </a:lnTo>
                <a:lnTo>
                  <a:pt x="21335" y="16001"/>
                </a:lnTo>
                <a:lnTo>
                  <a:pt x="22097" y="15544"/>
                </a:lnTo>
                <a:close/>
              </a:path>
              <a:path w="64135" h="39369">
                <a:moveTo>
                  <a:pt x="25145" y="13715"/>
                </a:moveTo>
                <a:lnTo>
                  <a:pt x="23621" y="13715"/>
                </a:lnTo>
                <a:lnTo>
                  <a:pt x="23621" y="14630"/>
                </a:lnTo>
                <a:lnTo>
                  <a:pt x="25145" y="13715"/>
                </a:lnTo>
                <a:close/>
              </a:path>
              <a:path w="64135" h="39369">
                <a:moveTo>
                  <a:pt x="28955" y="12953"/>
                </a:moveTo>
                <a:lnTo>
                  <a:pt x="28955" y="12191"/>
                </a:lnTo>
                <a:lnTo>
                  <a:pt x="26669" y="12953"/>
                </a:lnTo>
                <a:lnTo>
                  <a:pt x="28955" y="12953"/>
                </a:lnTo>
                <a:close/>
              </a:path>
              <a:path w="64135" h="39369">
                <a:moveTo>
                  <a:pt x="36575" y="12953"/>
                </a:moveTo>
                <a:lnTo>
                  <a:pt x="35051" y="12191"/>
                </a:lnTo>
                <a:lnTo>
                  <a:pt x="35051" y="12953"/>
                </a:lnTo>
                <a:lnTo>
                  <a:pt x="36575" y="12953"/>
                </a:lnTo>
                <a:close/>
              </a:path>
              <a:path w="64135" h="39369">
                <a:moveTo>
                  <a:pt x="39623" y="14477"/>
                </a:moveTo>
                <a:lnTo>
                  <a:pt x="39623" y="13715"/>
                </a:lnTo>
                <a:lnTo>
                  <a:pt x="38099" y="13715"/>
                </a:lnTo>
                <a:lnTo>
                  <a:pt x="39623" y="14477"/>
                </a:lnTo>
                <a:close/>
              </a:path>
              <a:path w="64135" h="39369">
                <a:moveTo>
                  <a:pt x="42671" y="16001"/>
                </a:moveTo>
                <a:lnTo>
                  <a:pt x="41147" y="14477"/>
                </a:lnTo>
                <a:lnTo>
                  <a:pt x="41147" y="15239"/>
                </a:lnTo>
                <a:lnTo>
                  <a:pt x="42671" y="16001"/>
                </a:lnTo>
                <a:close/>
              </a:path>
              <a:path w="64135" h="39369">
                <a:moveTo>
                  <a:pt x="48005" y="21335"/>
                </a:moveTo>
                <a:lnTo>
                  <a:pt x="47243" y="19811"/>
                </a:lnTo>
                <a:lnTo>
                  <a:pt x="47243" y="20573"/>
                </a:lnTo>
                <a:lnTo>
                  <a:pt x="48005" y="21335"/>
                </a:lnTo>
                <a:close/>
              </a:path>
              <a:path w="64135" h="39369">
                <a:moveTo>
                  <a:pt x="49529" y="25907"/>
                </a:moveTo>
                <a:lnTo>
                  <a:pt x="49529" y="24383"/>
                </a:lnTo>
                <a:lnTo>
                  <a:pt x="48767" y="23621"/>
                </a:lnTo>
                <a:lnTo>
                  <a:pt x="49529" y="259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5652401" y="2373629"/>
            <a:ext cx="14604" cy="8890"/>
          </a:xfrm>
          <a:custGeom>
            <a:avLst/>
            <a:gdLst/>
            <a:ahLst/>
            <a:cxnLst/>
            <a:rect l="l" t="t" r="r" b="b"/>
            <a:pathLst>
              <a:path w="14604" h="8889">
                <a:moveTo>
                  <a:pt x="14477" y="6096"/>
                </a:moveTo>
                <a:lnTo>
                  <a:pt x="13715" y="4572"/>
                </a:lnTo>
                <a:lnTo>
                  <a:pt x="12191" y="0"/>
                </a:lnTo>
                <a:lnTo>
                  <a:pt x="0" y="3810"/>
                </a:lnTo>
                <a:lnTo>
                  <a:pt x="1523" y="8382"/>
                </a:lnTo>
                <a:lnTo>
                  <a:pt x="1523" y="6096"/>
                </a:lnTo>
                <a:lnTo>
                  <a:pt x="14477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5653925" y="2379726"/>
            <a:ext cx="13335" cy="1905"/>
          </a:xfrm>
          <a:custGeom>
            <a:avLst/>
            <a:gdLst/>
            <a:ahLst/>
            <a:cxnLst/>
            <a:rect l="l" t="t" r="r" b="b"/>
            <a:pathLst>
              <a:path w="13335" h="1905">
                <a:moveTo>
                  <a:pt x="0" y="0"/>
                </a:moveTo>
                <a:lnTo>
                  <a:pt x="0" y="1523"/>
                </a:lnTo>
                <a:lnTo>
                  <a:pt x="12953" y="1523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5459615" y="44412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25598"/>
                </a:moveTo>
                <a:lnTo>
                  <a:pt x="49529" y="20264"/>
                </a:lnTo>
                <a:lnTo>
                  <a:pt x="48767" y="15692"/>
                </a:lnTo>
                <a:lnTo>
                  <a:pt x="36849" y="2960"/>
                </a:lnTo>
                <a:lnTo>
                  <a:pt x="22026" y="0"/>
                </a:lnTo>
                <a:lnTo>
                  <a:pt x="8382" y="6028"/>
                </a:lnTo>
                <a:lnTo>
                  <a:pt x="0" y="20264"/>
                </a:lnTo>
                <a:lnTo>
                  <a:pt x="0" y="30170"/>
                </a:lnTo>
                <a:lnTo>
                  <a:pt x="7970" y="44098"/>
                </a:lnTo>
                <a:lnTo>
                  <a:pt x="21269" y="50334"/>
                </a:lnTo>
                <a:lnTo>
                  <a:pt x="36125" y="47822"/>
                </a:lnTo>
                <a:lnTo>
                  <a:pt x="48767" y="35504"/>
                </a:lnTo>
                <a:lnTo>
                  <a:pt x="49529" y="30170"/>
                </a:lnTo>
                <a:lnTo>
                  <a:pt x="50291" y="2559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5453519" y="4435487"/>
            <a:ext cx="63500" cy="38735"/>
          </a:xfrm>
          <a:custGeom>
            <a:avLst/>
            <a:gdLst/>
            <a:ahLst/>
            <a:cxnLst/>
            <a:rect l="l" t="t" r="r" b="b"/>
            <a:pathLst>
              <a:path w="63500" h="38735">
                <a:moveTo>
                  <a:pt x="63245" y="30594"/>
                </a:moveTo>
                <a:lnTo>
                  <a:pt x="62483" y="25260"/>
                </a:lnTo>
                <a:lnTo>
                  <a:pt x="48043" y="4145"/>
                </a:lnTo>
                <a:lnTo>
                  <a:pt x="25979" y="0"/>
                </a:lnTo>
                <a:lnTo>
                  <a:pt x="6546" y="11151"/>
                </a:lnTo>
                <a:lnTo>
                  <a:pt x="0" y="35928"/>
                </a:lnTo>
                <a:lnTo>
                  <a:pt x="0" y="38214"/>
                </a:lnTo>
                <a:lnTo>
                  <a:pt x="12191" y="34404"/>
                </a:lnTo>
                <a:lnTo>
                  <a:pt x="12191" y="28308"/>
                </a:lnTo>
                <a:lnTo>
                  <a:pt x="13715" y="23736"/>
                </a:lnTo>
                <a:lnTo>
                  <a:pt x="13715" y="24498"/>
                </a:lnTo>
                <a:lnTo>
                  <a:pt x="16001" y="19926"/>
                </a:lnTo>
                <a:lnTo>
                  <a:pt x="16001" y="20497"/>
                </a:lnTo>
                <a:lnTo>
                  <a:pt x="17525" y="18592"/>
                </a:lnTo>
                <a:lnTo>
                  <a:pt x="17525" y="18402"/>
                </a:lnTo>
                <a:lnTo>
                  <a:pt x="18287" y="17640"/>
                </a:lnTo>
                <a:lnTo>
                  <a:pt x="18287" y="17792"/>
                </a:lnTo>
                <a:lnTo>
                  <a:pt x="19811" y="16573"/>
                </a:lnTo>
                <a:lnTo>
                  <a:pt x="19811" y="16116"/>
                </a:lnTo>
                <a:lnTo>
                  <a:pt x="23621" y="14211"/>
                </a:lnTo>
                <a:lnTo>
                  <a:pt x="23621" y="13830"/>
                </a:lnTo>
                <a:lnTo>
                  <a:pt x="28193" y="12306"/>
                </a:lnTo>
                <a:lnTo>
                  <a:pt x="28193" y="12850"/>
                </a:lnTo>
                <a:lnTo>
                  <a:pt x="30479" y="12524"/>
                </a:lnTo>
                <a:lnTo>
                  <a:pt x="30479" y="12306"/>
                </a:lnTo>
                <a:lnTo>
                  <a:pt x="32003" y="12306"/>
                </a:lnTo>
                <a:lnTo>
                  <a:pt x="32003" y="12524"/>
                </a:lnTo>
                <a:lnTo>
                  <a:pt x="35051" y="12959"/>
                </a:lnTo>
                <a:lnTo>
                  <a:pt x="35051" y="12306"/>
                </a:lnTo>
                <a:lnTo>
                  <a:pt x="39623" y="13830"/>
                </a:lnTo>
                <a:lnTo>
                  <a:pt x="39623" y="14744"/>
                </a:lnTo>
                <a:lnTo>
                  <a:pt x="41147" y="15659"/>
                </a:lnTo>
                <a:lnTo>
                  <a:pt x="41147" y="15354"/>
                </a:lnTo>
                <a:lnTo>
                  <a:pt x="44195" y="17792"/>
                </a:lnTo>
                <a:lnTo>
                  <a:pt x="44195" y="17640"/>
                </a:lnTo>
                <a:lnTo>
                  <a:pt x="44957" y="18402"/>
                </a:lnTo>
                <a:lnTo>
                  <a:pt x="44957" y="18592"/>
                </a:lnTo>
                <a:lnTo>
                  <a:pt x="47243" y="21450"/>
                </a:lnTo>
                <a:lnTo>
                  <a:pt x="47243" y="21831"/>
                </a:lnTo>
                <a:lnTo>
                  <a:pt x="48767" y="24117"/>
                </a:lnTo>
                <a:lnTo>
                  <a:pt x="48767" y="22974"/>
                </a:lnTo>
                <a:lnTo>
                  <a:pt x="49529" y="25260"/>
                </a:lnTo>
                <a:lnTo>
                  <a:pt x="49529" y="26784"/>
                </a:lnTo>
                <a:lnTo>
                  <a:pt x="50291" y="32118"/>
                </a:lnTo>
                <a:lnTo>
                  <a:pt x="63245" y="30594"/>
                </a:lnTo>
                <a:close/>
              </a:path>
              <a:path w="63500" h="38735">
                <a:moveTo>
                  <a:pt x="12953" y="35928"/>
                </a:moveTo>
                <a:lnTo>
                  <a:pt x="12953" y="26022"/>
                </a:lnTo>
                <a:lnTo>
                  <a:pt x="12191" y="28308"/>
                </a:lnTo>
                <a:lnTo>
                  <a:pt x="12191" y="34404"/>
                </a:lnTo>
                <a:lnTo>
                  <a:pt x="12953" y="35928"/>
                </a:lnTo>
                <a:close/>
              </a:path>
              <a:path w="63500" h="38735">
                <a:moveTo>
                  <a:pt x="16001" y="20497"/>
                </a:moveTo>
                <a:lnTo>
                  <a:pt x="16001" y="19926"/>
                </a:lnTo>
                <a:lnTo>
                  <a:pt x="15239" y="21450"/>
                </a:lnTo>
                <a:lnTo>
                  <a:pt x="16001" y="20497"/>
                </a:lnTo>
                <a:close/>
              </a:path>
              <a:path w="63500" h="38735">
                <a:moveTo>
                  <a:pt x="18287" y="17640"/>
                </a:moveTo>
                <a:lnTo>
                  <a:pt x="17525" y="18402"/>
                </a:lnTo>
                <a:lnTo>
                  <a:pt x="17949" y="18063"/>
                </a:lnTo>
                <a:lnTo>
                  <a:pt x="18287" y="17640"/>
                </a:lnTo>
                <a:close/>
              </a:path>
              <a:path w="63500" h="38735">
                <a:moveTo>
                  <a:pt x="17949" y="18063"/>
                </a:moveTo>
                <a:lnTo>
                  <a:pt x="17525" y="18402"/>
                </a:lnTo>
                <a:lnTo>
                  <a:pt x="17525" y="18592"/>
                </a:lnTo>
                <a:lnTo>
                  <a:pt x="17949" y="18063"/>
                </a:lnTo>
                <a:close/>
              </a:path>
              <a:path w="63500" h="38735">
                <a:moveTo>
                  <a:pt x="18287" y="17792"/>
                </a:moveTo>
                <a:lnTo>
                  <a:pt x="18287" y="17640"/>
                </a:lnTo>
                <a:lnTo>
                  <a:pt x="17949" y="18063"/>
                </a:lnTo>
                <a:lnTo>
                  <a:pt x="18287" y="17792"/>
                </a:lnTo>
                <a:close/>
              </a:path>
              <a:path w="63500" h="38735">
                <a:moveTo>
                  <a:pt x="21335" y="15354"/>
                </a:moveTo>
                <a:lnTo>
                  <a:pt x="19811" y="16116"/>
                </a:lnTo>
                <a:lnTo>
                  <a:pt x="19811" y="16573"/>
                </a:lnTo>
                <a:lnTo>
                  <a:pt x="21335" y="15354"/>
                </a:lnTo>
                <a:close/>
              </a:path>
              <a:path w="63500" h="38735">
                <a:moveTo>
                  <a:pt x="24383" y="13830"/>
                </a:moveTo>
                <a:lnTo>
                  <a:pt x="23621" y="13830"/>
                </a:lnTo>
                <a:lnTo>
                  <a:pt x="23621" y="14211"/>
                </a:lnTo>
                <a:lnTo>
                  <a:pt x="24383" y="13830"/>
                </a:lnTo>
                <a:close/>
              </a:path>
              <a:path w="63500" h="38735">
                <a:moveTo>
                  <a:pt x="28193" y="12850"/>
                </a:moveTo>
                <a:lnTo>
                  <a:pt x="28193" y="12306"/>
                </a:lnTo>
                <a:lnTo>
                  <a:pt x="26669" y="13068"/>
                </a:lnTo>
                <a:lnTo>
                  <a:pt x="28193" y="12850"/>
                </a:lnTo>
                <a:close/>
              </a:path>
              <a:path w="63500" h="38735">
                <a:moveTo>
                  <a:pt x="31241" y="12415"/>
                </a:moveTo>
                <a:lnTo>
                  <a:pt x="30479" y="12306"/>
                </a:lnTo>
                <a:lnTo>
                  <a:pt x="30479" y="12524"/>
                </a:lnTo>
                <a:lnTo>
                  <a:pt x="31241" y="12415"/>
                </a:lnTo>
                <a:close/>
              </a:path>
              <a:path w="63500" h="38735">
                <a:moveTo>
                  <a:pt x="32003" y="12524"/>
                </a:moveTo>
                <a:lnTo>
                  <a:pt x="32003" y="12306"/>
                </a:lnTo>
                <a:lnTo>
                  <a:pt x="31241" y="12415"/>
                </a:lnTo>
                <a:lnTo>
                  <a:pt x="32003" y="12524"/>
                </a:lnTo>
                <a:close/>
              </a:path>
              <a:path w="63500" h="38735">
                <a:moveTo>
                  <a:pt x="35813" y="13068"/>
                </a:moveTo>
                <a:lnTo>
                  <a:pt x="35051" y="12306"/>
                </a:lnTo>
                <a:lnTo>
                  <a:pt x="35051" y="12959"/>
                </a:lnTo>
                <a:lnTo>
                  <a:pt x="35813" y="13068"/>
                </a:lnTo>
                <a:close/>
              </a:path>
              <a:path w="63500" h="38735">
                <a:moveTo>
                  <a:pt x="39623" y="14744"/>
                </a:moveTo>
                <a:lnTo>
                  <a:pt x="39623" y="13830"/>
                </a:lnTo>
                <a:lnTo>
                  <a:pt x="38099" y="13830"/>
                </a:lnTo>
                <a:lnTo>
                  <a:pt x="39623" y="14744"/>
                </a:lnTo>
                <a:close/>
              </a:path>
              <a:path w="63500" h="38735">
                <a:moveTo>
                  <a:pt x="41909" y="16116"/>
                </a:moveTo>
                <a:lnTo>
                  <a:pt x="41147" y="15354"/>
                </a:lnTo>
                <a:lnTo>
                  <a:pt x="41147" y="15659"/>
                </a:lnTo>
                <a:lnTo>
                  <a:pt x="41909" y="16116"/>
                </a:lnTo>
                <a:close/>
              </a:path>
              <a:path w="63500" h="38735">
                <a:moveTo>
                  <a:pt x="44957" y="18402"/>
                </a:moveTo>
                <a:lnTo>
                  <a:pt x="44195" y="17640"/>
                </a:lnTo>
                <a:lnTo>
                  <a:pt x="44534" y="18063"/>
                </a:lnTo>
                <a:lnTo>
                  <a:pt x="44957" y="18402"/>
                </a:lnTo>
                <a:close/>
              </a:path>
              <a:path w="63500" h="38735">
                <a:moveTo>
                  <a:pt x="44534" y="18063"/>
                </a:moveTo>
                <a:lnTo>
                  <a:pt x="44195" y="17640"/>
                </a:lnTo>
                <a:lnTo>
                  <a:pt x="44195" y="17792"/>
                </a:lnTo>
                <a:lnTo>
                  <a:pt x="44534" y="18063"/>
                </a:lnTo>
                <a:close/>
              </a:path>
              <a:path w="63500" h="38735">
                <a:moveTo>
                  <a:pt x="44957" y="18592"/>
                </a:moveTo>
                <a:lnTo>
                  <a:pt x="44957" y="18402"/>
                </a:lnTo>
                <a:lnTo>
                  <a:pt x="44534" y="18063"/>
                </a:lnTo>
                <a:lnTo>
                  <a:pt x="44957" y="18592"/>
                </a:lnTo>
                <a:close/>
              </a:path>
              <a:path w="63500" h="38735">
                <a:moveTo>
                  <a:pt x="47243" y="21831"/>
                </a:moveTo>
                <a:lnTo>
                  <a:pt x="47243" y="21450"/>
                </a:lnTo>
                <a:lnTo>
                  <a:pt x="46481" y="20688"/>
                </a:lnTo>
                <a:lnTo>
                  <a:pt x="47243" y="21831"/>
                </a:lnTo>
                <a:close/>
              </a:path>
              <a:path w="63500" h="38735">
                <a:moveTo>
                  <a:pt x="49529" y="25260"/>
                </a:moveTo>
                <a:lnTo>
                  <a:pt x="48767" y="22974"/>
                </a:lnTo>
                <a:lnTo>
                  <a:pt x="49021" y="24498"/>
                </a:lnTo>
                <a:lnTo>
                  <a:pt x="49529" y="25260"/>
                </a:lnTo>
                <a:close/>
              </a:path>
              <a:path w="63500" h="38735">
                <a:moveTo>
                  <a:pt x="49021" y="24498"/>
                </a:moveTo>
                <a:lnTo>
                  <a:pt x="48767" y="22974"/>
                </a:lnTo>
                <a:lnTo>
                  <a:pt x="48767" y="24117"/>
                </a:lnTo>
                <a:lnTo>
                  <a:pt x="49021" y="24498"/>
                </a:lnTo>
                <a:close/>
              </a:path>
              <a:path w="63500" h="38735">
                <a:moveTo>
                  <a:pt x="49529" y="27546"/>
                </a:moveTo>
                <a:lnTo>
                  <a:pt x="49529" y="25260"/>
                </a:lnTo>
                <a:lnTo>
                  <a:pt x="49021" y="24498"/>
                </a:lnTo>
                <a:lnTo>
                  <a:pt x="49529" y="2754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5453519" y="4469891"/>
            <a:ext cx="13970" cy="11430"/>
          </a:xfrm>
          <a:custGeom>
            <a:avLst/>
            <a:gdLst/>
            <a:ahLst/>
            <a:cxnLst/>
            <a:rect l="l" t="t" r="r" b="b"/>
            <a:pathLst>
              <a:path w="13970" h="11429">
                <a:moveTo>
                  <a:pt x="13715" y="5334"/>
                </a:moveTo>
                <a:lnTo>
                  <a:pt x="12191" y="0"/>
                </a:lnTo>
                <a:lnTo>
                  <a:pt x="0" y="3810"/>
                </a:lnTo>
                <a:lnTo>
                  <a:pt x="1523" y="9144"/>
                </a:lnTo>
                <a:lnTo>
                  <a:pt x="3047" y="11430"/>
                </a:lnTo>
                <a:lnTo>
                  <a:pt x="12191" y="2286"/>
                </a:lnTo>
                <a:lnTo>
                  <a:pt x="13715" y="533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5456567" y="4472178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9906" y="762"/>
                </a:moveTo>
                <a:lnTo>
                  <a:pt x="9144" y="0"/>
                </a:lnTo>
                <a:lnTo>
                  <a:pt x="0" y="9144"/>
                </a:lnTo>
                <a:lnTo>
                  <a:pt x="762" y="9906"/>
                </a:lnTo>
                <a:lnTo>
                  <a:pt x="9906" y="7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08253" y="40640"/>
            <a:ext cx="1854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伸缩因子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4.7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237" y="4095242"/>
            <a:ext cx="8487410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然而如果迭代次数可知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则我们可以预先计算</a:t>
            </a:r>
            <a:r>
              <a:rPr dirty="0" sz="2400" spc="-580">
                <a:latin typeface="宋体"/>
                <a:cs typeface="宋体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伸缩因子</a:t>
            </a:r>
            <a:r>
              <a:rPr dirty="0" sz="2400" spc="-57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 spc="5" i="1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dirty="0" baseline="-17543" sz="2850" spc="7" i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3124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同样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1/</a:t>
            </a:r>
            <a:r>
              <a:rPr dirty="0" sz="2400" i="1">
                <a:latin typeface="Arial"/>
                <a:cs typeface="Arial"/>
              </a:rPr>
              <a:t>K</a:t>
            </a:r>
            <a:r>
              <a:rPr dirty="0" baseline="-17543" sz="2850" i="1">
                <a:latin typeface="Arial"/>
                <a:cs typeface="Arial"/>
              </a:rPr>
              <a:t>n</a:t>
            </a:r>
            <a:r>
              <a:rPr dirty="0" baseline="-17543" sz="2850" spc="195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也可被预先计算以得到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5" i="1">
                <a:latin typeface="Arial"/>
                <a:cs typeface="Arial"/>
              </a:rPr>
              <a:t>x</a:t>
            </a:r>
            <a:r>
              <a:rPr dirty="0" baseline="27777" sz="2850" spc="7" i="1">
                <a:latin typeface="Arial"/>
                <a:cs typeface="Arial"/>
              </a:rPr>
              <a:t>(n)</a:t>
            </a:r>
            <a:r>
              <a:rPr dirty="0" baseline="27777" sz="2850" spc="187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baseline="27777" sz="2850" i="1">
                <a:latin typeface="Arial"/>
                <a:cs typeface="Arial"/>
              </a:rPr>
              <a:t>(n)</a:t>
            </a:r>
            <a:r>
              <a:rPr dirty="0" baseline="27777" sz="2850" spc="209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的真值。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937" y="751585"/>
            <a:ext cx="6576059" cy="166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伸缩因子是伪旋转的副产物。</a:t>
            </a:r>
            <a:endParaRPr sz="2400">
              <a:latin typeface="宋体"/>
              <a:cs typeface="宋体"/>
            </a:endParaRPr>
          </a:p>
          <a:p>
            <a:pPr marL="2997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当简化算法以允许伪旋转时</a:t>
            </a:r>
            <a:r>
              <a:rPr dirty="0" sz="2400" spc="30">
                <a:latin typeface="宋体"/>
                <a:cs typeface="宋体"/>
              </a:rPr>
              <a:t>，</a:t>
            </a:r>
            <a:r>
              <a:rPr dirty="0" sz="2400" spc="30">
                <a:latin typeface="Arial"/>
                <a:cs typeface="Arial"/>
              </a:rPr>
              <a:t>cos</a:t>
            </a:r>
            <a:r>
              <a:rPr dirty="0" sz="2400" spc="30">
                <a:latin typeface="Symbol"/>
                <a:cs typeface="Symbol"/>
              </a:rPr>
              <a:t></a:t>
            </a:r>
            <a:r>
              <a:rPr dirty="0" sz="2400" spc="18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项被忽略。</a:t>
            </a:r>
            <a:endParaRPr sz="2400">
              <a:latin typeface="宋体"/>
              <a:cs typeface="宋体"/>
            </a:endParaRPr>
          </a:p>
          <a:p>
            <a:pPr marL="299720" indent="-27432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这样，输出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baseline="27777" sz="2850" i="1">
                <a:latin typeface="Arial"/>
                <a:cs typeface="Arial"/>
              </a:rPr>
              <a:t>(n)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baseline="27777" sz="2850" i="1">
                <a:latin typeface="Arial"/>
                <a:cs typeface="Arial"/>
              </a:rPr>
              <a:t>(n)</a:t>
            </a:r>
            <a:r>
              <a:rPr dirty="0" baseline="27777" sz="2850" spc="202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被伸缩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5" i="1">
                <a:latin typeface="Arial"/>
                <a:cs typeface="Arial"/>
              </a:rPr>
              <a:t>K</a:t>
            </a:r>
            <a:r>
              <a:rPr dirty="0" baseline="-17543" sz="2850" spc="7" i="1">
                <a:latin typeface="Arial"/>
                <a:cs typeface="Arial"/>
              </a:rPr>
              <a:t>n</a:t>
            </a:r>
            <a:r>
              <a:rPr dirty="0" baseline="-17543" sz="2850" spc="195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倍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其中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6559" y="3117596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i="1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50063" y="2913379"/>
            <a:ext cx="401955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250"/>
              </a:lnSpc>
              <a:spcBef>
                <a:spcPts val="100"/>
              </a:spcBef>
            </a:pPr>
            <a:r>
              <a:rPr dirty="0" sz="3600">
                <a:latin typeface="Symbol"/>
                <a:cs typeface="Symbol"/>
              </a:rPr>
              <a:t></a:t>
            </a:r>
            <a:endParaRPr sz="3600">
              <a:latin typeface="Symbol"/>
              <a:cs typeface="Symbol"/>
            </a:endParaRPr>
          </a:p>
          <a:p>
            <a:pPr algn="ctr">
              <a:lnSpc>
                <a:spcPts val="2090"/>
              </a:lnSpc>
            </a:pPr>
            <a:r>
              <a:rPr dirty="0" sz="1800" spc="-5" i="1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86227" y="2949955"/>
            <a:ext cx="1270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Symbol"/>
                <a:cs typeface="Symbol"/>
              </a:rPr>
              <a:t>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7631" y="2778505"/>
            <a:ext cx="13728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1250" sz="3600" spc="-7">
                <a:latin typeface="Arial"/>
                <a:cs typeface="Arial"/>
              </a:rPr>
              <a:t>1 </a:t>
            </a:r>
            <a:r>
              <a:rPr dirty="0" baseline="-31250" sz="3600">
                <a:latin typeface="Times New Roman"/>
                <a:cs typeface="Times New Roman"/>
              </a:rPr>
              <a:t>+</a:t>
            </a:r>
            <a:r>
              <a:rPr dirty="0" baseline="-31250" sz="3600" spc="-209">
                <a:latin typeface="Times New Roman"/>
                <a:cs typeface="Times New Roman"/>
              </a:rPr>
              <a:t> </a:t>
            </a:r>
            <a:r>
              <a:rPr dirty="0" baseline="-31250" sz="3600" spc="142">
                <a:latin typeface="Arial"/>
                <a:cs typeface="Arial"/>
              </a:rPr>
              <a:t>2</a:t>
            </a:r>
            <a:r>
              <a:rPr dirty="0" sz="1800" spc="95">
                <a:latin typeface="Symbol"/>
                <a:cs typeface="Symbol"/>
              </a:rPr>
              <a:t></a:t>
            </a:r>
            <a:r>
              <a:rPr dirty="0" sz="1800" spc="95">
                <a:latin typeface="Times New Roman"/>
                <a:cs typeface="Times New Roman"/>
              </a:rPr>
              <a:t>–</a:t>
            </a:r>
            <a:r>
              <a:rPr dirty="0" sz="1800" spc="95">
                <a:latin typeface="Arial"/>
                <a:cs typeface="Arial"/>
              </a:rPr>
              <a:t>2</a:t>
            </a:r>
            <a:r>
              <a:rPr dirty="0" sz="1800" spc="95" i="1">
                <a:latin typeface="Arial"/>
                <a:cs typeface="Arial"/>
              </a:rPr>
              <a:t>i</a:t>
            </a:r>
            <a:r>
              <a:rPr dirty="0" sz="1800" spc="95">
                <a:latin typeface="Symbol"/>
                <a:cs typeface="Symbol"/>
              </a:rPr>
              <a:t></a:t>
            </a:r>
            <a:r>
              <a:rPr dirty="0" baseline="-31250" sz="3600" spc="142">
                <a:latin typeface="Symbol"/>
                <a:cs typeface="Symbol"/>
              </a:rPr>
              <a:t></a:t>
            </a:r>
            <a:endParaRPr baseline="-31250" sz="36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0081" y="2913379"/>
            <a:ext cx="401955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250"/>
              </a:lnSpc>
              <a:spcBef>
                <a:spcPts val="100"/>
              </a:spcBef>
            </a:pPr>
            <a:r>
              <a:rPr dirty="0" sz="3600">
                <a:latin typeface="Symbol"/>
                <a:cs typeface="Symbol"/>
              </a:rPr>
              <a:t></a:t>
            </a:r>
            <a:endParaRPr sz="3600">
              <a:latin typeface="Symbol"/>
              <a:cs typeface="Symbol"/>
            </a:endParaRPr>
          </a:p>
          <a:p>
            <a:pPr algn="ctr">
              <a:lnSpc>
                <a:spcPts val="2090"/>
              </a:lnSpc>
            </a:pPr>
            <a:r>
              <a:rPr dirty="0" sz="1800" spc="-5" i="1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1675" y="2949955"/>
            <a:ext cx="6915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dirty="0" sz="2400" i="1">
                <a:latin typeface="Arial"/>
                <a:cs typeface="Arial"/>
              </a:rPr>
              <a:t>K	</a:t>
            </a: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30809" y="2949955"/>
            <a:ext cx="19475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736725" algn="l"/>
              </a:tabLst>
            </a:pPr>
            <a:r>
              <a:rPr dirty="0" sz="2400" spc="-5">
                <a:latin typeface="Arial"/>
                <a:cs typeface="Arial"/>
              </a:rPr>
              <a:t>1 </a:t>
            </a:r>
            <a:r>
              <a:rPr dirty="0" sz="2400">
                <a:latin typeface="Symbol"/>
                <a:cs typeface="Symbol"/>
              </a:rPr>
              <a:t>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>
                <a:latin typeface="Symbol"/>
                <a:cs typeface="Symbol"/>
              </a:rPr>
              <a:t></a:t>
            </a:r>
            <a:r>
              <a:rPr dirty="0" sz="2400" spc="-285">
                <a:latin typeface="Times New Roman"/>
                <a:cs typeface="Times New Roman"/>
              </a:rPr>
              <a:t> </a:t>
            </a:r>
            <a:r>
              <a:rPr dirty="0" sz="2400" spc="90">
                <a:latin typeface="Arial"/>
                <a:cs typeface="Arial"/>
              </a:rPr>
              <a:t>cos</a:t>
            </a:r>
            <a:r>
              <a:rPr dirty="0" sz="2400" spc="90">
                <a:latin typeface="Symbol"/>
                <a:cs typeface="Symbol"/>
              </a:rPr>
              <a:t></a:t>
            </a:r>
            <a:r>
              <a:rPr dirty="0" baseline="41666" sz="2700" spc="135">
                <a:latin typeface="Symbol"/>
                <a:cs typeface="Symbol"/>
              </a:rPr>
              <a:t></a:t>
            </a:r>
            <a:r>
              <a:rPr dirty="0" baseline="41666" sz="2700" spc="135" i="1">
                <a:latin typeface="Arial"/>
                <a:cs typeface="Arial"/>
              </a:rPr>
              <a:t>i</a:t>
            </a:r>
            <a:r>
              <a:rPr dirty="0" baseline="41666" sz="2700" spc="135">
                <a:latin typeface="Symbol"/>
                <a:cs typeface="Symbol"/>
              </a:rPr>
              <a:t></a:t>
            </a:r>
            <a:r>
              <a:rPr dirty="0" sz="2400" spc="90">
                <a:latin typeface="Symbol"/>
                <a:cs typeface="Symbol"/>
              </a:rPr>
              <a:t></a:t>
            </a:r>
            <a:r>
              <a:rPr dirty="0" sz="2400" spc="9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28866" y="2880360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 h="0">
                <a:moveTo>
                  <a:pt x="0" y="0"/>
                </a:moveTo>
                <a:lnTo>
                  <a:pt x="1149096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337439" y="2878835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10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243713" y="3169157"/>
            <a:ext cx="109715" cy="139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754" y="3138170"/>
            <a:ext cx="9921875" cy="510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191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然而，</a:t>
            </a:r>
            <a:r>
              <a:rPr dirty="0" sz="1600" spc="-67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如果我们已知了将被执行的迭代次数，</a:t>
            </a:r>
            <a:r>
              <a:rPr dirty="0" sz="1600" spc="-65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我们便可以预先计算出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1/</a:t>
            </a:r>
            <a:r>
              <a:rPr dirty="0" sz="1600" i="1">
                <a:latin typeface="Arial"/>
                <a:cs typeface="Arial"/>
              </a:rPr>
              <a:t>K</a:t>
            </a:r>
            <a:r>
              <a:rPr dirty="0" baseline="-17777" sz="1875" i="1">
                <a:latin typeface="Arial"/>
                <a:cs typeface="Arial"/>
              </a:rPr>
              <a:t>n</a:t>
            </a:r>
            <a:r>
              <a:rPr dirty="0" baseline="-17777" sz="1875" spc="277" i="1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的值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-67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并通过将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1/</a:t>
            </a:r>
            <a:r>
              <a:rPr dirty="0" sz="1600" i="1">
                <a:latin typeface="Arial"/>
                <a:cs typeface="Arial"/>
              </a:rPr>
              <a:t>K</a:t>
            </a:r>
            <a:r>
              <a:rPr dirty="0" baseline="-17777" sz="1875" i="1">
                <a:latin typeface="Arial"/>
                <a:cs typeface="Arial"/>
              </a:rPr>
              <a:t>n</a:t>
            </a:r>
            <a:r>
              <a:rPr dirty="0" baseline="-17777" sz="1875" spc="277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与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(n)</a:t>
            </a:r>
            <a:r>
              <a:rPr dirty="0" baseline="28888" sz="1875" spc="284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(n)</a:t>
            </a:r>
            <a:endParaRPr baseline="28888" sz="1875">
              <a:latin typeface="Arial"/>
              <a:cs typeface="Arial"/>
            </a:endParaRPr>
          </a:p>
          <a:p>
            <a:pPr marL="38100">
              <a:lnSpc>
                <a:spcPts val="1910"/>
              </a:lnSpc>
            </a:pPr>
            <a:r>
              <a:rPr dirty="0" sz="1600" spc="-5">
                <a:latin typeface="宋体"/>
                <a:cs typeface="宋体"/>
              </a:rPr>
              <a:t>相乘来校正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(n)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y</a:t>
            </a:r>
            <a:r>
              <a:rPr dirty="0" baseline="28888" sz="1875" i="1">
                <a:latin typeface="Arial"/>
                <a:cs typeface="Arial"/>
              </a:rPr>
              <a:t>(n)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的最终值。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759" y="359155"/>
            <a:ext cx="9921875" cy="510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191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为了简化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Givens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旋转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我们去除了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20">
                <a:latin typeface="Arial"/>
                <a:cs typeface="Arial"/>
              </a:rPr>
              <a:t>cos</a:t>
            </a:r>
            <a:r>
              <a:rPr dirty="0" sz="1600" spc="20">
                <a:latin typeface="Symbol"/>
                <a:cs typeface="Symbol"/>
              </a:rPr>
              <a:t></a:t>
            </a:r>
            <a:r>
              <a:rPr dirty="0" sz="1600" spc="25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宋体"/>
                <a:cs typeface="宋体"/>
              </a:rPr>
              <a:t>项以执行伪旋转</a:t>
            </a:r>
            <a:r>
              <a:rPr dirty="0" sz="1600" spc="6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然而</a:t>
            </a:r>
            <a:r>
              <a:rPr dirty="0" sz="1600" spc="5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该简化引发</a:t>
            </a:r>
            <a:r>
              <a:rPr dirty="0" sz="1600">
                <a:latin typeface="宋体"/>
                <a:cs typeface="宋体"/>
              </a:rPr>
              <a:t>了</a:t>
            </a:r>
            <a:r>
              <a:rPr dirty="0" sz="1600" spc="-5" b="1">
                <a:latin typeface="Microsoft JhengHei"/>
                <a:cs typeface="Microsoft JhengHei"/>
              </a:rPr>
              <a:t>负面效应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>
                <a:latin typeface="宋体"/>
                <a:cs typeface="宋体"/>
              </a:rPr>
              <a:t>输出</a:t>
            </a:r>
            <a:r>
              <a:rPr dirty="0" sz="1600" spc="-5">
                <a:latin typeface="宋体"/>
                <a:cs typeface="宋体"/>
              </a:rPr>
              <a:t>值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(n)</a:t>
            </a:r>
            <a:r>
              <a:rPr dirty="0" baseline="28888" sz="1875" spc="15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4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(n)</a:t>
            </a:r>
            <a:endParaRPr baseline="28888" sz="1875">
              <a:latin typeface="Arial"/>
              <a:cs typeface="Arial"/>
            </a:endParaRPr>
          </a:p>
          <a:p>
            <a:pPr marL="38100">
              <a:lnSpc>
                <a:spcPts val="1910"/>
              </a:lnSpc>
            </a:pPr>
            <a:r>
              <a:rPr dirty="0" sz="1600" spc="-5">
                <a:latin typeface="宋体"/>
                <a:cs typeface="宋体"/>
              </a:rPr>
              <a:t>被乘以一个因子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K</a:t>
            </a:r>
            <a:r>
              <a:rPr dirty="0" baseline="-17777" sz="1875" spc="7" i="1">
                <a:latin typeface="Arial"/>
                <a:cs typeface="Arial"/>
              </a:rPr>
              <a:t>n</a:t>
            </a:r>
            <a:r>
              <a:rPr dirty="0" baseline="-17777" sz="1875" spc="150" i="1">
                <a:latin typeface="Arial"/>
                <a:cs typeface="Arial"/>
              </a:rPr>
              <a:t> 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该因子被称为伸缩因子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这</a:t>
            </a:r>
            <a:r>
              <a:rPr dirty="0" sz="1600" spc="390">
                <a:latin typeface="宋体"/>
                <a:cs typeface="宋体"/>
              </a:rPr>
              <a:t>里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75109" y="1105915"/>
            <a:ext cx="693420" cy="58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795"/>
              </a:lnSpc>
              <a:spcBef>
                <a:spcPts val="100"/>
              </a:spcBef>
              <a:tabLst>
                <a:tab pos="429259" algn="l"/>
              </a:tabLst>
            </a:pPr>
            <a:r>
              <a:rPr dirty="0" sz="1400" spc="-5" i="1">
                <a:latin typeface="Arial"/>
                <a:cs typeface="Arial"/>
              </a:rPr>
              <a:t>n</a:t>
            </a:r>
            <a:r>
              <a:rPr dirty="0" sz="1400" spc="-5" i="1">
                <a:latin typeface="Arial"/>
                <a:cs typeface="Arial"/>
              </a:rPr>
              <a:t>	</a:t>
            </a:r>
            <a:r>
              <a:rPr dirty="0" baseline="1157" sz="3600" spc="-7">
                <a:latin typeface="Symbol"/>
                <a:cs typeface="Symbol"/>
              </a:rPr>
              <a:t></a:t>
            </a:r>
            <a:endParaRPr baseline="1157" sz="3600">
              <a:latin typeface="Symbol"/>
              <a:cs typeface="Symbol"/>
            </a:endParaRPr>
          </a:p>
          <a:p>
            <a:pPr algn="r" marR="80645">
              <a:lnSpc>
                <a:spcPts val="1595"/>
              </a:lnSpc>
            </a:pPr>
            <a:r>
              <a:rPr dirty="0" sz="1400" spc="-5" i="1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54917" y="1029716"/>
            <a:ext cx="213995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0214" algn="l"/>
              </a:tabLst>
            </a:pP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60">
                <a:latin typeface="Times New Roman"/>
                <a:cs typeface="Times New Roman"/>
              </a:rPr>
              <a:t>	</a:t>
            </a:r>
            <a:r>
              <a:rPr dirty="0" sz="1400" spc="-5">
                <a:latin typeface="Arial"/>
                <a:cs typeface="Arial"/>
              </a:rPr>
              <a:t>2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09116" y="1054858"/>
            <a:ext cx="1358900" cy="4432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45"/>
              </a:lnSpc>
              <a:spcBef>
                <a:spcPts val="95"/>
              </a:spcBef>
              <a:tabLst>
                <a:tab pos="1267460" algn="l"/>
              </a:tabLst>
            </a:pPr>
            <a:r>
              <a:rPr dirty="0" sz="1600" spc="-580">
                <a:latin typeface="Symbol"/>
                <a:cs typeface="Symbol"/>
              </a:rPr>
              <a:t>⎛</a:t>
            </a:r>
            <a:r>
              <a:rPr dirty="0" sz="1600" spc="-580">
                <a:latin typeface="Times New Roman"/>
                <a:cs typeface="Times New Roman"/>
              </a:rPr>
              <a:t>	</a:t>
            </a:r>
            <a:r>
              <a:rPr dirty="0" sz="1600" spc="-940">
                <a:latin typeface="Symbol"/>
                <a:cs typeface="Symbol"/>
              </a:rPr>
              <a:t>⎞</a:t>
            </a:r>
            <a:endParaRPr sz="1600">
              <a:latin typeface="Symbol"/>
              <a:cs typeface="Symbol"/>
            </a:endParaRPr>
          </a:p>
          <a:p>
            <a:pPr marL="12700">
              <a:lnSpc>
                <a:spcPts val="1645"/>
              </a:lnSpc>
              <a:tabLst>
                <a:tab pos="1267460" algn="l"/>
              </a:tabLst>
            </a:pPr>
            <a:r>
              <a:rPr dirty="0" sz="1600" spc="-580">
                <a:latin typeface="Symbol"/>
                <a:cs typeface="Symbol"/>
              </a:rPr>
              <a:t>⎝</a:t>
            </a:r>
            <a:r>
              <a:rPr dirty="0" sz="1600" spc="-580">
                <a:latin typeface="Times New Roman"/>
                <a:cs typeface="Times New Roman"/>
              </a:rPr>
              <a:t>	</a:t>
            </a:r>
            <a:r>
              <a:rPr dirty="0" sz="1600" spc="-940">
                <a:latin typeface="Symbol"/>
                <a:cs typeface="Symbol"/>
              </a:rPr>
              <a:t>⎠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14043" y="1450339"/>
            <a:ext cx="12446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i="1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7843" y="1102105"/>
            <a:ext cx="2768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Symbol"/>
                <a:cs typeface="Symbol"/>
              </a:rPr>
              <a:t>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16805" y="1229356"/>
            <a:ext cx="1035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80">
                <a:latin typeface="Symbol"/>
                <a:cs typeface="Symbol"/>
              </a:rPr>
              <a:t>⎠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50684" y="1054858"/>
            <a:ext cx="103505" cy="4432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45"/>
              </a:lnSpc>
              <a:spcBef>
                <a:spcPts val="95"/>
              </a:spcBef>
            </a:pPr>
            <a:r>
              <a:rPr dirty="0" sz="1600" spc="-580">
                <a:latin typeface="Symbol"/>
                <a:cs typeface="Symbol"/>
              </a:rPr>
              <a:t>⎛</a:t>
            </a:r>
            <a:endParaRPr sz="1600">
              <a:latin typeface="Symbol"/>
              <a:cs typeface="Symbol"/>
            </a:endParaRPr>
          </a:p>
          <a:p>
            <a:pPr marL="12700">
              <a:lnSpc>
                <a:spcPts val="1645"/>
              </a:lnSpc>
            </a:pPr>
            <a:r>
              <a:rPr dirty="0" sz="1600" spc="-580">
                <a:latin typeface="Symbol"/>
                <a:cs typeface="Symbol"/>
              </a:rPr>
              <a:t>⎝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59987" y="1004569"/>
            <a:ext cx="98551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2986" sz="2400" spc="-7">
                <a:latin typeface="Arial"/>
                <a:cs typeface="Arial"/>
              </a:rPr>
              <a:t>1 </a:t>
            </a:r>
            <a:r>
              <a:rPr dirty="0" baseline="-32986" sz="2400" spc="-7">
                <a:latin typeface="Times New Roman"/>
                <a:cs typeface="Times New Roman"/>
              </a:rPr>
              <a:t>+</a:t>
            </a:r>
            <a:r>
              <a:rPr dirty="0" baseline="-32986" sz="2400" spc="-157">
                <a:latin typeface="Times New Roman"/>
                <a:cs typeface="Times New Roman"/>
              </a:rPr>
              <a:t> </a:t>
            </a:r>
            <a:r>
              <a:rPr dirty="0" baseline="-32986" sz="2400" spc="-89">
                <a:latin typeface="Arial"/>
                <a:cs typeface="Arial"/>
              </a:rPr>
              <a:t>2</a:t>
            </a:r>
            <a:r>
              <a:rPr dirty="0" sz="1400" spc="-60">
                <a:latin typeface="Symbol"/>
                <a:cs typeface="Symbol"/>
              </a:rPr>
              <a:t></a:t>
            </a:r>
            <a:r>
              <a:rPr dirty="0" sz="1400" spc="-60">
                <a:latin typeface="Times New Roman"/>
                <a:cs typeface="Times New Roman"/>
              </a:rPr>
              <a:t>–</a:t>
            </a:r>
            <a:r>
              <a:rPr dirty="0" sz="1400" spc="-60">
                <a:latin typeface="Arial"/>
                <a:cs typeface="Arial"/>
              </a:rPr>
              <a:t>2</a:t>
            </a:r>
            <a:r>
              <a:rPr dirty="0" sz="1400" spc="-60" i="1">
                <a:latin typeface="Arial"/>
                <a:cs typeface="Arial"/>
              </a:rPr>
              <a:t>i</a:t>
            </a:r>
            <a:r>
              <a:rPr dirty="0" sz="1400" spc="-60">
                <a:latin typeface="Symbol"/>
                <a:cs typeface="Symbol"/>
              </a:rPr>
              <a:t></a:t>
            </a:r>
            <a:r>
              <a:rPr dirty="0" baseline="-13888" sz="2400" spc="-89">
                <a:latin typeface="Symbol"/>
                <a:cs typeface="Symbol"/>
              </a:rPr>
              <a:t>⎞</a:t>
            </a:r>
            <a:endParaRPr baseline="-13888" sz="24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80181" y="1102105"/>
            <a:ext cx="276860" cy="586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10"/>
              </a:lnSpc>
              <a:spcBef>
                <a:spcPts val="100"/>
              </a:spcBef>
            </a:pPr>
            <a:r>
              <a:rPr dirty="0" sz="2400">
                <a:latin typeface="Symbol"/>
                <a:cs typeface="Symbol"/>
              </a:rPr>
              <a:t></a:t>
            </a:r>
            <a:endParaRPr sz="2400">
              <a:latin typeface="Symbol"/>
              <a:cs typeface="Symbol"/>
            </a:endParaRPr>
          </a:p>
          <a:p>
            <a:pPr marL="87630">
              <a:lnSpc>
                <a:spcPts val="1610"/>
              </a:lnSpc>
            </a:pPr>
            <a:r>
              <a:rPr dirty="0" sz="1400" spc="-5" i="1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32615" y="1126490"/>
            <a:ext cx="48323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sz="1600" spc="-5" i="1">
                <a:latin typeface="Arial"/>
                <a:cs typeface="Arial"/>
              </a:rPr>
              <a:t>	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63195" y="1126490"/>
            <a:ext cx="12985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02030" algn="l"/>
              </a:tabLst>
            </a:pPr>
            <a:r>
              <a:rPr dirty="0" sz="1600" spc="-5">
                <a:latin typeface="Arial"/>
                <a:cs typeface="Arial"/>
              </a:rPr>
              <a:t>1 </a:t>
            </a:r>
            <a:r>
              <a:rPr dirty="0" sz="1600" spc="-5">
                <a:latin typeface="Symbol"/>
                <a:cs typeface="Symbol"/>
              </a:rPr>
              <a:t>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</a:t>
            </a:r>
            <a:r>
              <a:rPr dirty="0" sz="1600" spc="-195">
                <a:latin typeface="Times New Roman"/>
                <a:cs typeface="Times New Roman"/>
              </a:rPr>
              <a:t> </a:t>
            </a:r>
            <a:r>
              <a:rPr dirty="0" sz="1600" spc="35">
                <a:latin typeface="Arial"/>
                <a:cs typeface="Arial"/>
              </a:rPr>
              <a:t>cos</a:t>
            </a:r>
            <a:r>
              <a:rPr dirty="0" sz="1600" spc="35">
                <a:latin typeface="Symbol"/>
                <a:cs typeface="Symbol"/>
              </a:rPr>
              <a:t></a:t>
            </a:r>
            <a:r>
              <a:rPr dirty="0" sz="1600" spc="35">
                <a:latin typeface="Times New Roman"/>
                <a:cs typeface="Times New Roman"/>
              </a:rPr>
              <a:t>	</a:t>
            </a:r>
            <a:r>
              <a:rPr dirty="0" sz="1600" spc="-5">
                <a:latin typeface="Symbol"/>
                <a:cs typeface="Symbol"/>
              </a:rPr>
              <a:t>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43811" y="1126490"/>
            <a:ext cx="135953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31265" algn="l"/>
              </a:tabLst>
            </a:pP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+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t</a:t>
            </a:r>
            <a:r>
              <a:rPr dirty="0" sz="1600" spc="-5">
                <a:latin typeface="Arial"/>
                <a:cs typeface="Arial"/>
              </a:rPr>
              <a:t>an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4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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36369" y="1567088"/>
            <a:ext cx="2400300" cy="1163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 indent="123825">
              <a:lnSpc>
                <a:spcPct val="155600"/>
              </a:lnSpc>
              <a:spcBef>
                <a:spcPts val="100"/>
              </a:spcBef>
            </a:pPr>
            <a:r>
              <a:rPr dirty="0" sz="1600" spc="25" i="1">
                <a:latin typeface="Arial"/>
                <a:cs typeface="Arial"/>
              </a:rPr>
              <a:t>K</a:t>
            </a:r>
            <a:r>
              <a:rPr dirty="0" baseline="-25793" sz="2100" spc="37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1.6476 as </a:t>
            </a: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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1 </a:t>
            </a:r>
            <a:r>
              <a:rPr dirty="0" sz="1600" spc="-5">
                <a:latin typeface="Symbol"/>
                <a:cs typeface="Symbol"/>
              </a:rPr>
              <a:t>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25" i="1">
                <a:latin typeface="Arial"/>
                <a:cs typeface="Arial"/>
              </a:rPr>
              <a:t>K</a:t>
            </a:r>
            <a:r>
              <a:rPr dirty="0" baseline="-25793" sz="2100" spc="37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0.6073 as </a:t>
            </a: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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-5">
                <a:latin typeface="Arial"/>
                <a:cs typeface="Arial"/>
              </a:rPr>
              <a:t>number of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iterations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62345" y="1053083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0" y="0"/>
                </a:moveTo>
                <a:lnTo>
                  <a:pt x="0" y="9144"/>
                </a:lnTo>
                <a:lnTo>
                  <a:pt x="4572" y="9144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051425" y="105625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0" y="0"/>
                </a:moveTo>
                <a:lnTo>
                  <a:pt x="0" y="783"/>
                </a:lnTo>
                <a:lnTo>
                  <a:pt x="1270" y="783"/>
                </a:lnTo>
                <a:lnTo>
                  <a:pt x="12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052695" y="105308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4">
                <a:moveTo>
                  <a:pt x="0" y="0"/>
                </a:moveTo>
                <a:lnTo>
                  <a:pt x="0" y="6921"/>
                </a:lnTo>
                <a:lnTo>
                  <a:pt x="3809" y="6921"/>
                </a:lnTo>
                <a:lnTo>
                  <a:pt x="380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056504" y="1057655"/>
            <a:ext cx="1005840" cy="0"/>
          </a:xfrm>
          <a:custGeom>
            <a:avLst/>
            <a:gdLst/>
            <a:ahLst/>
            <a:cxnLst/>
            <a:rect l="l" t="t" r="r" b="b"/>
            <a:pathLst>
              <a:path w="1005839" h="0">
                <a:moveTo>
                  <a:pt x="0" y="0"/>
                </a:moveTo>
                <a:lnTo>
                  <a:pt x="100583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990223" y="1362455"/>
            <a:ext cx="10160" cy="6350"/>
          </a:xfrm>
          <a:custGeom>
            <a:avLst/>
            <a:gdLst/>
            <a:ahLst/>
            <a:cxnLst/>
            <a:rect l="l" t="t" r="r" b="b"/>
            <a:pathLst>
              <a:path w="10160" h="6350">
                <a:moveTo>
                  <a:pt x="9905" y="1524"/>
                </a:moveTo>
                <a:lnTo>
                  <a:pt x="761" y="0"/>
                </a:lnTo>
                <a:lnTo>
                  <a:pt x="0" y="4572"/>
                </a:lnTo>
                <a:lnTo>
                  <a:pt x="9143" y="609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90985" y="1056894"/>
            <a:ext cx="70485" cy="307340"/>
          </a:xfrm>
          <a:custGeom>
            <a:avLst/>
            <a:gdLst/>
            <a:ahLst/>
            <a:cxnLst/>
            <a:rect l="l" t="t" r="r" b="b"/>
            <a:pathLst>
              <a:path w="70485" h="307340">
                <a:moveTo>
                  <a:pt x="70103" y="1524"/>
                </a:moveTo>
                <a:lnTo>
                  <a:pt x="60959" y="0"/>
                </a:lnTo>
                <a:lnTo>
                  <a:pt x="0" y="305562"/>
                </a:lnTo>
                <a:lnTo>
                  <a:pt x="9143" y="307086"/>
                </a:lnTo>
                <a:lnTo>
                  <a:pt x="7010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29263" y="1269491"/>
            <a:ext cx="72389" cy="99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815719" y="1053083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0" y="0"/>
                </a:moveTo>
                <a:lnTo>
                  <a:pt x="0" y="9143"/>
                </a:lnTo>
                <a:lnTo>
                  <a:pt x="4571" y="9143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994029" y="1053083"/>
            <a:ext cx="3810" cy="6985"/>
          </a:xfrm>
          <a:custGeom>
            <a:avLst/>
            <a:gdLst/>
            <a:ahLst/>
            <a:cxnLst/>
            <a:rect l="l" t="t" r="r" b="b"/>
            <a:pathLst>
              <a:path w="3809" h="6984">
                <a:moveTo>
                  <a:pt x="0" y="0"/>
                </a:moveTo>
                <a:lnTo>
                  <a:pt x="0" y="6625"/>
                </a:lnTo>
                <a:lnTo>
                  <a:pt x="3810" y="6625"/>
                </a:lnTo>
                <a:lnTo>
                  <a:pt x="381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97839" y="1057655"/>
            <a:ext cx="817880" cy="0"/>
          </a:xfrm>
          <a:custGeom>
            <a:avLst/>
            <a:gdLst/>
            <a:ahLst/>
            <a:cxnLst/>
            <a:rect l="l" t="t" r="r" b="b"/>
            <a:pathLst>
              <a:path w="817879" h="0">
                <a:moveTo>
                  <a:pt x="0" y="0"/>
                </a:moveTo>
                <a:lnTo>
                  <a:pt x="81787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931799" y="1362455"/>
            <a:ext cx="10160" cy="6350"/>
          </a:xfrm>
          <a:custGeom>
            <a:avLst/>
            <a:gdLst/>
            <a:ahLst/>
            <a:cxnLst/>
            <a:rect l="l" t="t" r="r" b="b"/>
            <a:pathLst>
              <a:path w="10159" h="6350">
                <a:moveTo>
                  <a:pt x="9905" y="1524"/>
                </a:moveTo>
                <a:lnTo>
                  <a:pt x="761" y="0"/>
                </a:lnTo>
                <a:lnTo>
                  <a:pt x="0" y="4572"/>
                </a:lnTo>
                <a:lnTo>
                  <a:pt x="9143" y="609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932561" y="1056894"/>
            <a:ext cx="70485" cy="307340"/>
          </a:xfrm>
          <a:custGeom>
            <a:avLst/>
            <a:gdLst/>
            <a:ahLst/>
            <a:cxnLst/>
            <a:rect l="l" t="t" r="r" b="b"/>
            <a:pathLst>
              <a:path w="70484" h="307340">
                <a:moveTo>
                  <a:pt x="70103" y="1524"/>
                </a:moveTo>
                <a:lnTo>
                  <a:pt x="60959" y="0"/>
                </a:lnTo>
                <a:lnTo>
                  <a:pt x="0" y="305562"/>
                </a:lnTo>
                <a:lnTo>
                  <a:pt x="9143" y="307086"/>
                </a:lnTo>
                <a:lnTo>
                  <a:pt x="7010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870839" y="1269491"/>
            <a:ext cx="72377" cy="998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701" y="6918197"/>
            <a:ext cx="10108298" cy="638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088384" y="300990"/>
            <a:ext cx="0" cy="6752590"/>
          </a:xfrm>
          <a:custGeom>
            <a:avLst/>
            <a:gdLst/>
            <a:ahLst/>
            <a:cxnLst/>
            <a:rect l="l" t="t" r="r" b="b"/>
            <a:pathLst>
              <a:path w="0" h="6752590">
                <a:moveTo>
                  <a:pt x="0" y="0"/>
                </a:moveTo>
                <a:lnTo>
                  <a:pt x="0" y="6752082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0939" y="38480"/>
            <a:ext cx="9685020" cy="0"/>
          </a:xfrm>
          <a:custGeom>
            <a:avLst/>
            <a:gdLst/>
            <a:ahLst/>
            <a:cxnLst/>
            <a:rect l="l" t="t" r="r" b="b"/>
            <a:pathLst>
              <a:path w="9685020" h="0">
                <a:moveTo>
                  <a:pt x="0" y="0"/>
                </a:moveTo>
                <a:lnTo>
                  <a:pt x="968500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7416" y="38100"/>
            <a:ext cx="0" cy="7381240"/>
          </a:xfrm>
          <a:custGeom>
            <a:avLst/>
            <a:gdLst/>
            <a:ahLst/>
            <a:cxnLst/>
            <a:rect l="l" t="t" r="r" b="b"/>
            <a:pathLst>
              <a:path w="0" h="7381240">
                <a:moveTo>
                  <a:pt x="0" y="0"/>
                </a:moveTo>
                <a:lnTo>
                  <a:pt x="0" y="738073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03587" y="38480"/>
          <a:ext cx="9791700" cy="3018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9580"/>
                <a:gridCol w="758189"/>
                <a:gridCol w="3503930"/>
              </a:tblGrid>
              <a:tr h="650389">
                <a:tc gridSpan="2">
                  <a:txBody>
                    <a:bodyPr/>
                    <a:lstStyle/>
                    <a:p>
                      <a:pPr marL="381698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3600" b="1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旋转模式</a:t>
                      </a:r>
                      <a:endParaRPr sz="3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14604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4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4" action="ppaction://hlinksldjump"/>
                        </a:rPr>
                        <a:t>To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r" marR="3365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4.8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575996">
                <a:tc>
                  <a:txBody>
                    <a:bodyPr/>
                    <a:lstStyle/>
                    <a:p>
                      <a:pPr marL="306070" indent="-274320">
                        <a:lnSpc>
                          <a:spcPct val="100000"/>
                        </a:lnSpc>
                        <a:spcBef>
                          <a:spcPts val="590"/>
                        </a:spcBef>
                        <a:buFont typeface="Arial"/>
                        <a:buChar char="•"/>
                        <a:tabLst>
                          <a:tab pos="305435" algn="l"/>
                          <a:tab pos="306070" algn="l"/>
                        </a:tabLst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CORDIC</a:t>
                      </a:r>
                      <a:r>
                        <a:rPr dirty="0" sz="2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latin typeface="宋体"/>
                          <a:cs typeface="宋体"/>
                        </a:rPr>
                        <a:t>方法有两种操作模式</a:t>
                      </a:r>
                      <a:r>
                        <a:rPr dirty="0" sz="2400" spc="-605">
                          <a:latin typeface="宋体"/>
                          <a:cs typeface="宋体"/>
                        </a:rPr>
                        <a:t>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;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749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92890">
                <a:tc gridSpan="2">
                  <a:txBody>
                    <a:bodyPr/>
                    <a:lstStyle/>
                    <a:p>
                      <a:pPr marL="306070" indent="-274320">
                        <a:lnSpc>
                          <a:spcPct val="100000"/>
                        </a:lnSpc>
                        <a:spcBef>
                          <a:spcPts val="1055"/>
                        </a:spcBef>
                        <a:buFont typeface="Arial"/>
                        <a:buChar char="•"/>
                        <a:tabLst>
                          <a:tab pos="305435" algn="l"/>
                          <a:tab pos="306070" algn="l"/>
                        </a:tabLst>
                      </a:pPr>
                      <a:r>
                        <a:rPr dirty="0" sz="2400">
                          <a:latin typeface="宋体"/>
                          <a:cs typeface="宋体"/>
                        </a:rPr>
                        <a:t>工作模式决定了控制算子</a:t>
                      </a:r>
                      <a:r>
                        <a:rPr dirty="0" sz="2400" spc="-545">
                          <a:latin typeface="宋体"/>
                          <a:cs typeface="宋体"/>
                        </a:rPr>
                        <a:t> </a:t>
                      </a:r>
                      <a:r>
                        <a:rPr dirty="0" sz="2400" spc="-5" i="1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543" sz="2850" spc="-7" i="1">
                          <a:latin typeface="Arial"/>
                          <a:cs typeface="Arial"/>
                        </a:rPr>
                        <a:t>i</a:t>
                      </a:r>
                      <a:r>
                        <a:rPr dirty="0" baseline="-17543" sz="2850" spc="195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latin typeface="宋体"/>
                          <a:cs typeface="宋体"/>
                        </a:rPr>
                        <a:t>的条件</a:t>
                      </a:r>
                      <a:r>
                        <a:rPr dirty="0" sz="2400" spc="-605">
                          <a:latin typeface="宋体"/>
                          <a:cs typeface="宋体"/>
                        </a:rPr>
                        <a:t>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;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06070" indent="-274320">
                        <a:lnSpc>
                          <a:spcPct val="100000"/>
                        </a:lnSpc>
                        <a:spcBef>
                          <a:spcPts val="2125"/>
                        </a:spcBef>
                        <a:buFont typeface="Arial"/>
                        <a:buChar char="•"/>
                        <a:tabLst>
                          <a:tab pos="305435" algn="l"/>
                          <a:tab pos="306070" algn="l"/>
                          <a:tab pos="4864100" algn="l"/>
                          <a:tab pos="5351145" algn="l"/>
                          <a:tab pos="5893435" algn="l"/>
                        </a:tabLst>
                      </a:pPr>
                      <a:r>
                        <a:rPr dirty="0" sz="2400">
                          <a:latin typeface="宋体"/>
                          <a:cs typeface="宋体"/>
                        </a:rPr>
                        <a:t>在旋转模式中选择</a:t>
                      </a:r>
                      <a:r>
                        <a:rPr dirty="0" sz="2400" spc="-595">
                          <a:latin typeface="宋体"/>
                          <a:cs typeface="宋体"/>
                        </a:rPr>
                        <a:t>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: </a:t>
                      </a:r>
                      <a:r>
                        <a:rPr dirty="0" sz="2400" spc="-5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543" sz="2850" spc="-7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baseline="-17543" sz="2850" spc="217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= </a:t>
                      </a:r>
                      <a:r>
                        <a:rPr dirty="0" sz="2400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sign(</a:t>
                      </a:r>
                      <a:r>
                        <a:rPr dirty="0" sz="2400" spc="-5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7777" sz="2850" spc="-7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2400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)	</a:t>
                      </a:r>
                      <a:r>
                        <a:rPr dirty="0" sz="2400">
                          <a:latin typeface="Symbol"/>
                          <a:cs typeface="Symbol"/>
                        </a:rPr>
                        <a:t></a:t>
                      </a:r>
                      <a:r>
                        <a:rPr dirty="0" sz="2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2400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7777" sz="2850" i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(i)	</a:t>
                      </a:r>
                      <a:r>
                        <a:rPr dirty="0" sz="2400">
                          <a:latin typeface="Symbol"/>
                          <a:cs typeface="Symbol"/>
                        </a:rPr>
                        <a:t>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B="0" marT="13398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92710" marR="317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;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498928">
                <a:tc>
                  <a:txBody>
                    <a:bodyPr/>
                    <a:lstStyle/>
                    <a:p>
                      <a:pPr marL="306070" indent="-274320">
                        <a:lnSpc>
                          <a:spcPct val="100000"/>
                        </a:lnSpc>
                        <a:spcBef>
                          <a:spcPts val="875"/>
                        </a:spcBef>
                        <a:buFont typeface="Arial"/>
                        <a:buChar char="•"/>
                        <a:tabLst>
                          <a:tab pos="305435" algn="l"/>
                          <a:tab pos="306070" algn="l"/>
                        </a:tabLst>
                      </a:pPr>
                      <a:r>
                        <a:rPr dirty="0" sz="2400" spc="-5" i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z="2400" spc="-1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latin typeface="宋体"/>
                          <a:cs typeface="宋体"/>
                        </a:rPr>
                        <a:t>次迭代后我们得到</a:t>
                      </a:r>
                      <a:r>
                        <a:rPr dirty="0" sz="2400" spc="-605">
                          <a:latin typeface="宋体"/>
                          <a:cs typeface="宋体"/>
                        </a:rPr>
                        <a:t>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: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1111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9977836" y="8635"/>
            <a:ext cx="13462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p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7237" y="6016244"/>
            <a:ext cx="85782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通过设置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baseline="27777" sz="2850">
                <a:latin typeface="Arial"/>
                <a:cs typeface="Arial"/>
              </a:rPr>
              <a:t>(0)</a:t>
            </a:r>
            <a:r>
              <a:rPr dirty="0" baseline="27777" sz="2850" spc="209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1/</a:t>
            </a:r>
            <a:r>
              <a:rPr dirty="0" sz="2400" i="1">
                <a:latin typeface="Arial"/>
                <a:cs typeface="Arial"/>
              </a:rPr>
              <a:t>K</a:t>
            </a:r>
            <a:r>
              <a:rPr dirty="0" baseline="-17543" sz="2850" i="1">
                <a:latin typeface="Arial"/>
                <a:cs typeface="Arial"/>
              </a:rPr>
              <a:t>n</a:t>
            </a:r>
            <a:r>
              <a:rPr dirty="0" baseline="-17543" sz="2850" spc="202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baseline="27777" sz="2850">
                <a:latin typeface="Arial"/>
                <a:cs typeface="Arial"/>
              </a:rPr>
              <a:t>(0)</a:t>
            </a:r>
            <a:r>
              <a:rPr dirty="0" baseline="27777" sz="2850" spc="202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5">
                <a:latin typeface="Arial"/>
                <a:cs typeface="Arial"/>
              </a:rPr>
              <a:t> 0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可以计算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cos </a:t>
            </a:r>
            <a:r>
              <a:rPr dirty="0" sz="2400" spc="5" i="1">
                <a:latin typeface="Arial"/>
                <a:cs typeface="Arial"/>
              </a:rPr>
              <a:t>z</a:t>
            </a:r>
            <a:r>
              <a:rPr dirty="0" baseline="27777" sz="2850" spc="7">
                <a:latin typeface="Arial"/>
                <a:cs typeface="Arial"/>
              </a:rPr>
              <a:t>(0)</a:t>
            </a:r>
            <a:r>
              <a:rPr dirty="0" baseline="27777" sz="2850" spc="187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sin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</a:t>
            </a:r>
            <a:r>
              <a:rPr dirty="0" baseline="27777" sz="2850">
                <a:latin typeface="Arial"/>
                <a:cs typeface="Arial"/>
              </a:rPr>
              <a:t>(0)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1865" y="3677665"/>
            <a:ext cx="48120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652780" algn="l"/>
                <a:tab pos="977265" algn="l"/>
                <a:tab pos="1337310" algn="l"/>
              </a:tabLst>
            </a:pPr>
            <a:r>
              <a:rPr dirty="0" sz="2400" spc="80" i="1">
                <a:latin typeface="Arial"/>
                <a:cs typeface="Arial"/>
              </a:rPr>
              <a:t>x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 i="1">
                <a:latin typeface="Arial"/>
                <a:cs typeface="Arial"/>
              </a:rPr>
              <a:t>n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K	</a:t>
            </a:r>
            <a:r>
              <a:rPr dirty="0" sz="2400" spc="95">
                <a:latin typeface="Symbol"/>
                <a:cs typeface="Symbol"/>
              </a:rPr>
              <a:t></a:t>
            </a:r>
            <a:r>
              <a:rPr dirty="0" sz="2400" spc="95" i="1">
                <a:latin typeface="Arial"/>
                <a:cs typeface="Arial"/>
              </a:rPr>
              <a:t>x</a:t>
            </a:r>
            <a:r>
              <a:rPr dirty="0" baseline="41666" sz="2700" spc="142">
                <a:latin typeface="Symbol"/>
                <a:cs typeface="Symbol"/>
              </a:rPr>
              <a:t></a:t>
            </a:r>
            <a:r>
              <a:rPr dirty="0" baseline="41666" sz="2700" spc="142">
                <a:latin typeface="Arial"/>
                <a:cs typeface="Arial"/>
              </a:rPr>
              <a:t>0</a:t>
            </a:r>
            <a:r>
              <a:rPr dirty="0" baseline="41666" sz="2700" spc="142">
                <a:latin typeface="Symbol"/>
                <a:cs typeface="Symbol"/>
              </a:rPr>
              <a:t></a:t>
            </a:r>
            <a:r>
              <a:rPr dirty="0" baseline="41666" sz="2700" spc="-254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80" i="1">
                <a:latin typeface="Arial"/>
                <a:cs typeface="Arial"/>
              </a:rPr>
              <a:t>z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>
                <a:latin typeface="Arial"/>
                <a:cs typeface="Arial"/>
              </a:rPr>
              <a:t>0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217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80" i="1">
                <a:latin typeface="Arial"/>
                <a:cs typeface="Arial"/>
              </a:rPr>
              <a:t>y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>
                <a:latin typeface="Arial"/>
                <a:cs typeface="Arial"/>
              </a:rPr>
              <a:t>0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-254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sin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100" i="1">
                <a:latin typeface="Arial"/>
                <a:cs typeface="Arial"/>
              </a:rPr>
              <a:t>z</a:t>
            </a:r>
            <a:r>
              <a:rPr dirty="0" baseline="41666" sz="2700" spc="150">
                <a:latin typeface="Symbol"/>
                <a:cs typeface="Symbol"/>
              </a:rPr>
              <a:t></a:t>
            </a:r>
            <a:r>
              <a:rPr dirty="0" baseline="41666" sz="2700" spc="150">
                <a:latin typeface="Arial"/>
                <a:cs typeface="Arial"/>
              </a:rPr>
              <a:t>0</a:t>
            </a:r>
            <a:r>
              <a:rPr dirty="0" baseline="41666" sz="2700" spc="150">
                <a:latin typeface="Symbol"/>
                <a:cs typeface="Symbol"/>
              </a:rPr>
              <a:t></a:t>
            </a:r>
            <a:r>
              <a:rPr dirty="0" sz="2400" spc="1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72721" y="3693858"/>
            <a:ext cx="4831080" cy="1491615"/>
          </a:xfrm>
          <a:prstGeom prst="rect">
            <a:avLst/>
          </a:prstGeom>
        </p:spPr>
        <p:txBody>
          <a:bodyPr wrap="square" lIns="0" tIns="163830" rIns="0" bIns="0" rtlCol="0" vert="horz">
            <a:spAutoFit/>
          </a:bodyPr>
          <a:lstStyle/>
          <a:p>
            <a:pPr marL="1201420">
              <a:lnSpc>
                <a:spcPct val="100000"/>
              </a:lnSpc>
              <a:spcBef>
                <a:spcPts val="1290"/>
              </a:spcBef>
            </a:pPr>
            <a:r>
              <a:rPr dirty="0" sz="1800" spc="-5" i="1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ts val="2100"/>
              </a:lnSpc>
              <a:spcBef>
                <a:spcPts val="1590"/>
              </a:spcBef>
              <a:tabLst>
                <a:tab pos="626745" algn="l"/>
                <a:tab pos="951230" algn="l"/>
                <a:tab pos="1311275" algn="l"/>
              </a:tabLst>
            </a:pPr>
            <a:r>
              <a:rPr dirty="0" sz="2400" spc="80" i="1">
                <a:latin typeface="Arial"/>
                <a:cs typeface="Arial"/>
              </a:rPr>
              <a:t>y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 i="1">
                <a:latin typeface="Arial"/>
                <a:cs typeface="Arial"/>
              </a:rPr>
              <a:t>n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K	</a:t>
            </a:r>
            <a:r>
              <a:rPr dirty="0" sz="2400" spc="100">
                <a:latin typeface="Symbol"/>
                <a:cs typeface="Symbol"/>
              </a:rPr>
              <a:t></a:t>
            </a:r>
            <a:r>
              <a:rPr dirty="0" sz="2400" spc="100" i="1">
                <a:latin typeface="Arial"/>
                <a:cs typeface="Arial"/>
              </a:rPr>
              <a:t>y</a:t>
            </a:r>
            <a:r>
              <a:rPr dirty="0" baseline="41666" sz="2700" spc="150">
                <a:latin typeface="Symbol"/>
                <a:cs typeface="Symbol"/>
              </a:rPr>
              <a:t></a:t>
            </a:r>
            <a:r>
              <a:rPr dirty="0" baseline="41666" sz="2700" spc="150">
                <a:latin typeface="Arial"/>
                <a:cs typeface="Arial"/>
              </a:rPr>
              <a:t>0</a:t>
            </a:r>
            <a:r>
              <a:rPr dirty="0" baseline="41666" sz="2700" spc="150">
                <a:latin typeface="Symbol"/>
                <a:cs typeface="Symbol"/>
              </a:rPr>
              <a:t></a:t>
            </a:r>
            <a:r>
              <a:rPr dirty="0" baseline="41666" sz="2700" spc="-262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80" i="1">
                <a:latin typeface="Arial"/>
                <a:cs typeface="Arial"/>
              </a:rPr>
              <a:t>z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>
                <a:latin typeface="Arial"/>
                <a:cs typeface="Arial"/>
              </a:rPr>
              <a:t>0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209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15">
                <a:latin typeface="Times New Roman"/>
                <a:cs typeface="Times New Roman"/>
              </a:rPr>
              <a:t> </a:t>
            </a:r>
            <a:r>
              <a:rPr dirty="0" sz="2400" spc="80" i="1">
                <a:latin typeface="Arial"/>
                <a:cs typeface="Arial"/>
              </a:rPr>
              <a:t>x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>
                <a:latin typeface="Arial"/>
                <a:cs typeface="Arial"/>
              </a:rPr>
              <a:t>0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-254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sin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100" i="1">
                <a:latin typeface="Arial"/>
                <a:cs typeface="Arial"/>
              </a:rPr>
              <a:t>z</a:t>
            </a:r>
            <a:r>
              <a:rPr dirty="0" baseline="41666" sz="2700" spc="150">
                <a:latin typeface="Symbol"/>
                <a:cs typeface="Symbol"/>
              </a:rPr>
              <a:t></a:t>
            </a:r>
            <a:r>
              <a:rPr dirty="0" baseline="41666" sz="2700" spc="150">
                <a:latin typeface="Arial"/>
                <a:cs typeface="Arial"/>
              </a:rPr>
              <a:t>0</a:t>
            </a:r>
            <a:r>
              <a:rPr dirty="0" baseline="41666" sz="2700" spc="150">
                <a:latin typeface="Symbol"/>
                <a:cs typeface="Symbol"/>
              </a:rPr>
              <a:t></a:t>
            </a:r>
            <a:r>
              <a:rPr dirty="0" sz="2400" spc="1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  <a:p>
            <a:pPr marL="1191895">
              <a:lnSpc>
                <a:spcPts val="1380"/>
              </a:lnSpc>
            </a:pPr>
            <a:r>
              <a:rPr dirty="0" sz="1800" spc="-5" i="1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  <a:tabLst>
                <a:tab pos="627380" algn="l"/>
                <a:tab pos="951865" algn="l"/>
              </a:tabLst>
            </a:pPr>
            <a:r>
              <a:rPr dirty="0" baseline="-31250" sz="3600" spc="127" i="1">
                <a:latin typeface="Arial"/>
                <a:cs typeface="Arial"/>
              </a:rPr>
              <a:t>z</a:t>
            </a:r>
            <a:r>
              <a:rPr dirty="0" sz="1800" spc="85">
                <a:latin typeface="Symbol"/>
                <a:cs typeface="Symbol"/>
              </a:rPr>
              <a:t></a:t>
            </a:r>
            <a:r>
              <a:rPr dirty="0" sz="1800" spc="85" i="1">
                <a:latin typeface="Arial"/>
                <a:cs typeface="Arial"/>
              </a:rPr>
              <a:t>n</a:t>
            </a:r>
            <a:r>
              <a:rPr dirty="0" sz="1800" spc="85">
                <a:latin typeface="Symbol"/>
                <a:cs typeface="Symbol"/>
              </a:rPr>
              <a:t></a:t>
            </a:r>
            <a:r>
              <a:rPr dirty="0" sz="1800" spc="8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-7">
                <a:latin typeface="Arial"/>
                <a:cs typeface="Arial"/>
              </a:rPr>
              <a:t>0</a:t>
            </a:r>
            <a:endParaRPr baseline="-31250"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7895" y="90931"/>
            <a:ext cx="3756660" cy="5372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</a:pPr>
            <a:r>
              <a:rPr dirty="0" spc="-10"/>
              <a:t>Notes:</a:t>
            </a:r>
          </a:p>
          <a:p>
            <a:pPr marL="92710">
              <a:lnSpc>
                <a:spcPts val="1895"/>
              </a:lnSpc>
            </a:pP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旋转模式中</a:t>
            </a:r>
            <a:r>
              <a:rPr dirty="0" sz="1600" spc="40" b="0">
                <a:solidFill>
                  <a:srgbClr val="000000"/>
                </a:solidFill>
                <a:latin typeface="宋体"/>
                <a:cs typeface="宋体"/>
              </a:rPr>
              <a:t>，</a:t>
            </a: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判决算子</a:t>
            </a:r>
            <a:r>
              <a:rPr dirty="0" sz="1600" spc="-375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b="0" i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dirty="0" baseline="-17777" sz="1875" b="0" i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dirty="0" baseline="-17777" sz="1875" spc="112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满足下面条件</a:t>
            </a:r>
            <a:r>
              <a:rPr dirty="0" sz="1600" spc="-409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761" y="799592"/>
            <a:ext cx="6739255" cy="150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1181735">
              <a:lnSpc>
                <a:spcPts val="1220"/>
              </a:lnSpc>
              <a:spcBef>
                <a:spcPts val="95"/>
              </a:spcBef>
            </a:pPr>
            <a:r>
              <a:rPr dirty="0" sz="1400" spc="90">
                <a:latin typeface="Symbol"/>
                <a:cs typeface="Symbol"/>
              </a:rPr>
              <a:t></a:t>
            </a:r>
            <a:r>
              <a:rPr dirty="0" sz="1400" spc="95" i="1">
                <a:latin typeface="Arial"/>
                <a:cs typeface="Arial"/>
              </a:rPr>
              <a:t>i</a:t>
            </a:r>
            <a:r>
              <a:rPr dirty="0" sz="1400" spc="-5">
                <a:latin typeface="Symbol"/>
                <a:cs typeface="Symbol"/>
              </a:rPr>
              <a:t></a:t>
            </a:r>
            <a:endParaRPr sz="1400">
              <a:latin typeface="Symbol"/>
              <a:cs typeface="Symbol"/>
            </a:endParaRPr>
          </a:p>
          <a:p>
            <a:pPr marL="4276090">
              <a:lnSpc>
                <a:spcPts val="1460"/>
              </a:lnSpc>
              <a:tabLst>
                <a:tab pos="5563235" algn="l"/>
              </a:tabLst>
            </a:pPr>
            <a:r>
              <a:rPr dirty="0" sz="1600" spc="30" i="1">
                <a:latin typeface="Arial"/>
                <a:cs typeface="Arial"/>
              </a:rPr>
              <a:t>d</a:t>
            </a:r>
            <a:r>
              <a:rPr dirty="0" baseline="-25793" sz="2100" spc="44" i="1">
                <a:latin typeface="Arial"/>
                <a:cs typeface="Arial"/>
              </a:rPr>
              <a:t>i</a:t>
            </a:r>
            <a:r>
              <a:rPr dirty="0" baseline="-25793" sz="2100" spc="615" i="1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80" i="1">
                <a:latin typeface="Arial"/>
                <a:cs typeface="Arial"/>
              </a:rPr>
              <a:t>sign</a:t>
            </a:r>
            <a:r>
              <a:rPr dirty="0" sz="1600" spc="80">
                <a:latin typeface="Symbol"/>
                <a:cs typeface="Symbol"/>
              </a:rPr>
              <a:t></a:t>
            </a:r>
            <a:r>
              <a:rPr dirty="0" sz="1600" spc="80" i="1">
                <a:latin typeface="Arial"/>
                <a:cs typeface="Arial"/>
              </a:rPr>
              <a:t>z	</a:t>
            </a:r>
            <a:r>
              <a:rPr dirty="0" sz="1600" spc="-5">
                <a:latin typeface="Symbol"/>
                <a:cs typeface="Symbol"/>
              </a:rPr>
              <a:t></a:t>
            </a:r>
            <a:endParaRPr sz="1600">
              <a:latin typeface="Symbol"/>
              <a:cs typeface="Symbol"/>
            </a:endParaRPr>
          </a:p>
          <a:p>
            <a:pPr marL="38100" marR="30480">
              <a:lnSpc>
                <a:spcPct val="182200"/>
              </a:lnSpc>
              <a:spcBef>
                <a:spcPts val="1945"/>
              </a:spcBef>
            </a:pPr>
            <a:r>
              <a:rPr dirty="0" sz="1600" spc="-5">
                <a:latin typeface="宋体"/>
                <a:cs typeface="宋体"/>
              </a:rPr>
              <a:t>因此，我们输入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(</a:t>
            </a:r>
            <a:r>
              <a:rPr dirty="0" sz="1600" i="1">
                <a:latin typeface="Arial"/>
                <a:cs typeface="Arial"/>
              </a:rPr>
              <a:t>y</a:t>
            </a:r>
            <a:r>
              <a:rPr dirty="0" baseline="28888" sz="1875" i="1">
                <a:latin typeface="Arial"/>
                <a:cs typeface="Arial"/>
              </a:rPr>
              <a:t>(0)</a:t>
            </a:r>
            <a:r>
              <a:rPr dirty="0" baseline="28888" sz="1875" spc="135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10">
                <a:latin typeface="Arial"/>
                <a:cs typeface="Arial"/>
              </a:rPr>
              <a:t>0)</a:t>
            </a:r>
            <a:r>
              <a:rPr dirty="0" sz="1600" spc="1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然后通过迭代使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3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取值趋近于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0</a:t>
            </a:r>
            <a:r>
              <a:rPr dirty="0" sz="1600" spc="-5">
                <a:latin typeface="宋体"/>
                <a:cs typeface="宋体"/>
              </a:rPr>
              <a:t>。 例如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 spc="-5">
                <a:latin typeface="宋体"/>
                <a:cs typeface="宋体"/>
              </a:rPr>
              <a:t>当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z</a:t>
            </a:r>
            <a:r>
              <a:rPr dirty="0" baseline="28888" sz="1875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>
                <a:latin typeface="Arial"/>
                <a:cs typeface="Arial"/>
              </a:rPr>
              <a:t> 30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baseline="28888" sz="1875" spc="15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时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计</a:t>
            </a:r>
            <a:r>
              <a:rPr dirty="0" sz="1600" spc="-5">
                <a:latin typeface="宋体"/>
                <a:cs typeface="宋体"/>
              </a:rPr>
              <a:t>算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sin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sz="1600" spc="5">
                <a:latin typeface="Arial"/>
                <a:cs typeface="Arial"/>
              </a:rPr>
              <a:t>,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cos 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endParaRPr baseline="28888" sz="1875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08342" y="2480310"/>
          <a:ext cx="5174615" cy="4257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6590"/>
                <a:gridCol w="561975"/>
                <a:gridCol w="732790"/>
                <a:gridCol w="914400"/>
                <a:gridCol w="1200149"/>
                <a:gridCol w="1069975"/>
              </a:tblGrid>
              <a:tr h="4312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3820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859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777" sz="1875" b="1">
                          <a:latin typeface="Arial"/>
                          <a:cs typeface="Arial"/>
                        </a:rPr>
                        <a:t>i</a:t>
                      </a:r>
                      <a:endParaRPr baseline="-17777" sz="1875">
                        <a:latin typeface="Arial"/>
                        <a:cs typeface="Arial"/>
                      </a:endParaRPr>
                    </a:p>
                  </a:txBody>
                  <a:tcPr marL="0" marR="0" marB="0" marT="838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>
                          <a:latin typeface="Symbol"/>
                          <a:cs typeface="Symbol"/>
                        </a:rPr>
                        <a:t>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 b="1">
                          <a:latin typeface="Arial"/>
                          <a:cs typeface="Arial"/>
                        </a:rPr>
                        <a:t>z</a:t>
                      </a:r>
                      <a:r>
                        <a:rPr dirty="0" sz="1250" b="1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 b="1">
                          <a:latin typeface="Arial"/>
                          <a:cs typeface="Arial"/>
                        </a:rPr>
                        <a:t>y</a:t>
                      </a:r>
                      <a:r>
                        <a:rPr dirty="0" sz="1250" b="1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250" b="1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6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45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+30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0.6073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5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35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26.6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-15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0.6073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0.6073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14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+11.6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0.3036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0.9109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35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-2.4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0.5313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0.8350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3.6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+4.7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0.4270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0.9014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1.8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+1.1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0.4833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0.8747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35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-0.7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0.5106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0.8596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+0.2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0.4972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0.8676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35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-0.2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0.5040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0.8637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7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74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0.5006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600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0.8657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6615569" y="3172967"/>
            <a:ext cx="104394" cy="183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667754" y="3356609"/>
            <a:ext cx="0" cy="2327275"/>
          </a:xfrm>
          <a:custGeom>
            <a:avLst/>
            <a:gdLst/>
            <a:ahLst/>
            <a:cxnLst/>
            <a:rect l="l" t="t" r="r" b="b"/>
            <a:pathLst>
              <a:path w="0" h="2327275">
                <a:moveTo>
                  <a:pt x="0" y="0"/>
                </a:moveTo>
                <a:lnTo>
                  <a:pt x="0" y="2327148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448672" y="5528309"/>
            <a:ext cx="182879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613270" y="557479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619379" y="5581269"/>
            <a:ext cx="2834640" cy="0"/>
          </a:xfrm>
          <a:custGeom>
            <a:avLst/>
            <a:gdLst/>
            <a:ahLst/>
            <a:cxnLst/>
            <a:rect l="l" t="t" r="r" b="b"/>
            <a:pathLst>
              <a:path w="2834640" h="0">
                <a:moveTo>
                  <a:pt x="0" y="0"/>
                </a:moveTo>
                <a:lnTo>
                  <a:pt x="2834640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68896" y="3777234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75005" y="3777234"/>
            <a:ext cx="1510665" cy="838200"/>
          </a:xfrm>
          <a:custGeom>
            <a:avLst/>
            <a:gdLst/>
            <a:ahLst/>
            <a:cxnLst/>
            <a:rect l="l" t="t" r="r" b="b"/>
            <a:pathLst>
              <a:path w="1510665" h="838200">
                <a:moveTo>
                  <a:pt x="1510284" y="831341"/>
                </a:moveTo>
                <a:lnTo>
                  <a:pt x="1486662" y="794765"/>
                </a:lnTo>
                <a:lnTo>
                  <a:pt x="1486662" y="794004"/>
                </a:lnTo>
                <a:lnTo>
                  <a:pt x="1457438" y="751559"/>
                </a:lnTo>
                <a:lnTo>
                  <a:pt x="1426583" y="709728"/>
                </a:lnTo>
                <a:lnTo>
                  <a:pt x="1394413" y="668696"/>
                </a:lnTo>
                <a:lnTo>
                  <a:pt x="1361247" y="628653"/>
                </a:lnTo>
                <a:lnTo>
                  <a:pt x="1327404" y="589787"/>
                </a:lnTo>
                <a:lnTo>
                  <a:pt x="1267968" y="527304"/>
                </a:lnTo>
                <a:lnTo>
                  <a:pt x="1237488" y="497585"/>
                </a:lnTo>
                <a:lnTo>
                  <a:pt x="1206246" y="467867"/>
                </a:lnTo>
                <a:lnTo>
                  <a:pt x="1140714" y="411479"/>
                </a:lnTo>
                <a:lnTo>
                  <a:pt x="1107948" y="384809"/>
                </a:lnTo>
                <a:lnTo>
                  <a:pt x="1107186" y="384809"/>
                </a:lnTo>
                <a:lnTo>
                  <a:pt x="1072896" y="358139"/>
                </a:lnTo>
                <a:lnTo>
                  <a:pt x="1072896" y="357377"/>
                </a:lnTo>
                <a:lnTo>
                  <a:pt x="1037844" y="332231"/>
                </a:lnTo>
                <a:lnTo>
                  <a:pt x="996539" y="302895"/>
                </a:lnTo>
                <a:lnTo>
                  <a:pt x="954325" y="275304"/>
                </a:lnTo>
                <a:lnTo>
                  <a:pt x="911285" y="249216"/>
                </a:lnTo>
                <a:lnTo>
                  <a:pt x="867497" y="224389"/>
                </a:lnTo>
                <a:lnTo>
                  <a:pt x="823042" y="200579"/>
                </a:lnTo>
                <a:lnTo>
                  <a:pt x="778002" y="177545"/>
                </a:lnTo>
                <a:lnTo>
                  <a:pt x="738378" y="159257"/>
                </a:lnTo>
                <a:lnTo>
                  <a:pt x="738378" y="158495"/>
                </a:lnTo>
                <a:lnTo>
                  <a:pt x="698754" y="140969"/>
                </a:lnTo>
                <a:lnTo>
                  <a:pt x="650730" y="121557"/>
                </a:lnTo>
                <a:lnTo>
                  <a:pt x="602259" y="103547"/>
                </a:lnTo>
                <a:lnTo>
                  <a:pt x="553366" y="86949"/>
                </a:lnTo>
                <a:lnTo>
                  <a:pt x="504073" y="71774"/>
                </a:lnTo>
                <a:lnTo>
                  <a:pt x="454406" y="58030"/>
                </a:lnTo>
                <a:lnTo>
                  <a:pt x="404389" y="45727"/>
                </a:lnTo>
                <a:lnTo>
                  <a:pt x="354045" y="34875"/>
                </a:lnTo>
                <a:lnTo>
                  <a:pt x="303399" y="25483"/>
                </a:lnTo>
                <a:lnTo>
                  <a:pt x="252475" y="17560"/>
                </a:lnTo>
                <a:lnTo>
                  <a:pt x="201297" y="11118"/>
                </a:lnTo>
                <a:lnTo>
                  <a:pt x="149890" y="6164"/>
                </a:lnTo>
                <a:lnTo>
                  <a:pt x="98276" y="2709"/>
                </a:lnTo>
                <a:lnTo>
                  <a:pt x="46482" y="761"/>
                </a:lnTo>
                <a:lnTo>
                  <a:pt x="0" y="0"/>
                </a:lnTo>
                <a:lnTo>
                  <a:pt x="0" y="12954"/>
                </a:lnTo>
                <a:lnTo>
                  <a:pt x="46482" y="13715"/>
                </a:lnTo>
                <a:lnTo>
                  <a:pt x="92202" y="15239"/>
                </a:lnTo>
                <a:lnTo>
                  <a:pt x="137160" y="18287"/>
                </a:lnTo>
                <a:lnTo>
                  <a:pt x="182880" y="22097"/>
                </a:lnTo>
                <a:lnTo>
                  <a:pt x="227076" y="27431"/>
                </a:lnTo>
                <a:lnTo>
                  <a:pt x="271272" y="33527"/>
                </a:lnTo>
                <a:lnTo>
                  <a:pt x="315468" y="41147"/>
                </a:lnTo>
                <a:lnTo>
                  <a:pt x="359664" y="49529"/>
                </a:lnTo>
                <a:lnTo>
                  <a:pt x="359664" y="49690"/>
                </a:lnTo>
                <a:lnTo>
                  <a:pt x="402336" y="58673"/>
                </a:lnTo>
                <a:lnTo>
                  <a:pt x="402336" y="57911"/>
                </a:lnTo>
                <a:lnTo>
                  <a:pt x="445008" y="68579"/>
                </a:lnTo>
                <a:lnTo>
                  <a:pt x="487680" y="80009"/>
                </a:lnTo>
                <a:lnTo>
                  <a:pt x="529590" y="92963"/>
                </a:lnTo>
                <a:lnTo>
                  <a:pt x="571500" y="106679"/>
                </a:lnTo>
                <a:lnTo>
                  <a:pt x="571500" y="106948"/>
                </a:lnTo>
                <a:lnTo>
                  <a:pt x="611886" y="121157"/>
                </a:lnTo>
                <a:lnTo>
                  <a:pt x="653034" y="136397"/>
                </a:lnTo>
                <a:lnTo>
                  <a:pt x="693420" y="153161"/>
                </a:lnTo>
                <a:lnTo>
                  <a:pt x="733044" y="170687"/>
                </a:lnTo>
                <a:lnTo>
                  <a:pt x="772668" y="188975"/>
                </a:lnTo>
                <a:lnTo>
                  <a:pt x="772668" y="189372"/>
                </a:lnTo>
                <a:lnTo>
                  <a:pt x="810006" y="208787"/>
                </a:lnTo>
                <a:lnTo>
                  <a:pt x="848868" y="228599"/>
                </a:lnTo>
                <a:lnTo>
                  <a:pt x="886206" y="249935"/>
                </a:lnTo>
                <a:lnTo>
                  <a:pt x="923544" y="272034"/>
                </a:lnTo>
                <a:lnTo>
                  <a:pt x="923544" y="271271"/>
                </a:lnTo>
                <a:lnTo>
                  <a:pt x="960119" y="294131"/>
                </a:lnTo>
                <a:lnTo>
                  <a:pt x="995934" y="317753"/>
                </a:lnTo>
                <a:lnTo>
                  <a:pt x="995934" y="318300"/>
                </a:lnTo>
                <a:lnTo>
                  <a:pt x="1065276" y="368045"/>
                </a:lnTo>
                <a:lnTo>
                  <a:pt x="1099566" y="394715"/>
                </a:lnTo>
                <a:lnTo>
                  <a:pt x="1132332" y="421385"/>
                </a:lnTo>
                <a:lnTo>
                  <a:pt x="1197102" y="477118"/>
                </a:lnTo>
                <a:lnTo>
                  <a:pt x="1228344" y="506729"/>
                </a:lnTo>
                <a:lnTo>
                  <a:pt x="1266192" y="544257"/>
                </a:lnTo>
                <a:lnTo>
                  <a:pt x="1303710" y="583277"/>
                </a:lnTo>
                <a:lnTo>
                  <a:pt x="1339931" y="623457"/>
                </a:lnTo>
                <a:lnTo>
                  <a:pt x="1401318" y="697991"/>
                </a:lnTo>
                <a:lnTo>
                  <a:pt x="1401318" y="698238"/>
                </a:lnTo>
                <a:lnTo>
                  <a:pt x="1426464" y="731519"/>
                </a:lnTo>
                <a:lnTo>
                  <a:pt x="1451610" y="765809"/>
                </a:lnTo>
                <a:lnTo>
                  <a:pt x="1475994" y="801623"/>
                </a:lnTo>
                <a:lnTo>
                  <a:pt x="1499616" y="838199"/>
                </a:lnTo>
                <a:lnTo>
                  <a:pt x="1510284" y="831341"/>
                </a:lnTo>
                <a:close/>
              </a:path>
              <a:path w="1510665" h="838200">
                <a:moveTo>
                  <a:pt x="182880" y="22188"/>
                </a:moveTo>
                <a:lnTo>
                  <a:pt x="182118" y="22097"/>
                </a:lnTo>
                <a:lnTo>
                  <a:pt x="182880" y="22188"/>
                </a:lnTo>
                <a:close/>
              </a:path>
              <a:path w="1510665" h="838200">
                <a:moveTo>
                  <a:pt x="359664" y="49690"/>
                </a:moveTo>
                <a:lnTo>
                  <a:pt x="359664" y="49529"/>
                </a:lnTo>
                <a:lnTo>
                  <a:pt x="358902" y="49529"/>
                </a:lnTo>
                <a:lnTo>
                  <a:pt x="359664" y="49690"/>
                </a:lnTo>
                <a:close/>
              </a:path>
              <a:path w="1510665" h="838200">
                <a:moveTo>
                  <a:pt x="571500" y="106948"/>
                </a:moveTo>
                <a:lnTo>
                  <a:pt x="571500" y="106679"/>
                </a:lnTo>
                <a:lnTo>
                  <a:pt x="570738" y="106679"/>
                </a:lnTo>
                <a:lnTo>
                  <a:pt x="571500" y="106948"/>
                </a:lnTo>
                <a:close/>
              </a:path>
              <a:path w="1510665" h="838200">
                <a:moveTo>
                  <a:pt x="772668" y="189372"/>
                </a:moveTo>
                <a:lnTo>
                  <a:pt x="772668" y="188975"/>
                </a:lnTo>
                <a:lnTo>
                  <a:pt x="771906" y="188975"/>
                </a:lnTo>
                <a:lnTo>
                  <a:pt x="772668" y="189372"/>
                </a:lnTo>
                <a:close/>
              </a:path>
              <a:path w="1510665" h="838200">
                <a:moveTo>
                  <a:pt x="995934" y="318300"/>
                </a:moveTo>
                <a:lnTo>
                  <a:pt x="995934" y="317753"/>
                </a:lnTo>
                <a:lnTo>
                  <a:pt x="995172" y="317753"/>
                </a:lnTo>
                <a:lnTo>
                  <a:pt x="995934" y="318300"/>
                </a:lnTo>
                <a:close/>
              </a:path>
              <a:path w="1510665" h="838200">
                <a:moveTo>
                  <a:pt x="1197864" y="477773"/>
                </a:moveTo>
                <a:lnTo>
                  <a:pt x="1197102" y="477011"/>
                </a:lnTo>
                <a:lnTo>
                  <a:pt x="1197864" y="477773"/>
                </a:lnTo>
                <a:close/>
              </a:path>
              <a:path w="1510665" h="838200">
                <a:moveTo>
                  <a:pt x="1401318" y="698238"/>
                </a:moveTo>
                <a:lnTo>
                  <a:pt x="1401318" y="697991"/>
                </a:lnTo>
                <a:lnTo>
                  <a:pt x="1400556" y="697229"/>
                </a:lnTo>
                <a:lnTo>
                  <a:pt x="1401318" y="6982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174608" y="4608576"/>
            <a:ext cx="293370" cy="925194"/>
          </a:xfrm>
          <a:custGeom>
            <a:avLst/>
            <a:gdLst/>
            <a:ahLst/>
            <a:cxnLst/>
            <a:rect l="l" t="t" r="r" b="b"/>
            <a:pathLst>
              <a:path w="293370" h="925195">
                <a:moveTo>
                  <a:pt x="293370" y="924306"/>
                </a:moveTo>
                <a:lnTo>
                  <a:pt x="291846" y="878586"/>
                </a:lnTo>
                <a:lnTo>
                  <a:pt x="288442" y="825313"/>
                </a:lnTo>
                <a:lnTo>
                  <a:pt x="283427" y="772620"/>
                </a:lnTo>
                <a:lnTo>
                  <a:pt x="276858" y="720318"/>
                </a:lnTo>
                <a:lnTo>
                  <a:pt x="268794" y="668220"/>
                </a:lnTo>
                <a:lnTo>
                  <a:pt x="259292" y="616136"/>
                </a:lnTo>
                <a:lnTo>
                  <a:pt x="248412" y="563880"/>
                </a:lnTo>
                <a:lnTo>
                  <a:pt x="237744" y="520445"/>
                </a:lnTo>
                <a:lnTo>
                  <a:pt x="236982" y="520445"/>
                </a:lnTo>
                <a:lnTo>
                  <a:pt x="225552" y="477773"/>
                </a:lnTo>
                <a:lnTo>
                  <a:pt x="211720" y="431320"/>
                </a:lnTo>
                <a:lnTo>
                  <a:pt x="196629" y="385011"/>
                </a:lnTo>
                <a:lnTo>
                  <a:pt x="180286" y="338954"/>
                </a:lnTo>
                <a:lnTo>
                  <a:pt x="162700" y="293257"/>
                </a:lnTo>
                <a:lnTo>
                  <a:pt x="143877" y="248026"/>
                </a:lnTo>
                <a:lnTo>
                  <a:pt x="123827" y="203369"/>
                </a:lnTo>
                <a:lnTo>
                  <a:pt x="102557" y="159393"/>
                </a:lnTo>
                <a:lnTo>
                  <a:pt x="80075" y="116205"/>
                </a:lnTo>
                <a:lnTo>
                  <a:pt x="56388" y="73914"/>
                </a:lnTo>
                <a:lnTo>
                  <a:pt x="34290" y="36576"/>
                </a:lnTo>
                <a:lnTo>
                  <a:pt x="33528" y="36576"/>
                </a:lnTo>
                <a:lnTo>
                  <a:pt x="10668" y="0"/>
                </a:lnTo>
                <a:lnTo>
                  <a:pt x="0" y="6858"/>
                </a:lnTo>
                <a:lnTo>
                  <a:pt x="22860" y="43434"/>
                </a:lnTo>
                <a:lnTo>
                  <a:pt x="44958" y="80772"/>
                </a:lnTo>
                <a:lnTo>
                  <a:pt x="44958" y="80010"/>
                </a:lnTo>
                <a:lnTo>
                  <a:pt x="66294" y="117348"/>
                </a:lnTo>
                <a:lnTo>
                  <a:pt x="105918" y="195072"/>
                </a:lnTo>
                <a:lnTo>
                  <a:pt x="124206" y="234696"/>
                </a:lnTo>
                <a:lnTo>
                  <a:pt x="124206" y="236451"/>
                </a:lnTo>
                <a:lnTo>
                  <a:pt x="140970" y="275082"/>
                </a:lnTo>
                <a:lnTo>
                  <a:pt x="140970" y="274320"/>
                </a:lnTo>
                <a:lnTo>
                  <a:pt x="156972" y="314706"/>
                </a:lnTo>
                <a:lnTo>
                  <a:pt x="187452" y="397002"/>
                </a:lnTo>
                <a:lnTo>
                  <a:pt x="213360" y="481584"/>
                </a:lnTo>
                <a:lnTo>
                  <a:pt x="213360" y="480822"/>
                </a:lnTo>
                <a:lnTo>
                  <a:pt x="224790" y="523494"/>
                </a:lnTo>
                <a:lnTo>
                  <a:pt x="235458" y="566928"/>
                </a:lnTo>
                <a:lnTo>
                  <a:pt x="244602" y="610362"/>
                </a:lnTo>
                <a:lnTo>
                  <a:pt x="252984" y="654558"/>
                </a:lnTo>
                <a:lnTo>
                  <a:pt x="260604" y="698754"/>
                </a:lnTo>
                <a:lnTo>
                  <a:pt x="260604" y="697992"/>
                </a:lnTo>
                <a:lnTo>
                  <a:pt x="266700" y="742950"/>
                </a:lnTo>
                <a:lnTo>
                  <a:pt x="272034" y="787908"/>
                </a:lnTo>
                <a:lnTo>
                  <a:pt x="275844" y="833628"/>
                </a:lnTo>
                <a:lnTo>
                  <a:pt x="278892" y="879347"/>
                </a:lnTo>
                <a:lnTo>
                  <a:pt x="280416" y="925068"/>
                </a:lnTo>
                <a:lnTo>
                  <a:pt x="280416" y="924306"/>
                </a:lnTo>
                <a:lnTo>
                  <a:pt x="293370" y="924306"/>
                </a:lnTo>
                <a:close/>
              </a:path>
              <a:path w="293370" h="925195">
                <a:moveTo>
                  <a:pt x="124206" y="236451"/>
                </a:moveTo>
                <a:lnTo>
                  <a:pt x="124206" y="234696"/>
                </a:lnTo>
                <a:lnTo>
                  <a:pt x="123444" y="234696"/>
                </a:lnTo>
                <a:lnTo>
                  <a:pt x="124206" y="2364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177663" y="5502808"/>
            <a:ext cx="505459" cy="549910"/>
          </a:xfrm>
          <a:prstGeom prst="rect">
            <a:avLst/>
          </a:prstGeom>
        </p:spPr>
        <p:txBody>
          <a:bodyPr wrap="square" lIns="0" tIns="31114" rIns="0" bIns="0" rtlCol="0" vert="horz">
            <a:spAutoFit/>
          </a:bodyPr>
          <a:lstStyle/>
          <a:p>
            <a:pPr algn="r" marR="41910">
              <a:lnSpc>
                <a:spcPct val="100000"/>
              </a:lnSpc>
              <a:spcBef>
                <a:spcPts val="244"/>
              </a:spcBef>
            </a:pPr>
            <a:r>
              <a:rPr dirty="0" baseline="-22569" sz="2400">
                <a:latin typeface="Arial"/>
                <a:cs typeface="Arial"/>
              </a:rPr>
              <a:t>x</a:t>
            </a:r>
            <a:r>
              <a:rPr dirty="0" sz="1250" spc="5">
                <a:latin typeface="Arial"/>
                <a:cs typeface="Arial"/>
              </a:rPr>
              <a:t>(0)</a:t>
            </a:r>
            <a:endParaRPr sz="125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140"/>
              </a:spcBef>
            </a:pPr>
            <a:r>
              <a:rPr dirty="0" sz="1600" spc="-5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22853" y="5714491"/>
            <a:ext cx="224790" cy="2203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50" spc="10">
                <a:latin typeface="Arial"/>
                <a:cs typeface="Arial"/>
              </a:rPr>
              <a:t>(0)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21507" y="5754877"/>
            <a:ext cx="6686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785" algn="l"/>
              </a:tabLst>
            </a:pPr>
            <a:r>
              <a:rPr dirty="0" sz="1600" spc="-5">
                <a:latin typeface="Arial"/>
                <a:cs typeface="Arial"/>
              </a:rPr>
              <a:t>z</a:t>
            </a:r>
            <a:r>
              <a:rPr dirty="0" sz="1600" spc="-5">
                <a:latin typeface="Arial"/>
                <a:cs typeface="Arial"/>
              </a:rPr>
              <a:t>	</a:t>
            </a:r>
            <a:r>
              <a:rPr dirty="0" sz="1600" spc="-10">
                <a:latin typeface="Arial"/>
                <a:cs typeface="Arial"/>
              </a:rPr>
              <a:t>=30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65397" y="5714491"/>
            <a:ext cx="116205" cy="2203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50" spc="15">
                <a:latin typeface="Arial"/>
                <a:cs typeface="Arial"/>
              </a:rPr>
              <a:t>o</a:t>
            </a:r>
            <a:endParaRPr sz="12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85564" y="3218942"/>
            <a:ext cx="2701925" cy="7404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First 3 pseudo-rotations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327021" y="5444871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61514" y="5444490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0"/>
                </a:moveTo>
                <a:lnTo>
                  <a:pt x="0" y="140970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20913" y="557822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 h="0">
                <a:moveTo>
                  <a:pt x="0" y="0"/>
                </a:moveTo>
                <a:lnTo>
                  <a:pt x="139446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327390" y="5438394"/>
            <a:ext cx="0" cy="139700"/>
          </a:xfrm>
          <a:custGeom>
            <a:avLst/>
            <a:gdLst/>
            <a:ahLst/>
            <a:cxnLst/>
            <a:rect l="l" t="t" r="r" b="b"/>
            <a:pathLst>
              <a:path w="0" h="139700">
                <a:moveTo>
                  <a:pt x="0" y="0"/>
                </a:moveTo>
                <a:lnTo>
                  <a:pt x="0" y="13944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298827" y="3786378"/>
            <a:ext cx="167005" cy="166370"/>
          </a:xfrm>
          <a:custGeom>
            <a:avLst/>
            <a:gdLst/>
            <a:ahLst/>
            <a:cxnLst/>
            <a:rect l="l" t="t" r="r" b="b"/>
            <a:pathLst>
              <a:path w="167004" h="166370">
                <a:moveTo>
                  <a:pt x="45719" y="120395"/>
                </a:moveTo>
                <a:lnTo>
                  <a:pt x="20400" y="95694"/>
                </a:lnTo>
                <a:lnTo>
                  <a:pt x="12953" y="99821"/>
                </a:lnTo>
                <a:lnTo>
                  <a:pt x="6857" y="88399"/>
                </a:lnTo>
                <a:lnTo>
                  <a:pt x="0" y="92201"/>
                </a:lnTo>
                <a:lnTo>
                  <a:pt x="5333" y="99059"/>
                </a:lnTo>
                <a:lnTo>
                  <a:pt x="36575" y="129539"/>
                </a:lnTo>
                <a:lnTo>
                  <a:pt x="45719" y="120395"/>
                </a:lnTo>
                <a:close/>
              </a:path>
              <a:path w="167004" h="166370">
                <a:moveTo>
                  <a:pt x="20400" y="95694"/>
                </a:moveTo>
                <a:lnTo>
                  <a:pt x="14477" y="89915"/>
                </a:lnTo>
                <a:lnTo>
                  <a:pt x="6861" y="88398"/>
                </a:lnTo>
                <a:lnTo>
                  <a:pt x="12953" y="99821"/>
                </a:lnTo>
                <a:lnTo>
                  <a:pt x="20400" y="95694"/>
                </a:lnTo>
                <a:close/>
              </a:path>
              <a:path w="167004" h="166370">
                <a:moveTo>
                  <a:pt x="166877" y="0"/>
                </a:moveTo>
                <a:lnTo>
                  <a:pt x="147065" y="10667"/>
                </a:lnTo>
                <a:lnTo>
                  <a:pt x="6868" y="88394"/>
                </a:lnTo>
                <a:lnTo>
                  <a:pt x="14477" y="89915"/>
                </a:lnTo>
                <a:lnTo>
                  <a:pt x="20400" y="95694"/>
                </a:lnTo>
                <a:lnTo>
                  <a:pt x="134271" y="32570"/>
                </a:lnTo>
                <a:lnTo>
                  <a:pt x="144779" y="13715"/>
                </a:lnTo>
                <a:lnTo>
                  <a:pt x="156209" y="19811"/>
                </a:lnTo>
                <a:lnTo>
                  <a:pt x="166877" y="0"/>
                </a:lnTo>
                <a:close/>
              </a:path>
              <a:path w="167004" h="166370">
                <a:moveTo>
                  <a:pt x="156209" y="19811"/>
                </a:moveTo>
                <a:lnTo>
                  <a:pt x="153161" y="22097"/>
                </a:lnTo>
                <a:lnTo>
                  <a:pt x="134271" y="32570"/>
                </a:lnTo>
                <a:lnTo>
                  <a:pt x="67055" y="153161"/>
                </a:lnTo>
                <a:lnTo>
                  <a:pt x="67817" y="160781"/>
                </a:lnTo>
                <a:lnTo>
                  <a:pt x="73913" y="166115"/>
                </a:lnTo>
                <a:lnTo>
                  <a:pt x="78485" y="159257"/>
                </a:lnTo>
                <a:lnTo>
                  <a:pt x="156209" y="19811"/>
                </a:lnTo>
                <a:close/>
              </a:path>
              <a:path w="167004" h="166370">
                <a:moveTo>
                  <a:pt x="156209" y="19811"/>
                </a:moveTo>
                <a:lnTo>
                  <a:pt x="144779" y="13715"/>
                </a:lnTo>
                <a:lnTo>
                  <a:pt x="134271" y="32570"/>
                </a:lnTo>
                <a:lnTo>
                  <a:pt x="153161" y="22097"/>
                </a:lnTo>
                <a:lnTo>
                  <a:pt x="156209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335403" y="3906773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39">
                <a:moveTo>
                  <a:pt x="40386" y="31242"/>
                </a:moveTo>
                <a:lnTo>
                  <a:pt x="9144" y="0"/>
                </a:lnTo>
                <a:lnTo>
                  <a:pt x="0" y="9144"/>
                </a:lnTo>
                <a:lnTo>
                  <a:pt x="31242" y="40386"/>
                </a:lnTo>
                <a:lnTo>
                  <a:pt x="40386" y="312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308733" y="3803141"/>
            <a:ext cx="140335" cy="139700"/>
          </a:xfrm>
          <a:custGeom>
            <a:avLst/>
            <a:gdLst/>
            <a:ahLst/>
            <a:cxnLst/>
            <a:rect l="l" t="t" r="r" b="b"/>
            <a:pathLst>
              <a:path w="140334" h="139700">
                <a:moveTo>
                  <a:pt x="140208" y="0"/>
                </a:moveTo>
                <a:lnTo>
                  <a:pt x="0" y="77723"/>
                </a:lnTo>
                <a:lnTo>
                  <a:pt x="31242" y="108203"/>
                </a:lnTo>
                <a:lnTo>
                  <a:pt x="62484" y="139445"/>
                </a:lnTo>
                <a:lnTo>
                  <a:pt x="140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330831" y="390677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716" y="9144"/>
                </a:moveTo>
                <a:lnTo>
                  <a:pt x="4572" y="0"/>
                </a:lnTo>
                <a:lnTo>
                  <a:pt x="0" y="4572"/>
                </a:lnTo>
                <a:lnTo>
                  <a:pt x="9144" y="13716"/>
                </a:lnTo>
                <a:lnTo>
                  <a:pt x="1371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665086" y="3911346"/>
            <a:ext cx="1675130" cy="1675764"/>
          </a:xfrm>
          <a:custGeom>
            <a:avLst/>
            <a:gdLst/>
            <a:ahLst/>
            <a:cxnLst/>
            <a:rect l="l" t="t" r="r" b="b"/>
            <a:pathLst>
              <a:path w="1675129" h="1675764">
                <a:moveTo>
                  <a:pt x="1674876" y="9144"/>
                </a:moveTo>
                <a:lnTo>
                  <a:pt x="1665732" y="0"/>
                </a:lnTo>
                <a:lnTo>
                  <a:pt x="0" y="1666494"/>
                </a:lnTo>
                <a:lnTo>
                  <a:pt x="9144" y="1675638"/>
                </a:lnTo>
                <a:lnTo>
                  <a:pt x="167487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460371" y="3793235"/>
            <a:ext cx="0" cy="1788160"/>
          </a:xfrm>
          <a:custGeom>
            <a:avLst/>
            <a:gdLst/>
            <a:ahLst/>
            <a:cxnLst/>
            <a:rect l="l" t="t" r="r" b="b"/>
            <a:pathLst>
              <a:path w="0" h="1788160">
                <a:moveTo>
                  <a:pt x="0" y="0"/>
                </a:moveTo>
                <a:lnTo>
                  <a:pt x="0" y="17876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088009" y="5167121"/>
            <a:ext cx="147065" cy="1127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209917" y="5241035"/>
            <a:ext cx="102235" cy="291465"/>
          </a:xfrm>
          <a:custGeom>
            <a:avLst/>
            <a:gdLst/>
            <a:ahLst/>
            <a:cxnLst/>
            <a:rect l="l" t="t" r="r" b="b"/>
            <a:pathLst>
              <a:path w="102234" h="291464">
                <a:moveTo>
                  <a:pt x="100583" y="170688"/>
                </a:moveTo>
                <a:lnTo>
                  <a:pt x="96773" y="147828"/>
                </a:lnTo>
                <a:lnTo>
                  <a:pt x="91439" y="124968"/>
                </a:lnTo>
                <a:lnTo>
                  <a:pt x="90677" y="124968"/>
                </a:lnTo>
                <a:lnTo>
                  <a:pt x="83819" y="103632"/>
                </a:lnTo>
                <a:lnTo>
                  <a:pt x="75437" y="83058"/>
                </a:lnTo>
                <a:lnTo>
                  <a:pt x="75437" y="82296"/>
                </a:lnTo>
                <a:lnTo>
                  <a:pt x="64769" y="63246"/>
                </a:lnTo>
                <a:lnTo>
                  <a:pt x="52577" y="44957"/>
                </a:lnTo>
                <a:lnTo>
                  <a:pt x="51815" y="44957"/>
                </a:lnTo>
                <a:lnTo>
                  <a:pt x="37337" y="28956"/>
                </a:lnTo>
                <a:lnTo>
                  <a:pt x="21335" y="13716"/>
                </a:lnTo>
                <a:lnTo>
                  <a:pt x="21335" y="12191"/>
                </a:lnTo>
                <a:lnTo>
                  <a:pt x="3809" y="0"/>
                </a:lnTo>
                <a:lnTo>
                  <a:pt x="0" y="5334"/>
                </a:lnTo>
                <a:lnTo>
                  <a:pt x="17525" y="17526"/>
                </a:lnTo>
                <a:lnTo>
                  <a:pt x="33527" y="32766"/>
                </a:lnTo>
                <a:lnTo>
                  <a:pt x="33527" y="33608"/>
                </a:lnTo>
                <a:lnTo>
                  <a:pt x="47243" y="48768"/>
                </a:lnTo>
                <a:lnTo>
                  <a:pt x="47243" y="48006"/>
                </a:lnTo>
                <a:lnTo>
                  <a:pt x="59435" y="66294"/>
                </a:lnTo>
                <a:lnTo>
                  <a:pt x="70103" y="85344"/>
                </a:lnTo>
                <a:lnTo>
                  <a:pt x="70103" y="87214"/>
                </a:lnTo>
                <a:lnTo>
                  <a:pt x="77723" y="105918"/>
                </a:lnTo>
                <a:lnTo>
                  <a:pt x="84581" y="127254"/>
                </a:lnTo>
                <a:lnTo>
                  <a:pt x="85343" y="126492"/>
                </a:lnTo>
                <a:lnTo>
                  <a:pt x="90677" y="149352"/>
                </a:lnTo>
                <a:lnTo>
                  <a:pt x="94487" y="172212"/>
                </a:lnTo>
                <a:lnTo>
                  <a:pt x="96011" y="195834"/>
                </a:lnTo>
                <a:lnTo>
                  <a:pt x="96773" y="219456"/>
                </a:lnTo>
                <a:lnTo>
                  <a:pt x="96773" y="272186"/>
                </a:lnTo>
                <a:lnTo>
                  <a:pt x="97535" y="267462"/>
                </a:lnTo>
                <a:lnTo>
                  <a:pt x="99821" y="249326"/>
                </a:lnTo>
                <a:lnTo>
                  <a:pt x="99821" y="171450"/>
                </a:lnTo>
                <a:lnTo>
                  <a:pt x="100583" y="170688"/>
                </a:lnTo>
                <a:close/>
              </a:path>
              <a:path w="102234" h="291464">
                <a:moveTo>
                  <a:pt x="33527" y="33608"/>
                </a:moveTo>
                <a:lnTo>
                  <a:pt x="33527" y="32766"/>
                </a:lnTo>
                <a:lnTo>
                  <a:pt x="32765" y="32766"/>
                </a:lnTo>
                <a:lnTo>
                  <a:pt x="33527" y="33608"/>
                </a:lnTo>
                <a:close/>
              </a:path>
              <a:path w="102234" h="291464">
                <a:moveTo>
                  <a:pt x="70103" y="87214"/>
                </a:moveTo>
                <a:lnTo>
                  <a:pt x="70103" y="85344"/>
                </a:lnTo>
                <a:lnTo>
                  <a:pt x="69341" y="85344"/>
                </a:lnTo>
                <a:lnTo>
                  <a:pt x="70103" y="87214"/>
                </a:lnTo>
                <a:close/>
              </a:path>
              <a:path w="102234" h="291464">
                <a:moveTo>
                  <a:pt x="96773" y="272186"/>
                </a:moveTo>
                <a:lnTo>
                  <a:pt x="96773" y="219456"/>
                </a:lnTo>
                <a:lnTo>
                  <a:pt x="96011" y="217932"/>
                </a:lnTo>
                <a:lnTo>
                  <a:pt x="94487" y="241554"/>
                </a:lnTo>
                <a:lnTo>
                  <a:pt x="91439" y="265938"/>
                </a:lnTo>
                <a:lnTo>
                  <a:pt x="87629" y="289560"/>
                </a:lnTo>
                <a:lnTo>
                  <a:pt x="93725" y="291084"/>
                </a:lnTo>
                <a:lnTo>
                  <a:pt x="96773" y="272186"/>
                </a:lnTo>
                <a:close/>
              </a:path>
              <a:path w="102234" h="291464">
                <a:moveTo>
                  <a:pt x="101912" y="219479"/>
                </a:moveTo>
                <a:lnTo>
                  <a:pt x="101534" y="196379"/>
                </a:lnTo>
                <a:lnTo>
                  <a:pt x="99821" y="171450"/>
                </a:lnTo>
                <a:lnTo>
                  <a:pt x="99821" y="249326"/>
                </a:lnTo>
                <a:lnTo>
                  <a:pt x="100673" y="242567"/>
                </a:lnTo>
                <a:lnTo>
                  <a:pt x="101912" y="219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291463" y="5530596"/>
            <a:ext cx="12700" cy="25400"/>
          </a:xfrm>
          <a:custGeom>
            <a:avLst/>
            <a:gdLst/>
            <a:ahLst/>
            <a:cxnLst/>
            <a:rect l="l" t="t" r="r" b="b"/>
            <a:pathLst>
              <a:path w="12700" h="25400">
                <a:moveTo>
                  <a:pt x="179" y="22927"/>
                </a:moveTo>
                <a:lnTo>
                  <a:pt x="0" y="22860"/>
                </a:lnTo>
                <a:lnTo>
                  <a:pt x="0" y="23622"/>
                </a:lnTo>
                <a:lnTo>
                  <a:pt x="179" y="22927"/>
                </a:lnTo>
                <a:close/>
              </a:path>
              <a:path w="12700" h="25400">
                <a:moveTo>
                  <a:pt x="12192" y="1524"/>
                </a:moveTo>
                <a:lnTo>
                  <a:pt x="6096" y="0"/>
                </a:lnTo>
                <a:lnTo>
                  <a:pt x="179" y="22927"/>
                </a:lnTo>
                <a:lnTo>
                  <a:pt x="6096" y="25146"/>
                </a:lnTo>
                <a:lnTo>
                  <a:pt x="1219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283831" y="5576315"/>
            <a:ext cx="6985" cy="5715"/>
          </a:xfrm>
          <a:custGeom>
            <a:avLst/>
            <a:gdLst/>
            <a:ahLst/>
            <a:cxnLst/>
            <a:rect l="l" t="t" r="r" b="b"/>
            <a:pathLst>
              <a:path w="6984" h="5714">
                <a:moveTo>
                  <a:pt x="6857" y="2286"/>
                </a:moveTo>
                <a:lnTo>
                  <a:pt x="761" y="0"/>
                </a:lnTo>
                <a:lnTo>
                  <a:pt x="0" y="3048"/>
                </a:lnTo>
                <a:lnTo>
                  <a:pt x="6095" y="5334"/>
                </a:lnTo>
                <a:lnTo>
                  <a:pt x="6857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284593" y="5553455"/>
            <a:ext cx="13335" cy="25400"/>
          </a:xfrm>
          <a:custGeom>
            <a:avLst/>
            <a:gdLst/>
            <a:ahLst/>
            <a:cxnLst/>
            <a:rect l="l" t="t" r="r" b="b"/>
            <a:pathLst>
              <a:path w="13334" h="25400">
                <a:moveTo>
                  <a:pt x="12953" y="2286"/>
                </a:moveTo>
                <a:lnTo>
                  <a:pt x="6857" y="0"/>
                </a:lnTo>
                <a:lnTo>
                  <a:pt x="0" y="22860"/>
                </a:lnTo>
                <a:lnTo>
                  <a:pt x="6095" y="25146"/>
                </a:lnTo>
                <a:lnTo>
                  <a:pt x="12953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373491" y="3770376"/>
            <a:ext cx="207276" cy="2072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239898" y="44561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095" y="1523"/>
                </a:moveTo>
                <a:lnTo>
                  <a:pt x="3809" y="0"/>
                </a:lnTo>
                <a:lnTo>
                  <a:pt x="0" y="4572"/>
                </a:lnTo>
                <a:lnTo>
                  <a:pt x="2285" y="6096"/>
                </a:lnTo>
                <a:lnTo>
                  <a:pt x="6095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473313" y="3779520"/>
            <a:ext cx="770890" cy="681355"/>
          </a:xfrm>
          <a:custGeom>
            <a:avLst/>
            <a:gdLst/>
            <a:ahLst/>
            <a:cxnLst/>
            <a:rect l="l" t="t" r="r" b="b"/>
            <a:pathLst>
              <a:path w="770890" h="681354">
                <a:moveTo>
                  <a:pt x="770381" y="676655"/>
                </a:moveTo>
                <a:lnTo>
                  <a:pt x="3809" y="0"/>
                </a:lnTo>
                <a:lnTo>
                  <a:pt x="0" y="4572"/>
                </a:lnTo>
                <a:lnTo>
                  <a:pt x="766571" y="681227"/>
                </a:lnTo>
                <a:lnTo>
                  <a:pt x="770381" y="676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371474" y="4888229"/>
            <a:ext cx="249923" cy="2705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043301" y="4447794"/>
            <a:ext cx="189230" cy="123189"/>
          </a:xfrm>
          <a:custGeom>
            <a:avLst/>
            <a:gdLst/>
            <a:ahLst/>
            <a:cxnLst/>
            <a:rect l="l" t="t" r="r" b="b"/>
            <a:pathLst>
              <a:path w="189229" h="123189">
                <a:moveTo>
                  <a:pt x="33528" y="69341"/>
                </a:moveTo>
                <a:lnTo>
                  <a:pt x="18818" y="36857"/>
                </a:lnTo>
                <a:lnTo>
                  <a:pt x="9906" y="38099"/>
                </a:lnTo>
                <a:lnTo>
                  <a:pt x="9144" y="25145"/>
                </a:lnTo>
                <a:lnTo>
                  <a:pt x="0" y="26669"/>
                </a:lnTo>
                <a:lnTo>
                  <a:pt x="3810" y="34289"/>
                </a:lnTo>
                <a:lnTo>
                  <a:pt x="22098" y="74675"/>
                </a:lnTo>
                <a:lnTo>
                  <a:pt x="33528" y="69341"/>
                </a:lnTo>
                <a:close/>
              </a:path>
              <a:path w="189229" h="123189">
                <a:moveTo>
                  <a:pt x="188976" y="0"/>
                </a:moveTo>
                <a:lnTo>
                  <a:pt x="166878" y="3047"/>
                </a:lnTo>
                <a:lnTo>
                  <a:pt x="9144" y="25145"/>
                </a:lnTo>
                <a:lnTo>
                  <a:pt x="15240" y="28955"/>
                </a:lnTo>
                <a:lnTo>
                  <a:pt x="18818" y="36857"/>
                </a:lnTo>
                <a:lnTo>
                  <a:pt x="147513" y="18914"/>
                </a:lnTo>
                <a:lnTo>
                  <a:pt x="163830" y="5333"/>
                </a:lnTo>
                <a:lnTo>
                  <a:pt x="172212" y="14477"/>
                </a:lnTo>
                <a:lnTo>
                  <a:pt x="188976" y="0"/>
                </a:lnTo>
                <a:close/>
              </a:path>
              <a:path w="189229" h="123189">
                <a:moveTo>
                  <a:pt x="18818" y="36857"/>
                </a:moveTo>
                <a:lnTo>
                  <a:pt x="15240" y="28955"/>
                </a:lnTo>
                <a:lnTo>
                  <a:pt x="9144" y="25145"/>
                </a:lnTo>
                <a:lnTo>
                  <a:pt x="9906" y="38099"/>
                </a:lnTo>
                <a:lnTo>
                  <a:pt x="18818" y="36857"/>
                </a:lnTo>
                <a:close/>
              </a:path>
              <a:path w="189229" h="123189">
                <a:moveTo>
                  <a:pt x="172212" y="14477"/>
                </a:moveTo>
                <a:lnTo>
                  <a:pt x="168402" y="16001"/>
                </a:lnTo>
                <a:lnTo>
                  <a:pt x="147513" y="18914"/>
                </a:lnTo>
                <a:lnTo>
                  <a:pt x="41148" y="107441"/>
                </a:lnTo>
                <a:lnTo>
                  <a:pt x="39624" y="115061"/>
                </a:lnTo>
                <a:lnTo>
                  <a:pt x="42672" y="122681"/>
                </a:lnTo>
                <a:lnTo>
                  <a:pt x="49530" y="117347"/>
                </a:lnTo>
                <a:lnTo>
                  <a:pt x="172212" y="14477"/>
                </a:lnTo>
                <a:close/>
              </a:path>
              <a:path w="189229" h="123189">
                <a:moveTo>
                  <a:pt x="172212" y="14477"/>
                </a:moveTo>
                <a:lnTo>
                  <a:pt x="163830" y="5333"/>
                </a:lnTo>
                <a:lnTo>
                  <a:pt x="147513" y="18914"/>
                </a:lnTo>
                <a:lnTo>
                  <a:pt x="168402" y="16001"/>
                </a:lnTo>
                <a:lnTo>
                  <a:pt x="172212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9065399" y="4517135"/>
            <a:ext cx="29209" cy="45720"/>
          </a:xfrm>
          <a:custGeom>
            <a:avLst/>
            <a:gdLst/>
            <a:ahLst/>
            <a:cxnLst/>
            <a:rect l="l" t="t" r="r" b="b"/>
            <a:pathLst>
              <a:path w="29209" h="45720">
                <a:moveTo>
                  <a:pt x="28955" y="40385"/>
                </a:moveTo>
                <a:lnTo>
                  <a:pt x="11429" y="0"/>
                </a:lnTo>
                <a:lnTo>
                  <a:pt x="0" y="5333"/>
                </a:lnTo>
                <a:lnTo>
                  <a:pt x="17525" y="45719"/>
                </a:lnTo>
                <a:lnTo>
                  <a:pt x="28955" y="403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052432" y="4457700"/>
            <a:ext cx="158750" cy="102870"/>
          </a:xfrm>
          <a:custGeom>
            <a:avLst/>
            <a:gdLst/>
            <a:ahLst/>
            <a:cxnLst/>
            <a:rect l="l" t="t" r="r" b="b"/>
            <a:pathLst>
              <a:path w="158750" h="102870">
                <a:moveTo>
                  <a:pt x="158496" y="0"/>
                </a:moveTo>
                <a:lnTo>
                  <a:pt x="0" y="22097"/>
                </a:lnTo>
                <a:lnTo>
                  <a:pt x="18288" y="62483"/>
                </a:lnTo>
                <a:lnTo>
                  <a:pt x="35814" y="102869"/>
                </a:lnTo>
                <a:lnTo>
                  <a:pt x="1584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661277" y="5576315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30" y="12192"/>
                </a:moveTo>
                <a:lnTo>
                  <a:pt x="6096" y="0"/>
                </a:lnTo>
                <a:lnTo>
                  <a:pt x="0" y="2286"/>
                </a:lnTo>
                <a:lnTo>
                  <a:pt x="5334" y="14478"/>
                </a:lnTo>
                <a:lnTo>
                  <a:pt x="1143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062339" y="4514088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30" y="12192"/>
                </a:moveTo>
                <a:lnTo>
                  <a:pt x="6096" y="0"/>
                </a:lnTo>
                <a:lnTo>
                  <a:pt x="0" y="2286"/>
                </a:lnTo>
                <a:lnTo>
                  <a:pt x="5334" y="14478"/>
                </a:lnTo>
                <a:lnTo>
                  <a:pt x="1143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667372" y="4516373"/>
            <a:ext cx="2400300" cy="1072515"/>
          </a:xfrm>
          <a:custGeom>
            <a:avLst/>
            <a:gdLst/>
            <a:ahLst/>
            <a:cxnLst/>
            <a:rect l="l" t="t" r="r" b="b"/>
            <a:pathLst>
              <a:path w="2400300" h="1072514">
                <a:moveTo>
                  <a:pt x="2400300" y="12192"/>
                </a:moveTo>
                <a:lnTo>
                  <a:pt x="2394966" y="0"/>
                </a:lnTo>
                <a:lnTo>
                  <a:pt x="0" y="1059942"/>
                </a:lnTo>
                <a:lnTo>
                  <a:pt x="5334" y="1072134"/>
                </a:lnTo>
                <a:lnTo>
                  <a:pt x="240030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9168256" y="3953255"/>
            <a:ext cx="182880" cy="140335"/>
          </a:xfrm>
          <a:custGeom>
            <a:avLst/>
            <a:gdLst/>
            <a:ahLst/>
            <a:cxnLst/>
            <a:rect l="l" t="t" r="r" b="b"/>
            <a:pathLst>
              <a:path w="182879" h="140335">
                <a:moveTo>
                  <a:pt x="38100" y="88392"/>
                </a:moveTo>
                <a:lnTo>
                  <a:pt x="19706" y="57736"/>
                </a:lnTo>
                <a:lnTo>
                  <a:pt x="10668" y="60198"/>
                </a:lnTo>
                <a:lnTo>
                  <a:pt x="7620" y="48006"/>
                </a:lnTo>
                <a:lnTo>
                  <a:pt x="0" y="49530"/>
                </a:lnTo>
                <a:lnTo>
                  <a:pt x="3810" y="57150"/>
                </a:lnTo>
                <a:lnTo>
                  <a:pt x="26670" y="95250"/>
                </a:lnTo>
                <a:lnTo>
                  <a:pt x="38100" y="88392"/>
                </a:lnTo>
                <a:close/>
              </a:path>
              <a:path w="182879" h="140335">
                <a:moveTo>
                  <a:pt x="182880" y="0"/>
                </a:moveTo>
                <a:lnTo>
                  <a:pt x="161544" y="6095"/>
                </a:lnTo>
                <a:lnTo>
                  <a:pt x="7620" y="48006"/>
                </a:lnTo>
                <a:lnTo>
                  <a:pt x="15240" y="50292"/>
                </a:lnTo>
                <a:lnTo>
                  <a:pt x="19706" y="57736"/>
                </a:lnTo>
                <a:lnTo>
                  <a:pt x="143318" y="24080"/>
                </a:lnTo>
                <a:lnTo>
                  <a:pt x="158496" y="7619"/>
                </a:lnTo>
                <a:lnTo>
                  <a:pt x="168402" y="16001"/>
                </a:lnTo>
                <a:lnTo>
                  <a:pt x="182880" y="0"/>
                </a:lnTo>
                <a:close/>
              </a:path>
              <a:path w="182879" h="140335">
                <a:moveTo>
                  <a:pt x="19706" y="57736"/>
                </a:moveTo>
                <a:lnTo>
                  <a:pt x="15240" y="50292"/>
                </a:lnTo>
                <a:lnTo>
                  <a:pt x="7620" y="48006"/>
                </a:lnTo>
                <a:lnTo>
                  <a:pt x="10668" y="60198"/>
                </a:lnTo>
                <a:lnTo>
                  <a:pt x="19706" y="57736"/>
                </a:lnTo>
                <a:close/>
              </a:path>
              <a:path w="182879" h="140335">
                <a:moveTo>
                  <a:pt x="168402" y="16001"/>
                </a:moveTo>
                <a:lnTo>
                  <a:pt x="164592" y="18287"/>
                </a:lnTo>
                <a:lnTo>
                  <a:pt x="143318" y="24080"/>
                </a:lnTo>
                <a:lnTo>
                  <a:pt x="50292" y="124968"/>
                </a:lnTo>
                <a:lnTo>
                  <a:pt x="49530" y="132588"/>
                </a:lnTo>
                <a:lnTo>
                  <a:pt x="54102" y="140208"/>
                </a:lnTo>
                <a:lnTo>
                  <a:pt x="60198" y="133350"/>
                </a:lnTo>
                <a:lnTo>
                  <a:pt x="168402" y="16001"/>
                </a:lnTo>
                <a:close/>
              </a:path>
              <a:path w="182879" h="140335">
                <a:moveTo>
                  <a:pt x="168402" y="16001"/>
                </a:moveTo>
                <a:lnTo>
                  <a:pt x="158496" y="7619"/>
                </a:lnTo>
                <a:lnTo>
                  <a:pt x="143318" y="24080"/>
                </a:lnTo>
                <a:lnTo>
                  <a:pt x="164592" y="18287"/>
                </a:lnTo>
                <a:lnTo>
                  <a:pt x="168402" y="1600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9194939" y="4041647"/>
            <a:ext cx="34290" cy="44450"/>
          </a:xfrm>
          <a:custGeom>
            <a:avLst/>
            <a:gdLst/>
            <a:ahLst/>
            <a:cxnLst/>
            <a:rect l="l" t="t" r="r" b="b"/>
            <a:pathLst>
              <a:path w="34290" h="44450">
                <a:moveTo>
                  <a:pt x="34289" y="37338"/>
                </a:moveTo>
                <a:lnTo>
                  <a:pt x="11429" y="0"/>
                </a:lnTo>
                <a:lnTo>
                  <a:pt x="0" y="6858"/>
                </a:lnTo>
                <a:lnTo>
                  <a:pt x="22859" y="44196"/>
                </a:lnTo>
                <a:lnTo>
                  <a:pt x="34289" y="3733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9177413" y="3965447"/>
            <a:ext cx="154305" cy="117475"/>
          </a:xfrm>
          <a:custGeom>
            <a:avLst/>
            <a:gdLst/>
            <a:ahLst/>
            <a:cxnLst/>
            <a:rect l="l" t="t" r="r" b="b"/>
            <a:pathLst>
              <a:path w="154304" h="117475">
                <a:moveTo>
                  <a:pt x="153923" y="0"/>
                </a:moveTo>
                <a:lnTo>
                  <a:pt x="0" y="41910"/>
                </a:lnTo>
                <a:lnTo>
                  <a:pt x="22859" y="80010"/>
                </a:lnTo>
                <a:lnTo>
                  <a:pt x="45719" y="117348"/>
                </a:lnTo>
                <a:lnTo>
                  <a:pt x="1539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672719" y="5574029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11430"/>
                </a:moveTo>
                <a:lnTo>
                  <a:pt x="5333" y="0"/>
                </a:lnTo>
                <a:lnTo>
                  <a:pt x="0" y="3048"/>
                </a:lnTo>
                <a:lnTo>
                  <a:pt x="6857" y="14478"/>
                </a:lnTo>
                <a:lnTo>
                  <a:pt x="12191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191891" y="4040123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11430"/>
                </a:moveTo>
                <a:lnTo>
                  <a:pt x="5334" y="0"/>
                </a:lnTo>
                <a:lnTo>
                  <a:pt x="0" y="3048"/>
                </a:lnTo>
                <a:lnTo>
                  <a:pt x="6858" y="14478"/>
                </a:lnTo>
                <a:lnTo>
                  <a:pt x="12192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678053" y="4043171"/>
            <a:ext cx="2520950" cy="1542415"/>
          </a:xfrm>
          <a:custGeom>
            <a:avLst/>
            <a:gdLst/>
            <a:ahLst/>
            <a:cxnLst/>
            <a:rect l="l" t="t" r="r" b="b"/>
            <a:pathLst>
              <a:path w="2520950" h="1542414">
                <a:moveTo>
                  <a:pt x="2520696" y="11430"/>
                </a:moveTo>
                <a:lnTo>
                  <a:pt x="2513838" y="0"/>
                </a:lnTo>
                <a:lnTo>
                  <a:pt x="0" y="1530858"/>
                </a:lnTo>
                <a:lnTo>
                  <a:pt x="6858" y="1542288"/>
                </a:lnTo>
                <a:lnTo>
                  <a:pt x="2520696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804277" y="4792979"/>
            <a:ext cx="128777" cy="26136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842882" y="3905250"/>
            <a:ext cx="180340" cy="149860"/>
          </a:xfrm>
          <a:custGeom>
            <a:avLst/>
            <a:gdLst/>
            <a:ahLst/>
            <a:cxnLst/>
            <a:rect l="l" t="t" r="r" b="b"/>
            <a:pathLst>
              <a:path w="180340" h="149860">
                <a:moveTo>
                  <a:pt x="40386" y="99059"/>
                </a:moveTo>
                <a:lnTo>
                  <a:pt x="20205" y="70318"/>
                </a:lnTo>
                <a:lnTo>
                  <a:pt x="12192" y="73151"/>
                </a:lnTo>
                <a:lnTo>
                  <a:pt x="8382" y="60959"/>
                </a:lnTo>
                <a:lnTo>
                  <a:pt x="0" y="64007"/>
                </a:lnTo>
                <a:lnTo>
                  <a:pt x="4572" y="70865"/>
                </a:lnTo>
                <a:lnTo>
                  <a:pt x="29718" y="106679"/>
                </a:lnTo>
                <a:lnTo>
                  <a:pt x="40386" y="99059"/>
                </a:lnTo>
                <a:close/>
              </a:path>
              <a:path w="180340" h="149860">
                <a:moveTo>
                  <a:pt x="179832" y="0"/>
                </a:moveTo>
                <a:lnTo>
                  <a:pt x="159258" y="7619"/>
                </a:lnTo>
                <a:lnTo>
                  <a:pt x="8382" y="60959"/>
                </a:lnTo>
                <a:lnTo>
                  <a:pt x="15240" y="63245"/>
                </a:lnTo>
                <a:lnTo>
                  <a:pt x="20205" y="70318"/>
                </a:lnTo>
                <a:lnTo>
                  <a:pt x="142484" y="27088"/>
                </a:lnTo>
                <a:lnTo>
                  <a:pt x="156210" y="9905"/>
                </a:lnTo>
                <a:lnTo>
                  <a:pt x="166116" y="17525"/>
                </a:lnTo>
                <a:lnTo>
                  <a:pt x="179832" y="0"/>
                </a:lnTo>
                <a:close/>
              </a:path>
              <a:path w="180340" h="149860">
                <a:moveTo>
                  <a:pt x="20205" y="70318"/>
                </a:moveTo>
                <a:lnTo>
                  <a:pt x="15240" y="63245"/>
                </a:lnTo>
                <a:lnTo>
                  <a:pt x="8382" y="60959"/>
                </a:lnTo>
                <a:lnTo>
                  <a:pt x="12192" y="73151"/>
                </a:lnTo>
                <a:lnTo>
                  <a:pt x="20205" y="70318"/>
                </a:lnTo>
                <a:close/>
              </a:path>
              <a:path w="180340" h="149860">
                <a:moveTo>
                  <a:pt x="166116" y="17525"/>
                </a:moveTo>
                <a:lnTo>
                  <a:pt x="163068" y="19811"/>
                </a:lnTo>
                <a:lnTo>
                  <a:pt x="142484" y="27088"/>
                </a:lnTo>
                <a:lnTo>
                  <a:pt x="56388" y="134873"/>
                </a:lnTo>
                <a:lnTo>
                  <a:pt x="55626" y="142493"/>
                </a:lnTo>
                <a:lnTo>
                  <a:pt x="60960" y="149351"/>
                </a:lnTo>
                <a:lnTo>
                  <a:pt x="66294" y="142493"/>
                </a:lnTo>
                <a:lnTo>
                  <a:pt x="166116" y="17525"/>
                </a:lnTo>
                <a:close/>
              </a:path>
              <a:path w="180340" h="149860">
                <a:moveTo>
                  <a:pt x="166116" y="17525"/>
                </a:moveTo>
                <a:lnTo>
                  <a:pt x="156210" y="9905"/>
                </a:lnTo>
                <a:lnTo>
                  <a:pt x="142484" y="27088"/>
                </a:lnTo>
                <a:lnTo>
                  <a:pt x="163068" y="19811"/>
                </a:lnTo>
                <a:lnTo>
                  <a:pt x="166116" y="17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872613" y="4004309"/>
            <a:ext cx="36830" cy="43815"/>
          </a:xfrm>
          <a:custGeom>
            <a:avLst/>
            <a:gdLst/>
            <a:ahLst/>
            <a:cxnLst/>
            <a:rect l="l" t="t" r="r" b="b"/>
            <a:pathLst>
              <a:path w="36829" h="43814">
                <a:moveTo>
                  <a:pt x="36575" y="35814"/>
                </a:moveTo>
                <a:lnTo>
                  <a:pt x="10667" y="0"/>
                </a:lnTo>
                <a:lnTo>
                  <a:pt x="0" y="7620"/>
                </a:lnTo>
                <a:lnTo>
                  <a:pt x="25907" y="43434"/>
                </a:lnTo>
                <a:lnTo>
                  <a:pt x="36575" y="358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852801" y="3918965"/>
            <a:ext cx="151130" cy="125095"/>
          </a:xfrm>
          <a:custGeom>
            <a:avLst/>
            <a:gdLst/>
            <a:ahLst/>
            <a:cxnLst/>
            <a:rect l="l" t="t" r="r" b="b"/>
            <a:pathLst>
              <a:path w="151129" h="125095">
                <a:moveTo>
                  <a:pt x="150876" y="0"/>
                </a:moveTo>
                <a:lnTo>
                  <a:pt x="0" y="53339"/>
                </a:lnTo>
                <a:lnTo>
                  <a:pt x="25146" y="89153"/>
                </a:lnTo>
                <a:lnTo>
                  <a:pt x="51054" y="124967"/>
                </a:lnTo>
                <a:lnTo>
                  <a:pt x="1508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655943" y="5572505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4" h="14604">
                <a:moveTo>
                  <a:pt x="12953" y="10668"/>
                </a:moveTo>
                <a:lnTo>
                  <a:pt x="5333" y="0"/>
                </a:lnTo>
                <a:lnTo>
                  <a:pt x="0" y="3810"/>
                </a:lnTo>
                <a:lnTo>
                  <a:pt x="7619" y="14478"/>
                </a:lnTo>
                <a:lnTo>
                  <a:pt x="12953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869565" y="4002785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4" h="14604">
                <a:moveTo>
                  <a:pt x="12954" y="10668"/>
                </a:moveTo>
                <a:lnTo>
                  <a:pt x="5334" y="0"/>
                </a:lnTo>
                <a:lnTo>
                  <a:pt x="0" y="3810"/>
                </a:lnTo>
                <a:lnTo>
                  <a:pt x="7620" y="14478"/>
                </a:lnTo>
                <a:lnTo>
                  <a:pt x="12954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661277" y="4006596"/>
            <a:ext cx="2216150" cy="1576705"/>
          </a:xfrm>
          <a:custGeom>
            <a:avLst/>
            <a:gdLst/>
            <a:ahLst/>
            <a:cxnLst/>
            <a:rect l="l" t="t" r="r" b="b"/>
            <a:pathLst>
              <a:path w="2216150" h="1576704">
                <a:moveTo>
                  <a:pt x="2215896" y="10668"/>
                </a:moveTo>
                <a:lnTo>
                  <a:pt x="2208276" y="0"/>
                </a:lnTo>
                <a:lnTo>
                  <a:pt x="0" y="1565910"/>
                </a:lnTo>
                <a:lnTo>
                  <a:pt x="7620" y="1576578"/>
                </a:lnTo>
                <a:lnTo>
                  <a:pt x="2215896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9045587" y="4321302"/>
            <a:ext cx="188214" cy="18821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277491" y="5528309"/>
            <a:ext cx="183642" cy="1051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655955" y="557479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662039" y="5581269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90" h="0">
                <a:moveTo>
                  <a:pt x="0" y="0"/>
                </a:moveTo>
                <a:lnTo>
                  <a:pt x="1621535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229991" y="4452365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2286"/>
                </a:moveTo>
                <a:lnTo>
                  <a:pt x="5334" y="0"/>
                </a:lnTo>
                <a:lnTo>
                  <a:pt x="0" y="2286"/>
                </a:lnTo>
                <a:lnTo>
                  <a:pt x="762" y="4572"/>
                </a:lnTo>
                <a:lnTo>
                  <a:pt x="6096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019679" y="390296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5" y="2286"/>
                </a:moveTo>
                <a:lnTo>
                  <a:pt x="5333" y="0"/>
                </a:lnTo>
                <a:lnTo>
                  <a:pt x="0" y="2286"/>
                </a:lnTo>
                <a:lnTo>
                  <a:pt x="761" y="4572"/>
                </a:lnTo>
                <a:lnTo>
                  <a:pt x="6095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020441" y="3905250"/>
            <a:ext cx="215265" cy="549910"/>
          </a:xfrm>
          <a:custGeom>
            <a:avLst/>
            <a:gdLst/>
            <a:ahLst/>
            <a:cxnLst/>
            <a:rect l="l" t="t" r="r" b="b"/>
            <a:pathLst>
              <a:path w="215265" h="549910">
                <a:moveTo>
                  <a:pt x="214884" y="547115"/>
                </a:moveTo>
                <a:lnTo>
                  <a:pt x="5333" y="0"/>
                </a:lnTo>
                <a:lnTo>
                  <a:pt x="0" y="2285"/>
                </a:lnTo>
                <a:lnTo>
                  <a:pt x="209550" y="549401"/>
                </a:lnTo>
                <a:lnTo>
                  <a:pt x="214884" y="5471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6957701" y="4831791"/>
            <a:ext cx="947419" cy="74104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170"/>
              </a:spcBef>
            </a:pPr>
            <a:r>
              <a:rPr dirty="0" sz="950" spc="5">
                <a:latin typeface="Times New Roman"/>
                <a:cs typeface="Times New Roman"/>
              </a:rPr>
              <a:t>0</a:t>
            </a:r>
            <a:endParaRPr sz="950">
              <a:latin typeface="Times New Roman"/>
              <a:cs typeface="Times New Roman"/>
            </a:endParaRPr>
          </a:p>
          <a:p>
            <a:pPr marL="195580">
              <a:lnSpc>
                <a:spcPct val="100000"/>
              </a:lnSpc>
              <a:spcBef>
                <a:spcPts val="80"/>
              </a:spcBef>
            </a:pPr>
            <a:r>
              <a:rPr dirty="0" sz="1200" spc="-5">
                <a:latin typeface="Times New Roman"/>
                <a:cs typeface="Times New Roman"/>
              </a:rPr>
              <a:t>-26.6</a:t>
            </a:r>
            <a:r>
              <a:rPr dirty="0" baseline="29239" sz="1425" spc="-7">
                <a:latin typeface="Times New Roman"/>
                <a:cs typeface="Times New Roman"/>
              </a:rPr>
              <a:t>0</a:t>
            </a:r>
            <a:r>
              <a:rPr dirty="0" baseline="29239" sz="1425" spc="22">
                <a:latin typeface="Times New Roman"/>
                <a:cs typeface="Times New Roman"/>
              </a:rPr>
              <a:t> </a:t>
            </a:r>
            <a:r>
              <a:rPr dirty="0" baseline="46296" sz="1800">
                <a:latin typeface="Times New Roman"/>
                <a:cs typeface="Times New Roman"/>
              </a:rPr>
              <a:t>+14</a:t>
            </a:r>
            <a:endParaRPr baseline="46296"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60"/>
              </a:spcBef>
            </a:pPr>
            <a:r>
              <a:rPr dirty="0" sz="1200">
                <a:latin typeface="Times New Roman"/>
                <a:cs typeface="Times New Roman"/>
              </a:rPr>
              <a:t>+45</a:t>
            </a:r>
            <a:r>
              <a:rPr dirty="0" baseline="29239" sz="1425">
                <a:latin typeface="Times New Roman"/>
                <a:cs typeface="Times New Roman"/>
              </a:rPr>
              <a:t>0</a:t>
            </a:r>
            <a:endParaRPr baseline="29239" sz="142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08253" y="40640"/>
            <a:ext cx="1854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向量模式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4.9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237" y="5317490"/>
            <a:ext cx="66090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通过设定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baseline="27777" sz="2850">
                <a:latin typeface="Arial"/>
                <a:cs typeface="Arial"/>
              </a:rPr>
              <a:t>(0)</a:t>
            </a:r>
            <a:r>
              <a:rPr dirty="0" baseline="27777" sz="2850" spc="202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5" i="1">
                <a:latin typeface="Arial"/>
                <a:cs typeface="Arial"/>
              </a:rPr>
              <a:t>z</a:t>
            </a:r>
            <a:r>
              <a:rPr dirty="0" baseline="27777" sz="2850" spc="7">
                <a:latin typeface="Arial"/>
                <a:cs typeface="Arial"/>
              </a:rPr>
              <a:t>(0)</a:t>
            </a:r>
            <a:r>
              <a:rPr dirty="0" baseline="27777" sz="2850" spc="1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0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来计算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tan</a:t>
            </a:r>
            <a:r>
              <a:rPr dirty="0" baseline="27777" sz="2850">
                <a:latin typeface="Arial"/>
                <a:cs typeface="Arial"/>
              </a:rPr>
              <a:t>-1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baseline="27777" sz="2850">
                <a:latin typeface="Arial"/>
                <a:cs typeface="Arial"/>
              </a:rPr>
              <a:t>(0)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937" y="751585"/>
            <a:ext cx="7039609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  <a:tab pos="5328285" algn="l"/>
                <a:tab pos="5815330" algn="l"/>
                <a:tab pos="6356985" algn="l"/>
                <a:tab pos="6844030" algn="l"/>
              </a:tabLst>
            </a:pPr>
            <a:r>
              <a:rPr dirty="0" sz="2400">
                <a:latin typeface="宋体"/>
                <a:cs typeface="宋体"/>
              </a:rPr>
              <a:t>在向量模式中选择</a:t>
            </a:r>
            <a:r>
              <a:rPr dirty="0" sz="2400" spc="-59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5" i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baseline="-17543" sz="2850" spc="-7" i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dirty="0" baseline="-17543" sz="2850" spc="225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dirty="0" sz="2400" spc="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-sign(</a:t>
            </a:r>
            <a:r>
              <a:rPr dirty="0" sz="2400" spc="-5" i="1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dirty="0" baseline="27777" sz="2850" spc="-7" i="1">
                <a:solidFill>
                  <a:srgbClr val="FF0000"/>
                </a:solidFill>
                <a:latin typeface="Arial"/>
                <a:cs typeface="Arial"/>
              </a:rPr>
              <a:t>(i)</a:t>
            </a:r>
            <a:r>
              <a:rPr dirty="0" sz="2400" spc="-5" i="1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dirty="0" baseline="27777" sz="2850" spc="-7" i="1">
                <a:solidFill>
                  <a:srgbClr val="FF0000"/>
                </a:solidFill>
                <a:latin typeface="Arial"/>
                <a:cs typeface="Arial"/>
              </a:rPr>
              <a:t>(i)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)	</a:t>
            </a:r>
            <a:r>
              <a:rPr dirty="0" sz="2400">
                <a:latin typeface="Symbol"/>
                <a:cs typeface="Symbol"/>
              </a:rPr>
              <a:t>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spc="-5" i="1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dirty="0" baseline="27777" sz="2850" spc="-7" i="1">
                <a:solidFill>
                  <a:srgbClr val="FF0000"/>
                </a:solidFill>
                <a:latin typeface="Arial"/>
                <a:cs typeface="Arial"/>
              </a:rPr>
              <a:t>(i)	</a:t>
            </a:r>
            <a:r>
              <a:rPr dirty="0" sz="2400">
                <a:latin typeface="Symbol"/>
                <a:cs typeface="Symbol"/>
              </a:rPr>
              <a:t>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  <a:p>
            <a:pPr marL="2997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经过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 </a:t>
            </a:r>
            <a:r>
              <a:rPr dirty="0" sz="2400">
                <a:latin typeface="宋体"/>
                <a:cs typeface="宋体"/>
              </a:rPr>
              <a:t>次迭代后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92987" y="2538476"/>
            <a:ext cx="3390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140" i="1">
                <a:latin typeface="Arial"/>
                <a:cs typeface="Arial"/>
              </a:rPr>
              <a:t>n</a:t>
            </a:r>
            <a:r>
              <a:rPr dirty="0" baseline="-11574" sz="3600" spc="-1305">
                <a:latin typeface="Symbol"/>
                <a:cs typeface="Symbol"/>
              </a:rPr>
              <a:t>⎝</a:t>
            </a:r>
            <a:endParaRPr baseline="-11574" sz="36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1400" y="2600197"/>
            <a:ext cx="1428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869">
                <a:latin typeface="Symbol"/>
                <a:cs typeface="Symbol"/>
              </a:rPr>
              <a:t>⎠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89811" y="2447035"/>
            <a:ext cx="2229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105">
                <a:latin typeface="Symbol"/>
                <a:cs typeface="Symbol"/>
              </a:rPr>
              <a:t></a:t>
            </a:r>
            <a:r>
              <a:rPr dirty="0" sz="2400" spc="105" i="1">
                <a:latin typeface="Arial"/>
                <a:cs typeface="Arial"/>
              </a:rPr>
              <a:t>x</a:t>
            </a:r>
            <a:r>
              <a:rPr dirty="0" baseline="41666" sz="2700" spc="157">
                <a:latin typeface="Symbol"/>
                <a:cs typeface="Symbol"/>
              </a:rPr>
              <a:t></a:t>
            </a:r>
            <a:r>
              <a:rPr dirty="0" baseline="41666" sz="2700" spc="157">
                <a:latin typeface="Arial"/>
                <a:cs typeface="Arial"/>
              </a:rPr>
              <a:t>0</a:t>
            </a:r>
            <a:r>
              <a:rPr dirty="0" baseline="41666" sz="2700" spc="157">
                <a:latin typeface="Symbol"/>
                <a:cs typeface="Symbol"/>
              </a:rPr>
              <a:t></a:t>
            </a:r>
            <a:r>
              <a:rPr dirty="0" sz="2400" spc="105">
                <a:latin typeface="Symbol"/>
                <a:cs typeface="Symbol"/>
              </a:rPr>
              <a:t></a:t>
            </a:r>
            <a:r>
              <a:rPr dirty="0" baseline="54012" sz="2700" spc="157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70">
                <a:latin typeface="Symbol"/>
                <a:cs typeface="Symbol"/>
              </a:rPr>
              <a:t></a:t>
            </a:r>
            <a:r>
              <a:rPr dirty="0" sz="2400" spc="-70" i="1">
                <a:latin typeface="Arial"/>
                <a:cs typeface="Arial"/>
              </a:rPr>
              <a:t>y</a:t>
            </a:r>
            <a:r>
              <a:rPr dirty="0" baseline="41666" sz="2700" spc="-104">
                <a:latin typeface="Symbol"/>
                <a:cs typeface="Symbol"/>
              </a:rPr>
              <a:t></a:t>
            </a:r>
            <a:r>
              <a:rPr dirty="0" baseline="41666" sz="2700" spc="-104">
                <a:latin typeface="Arial"/>
                <a:cs typeface="Arial"/>
              </a:rPr>
              <a:t>0</a:t>
            </a:r>
            <a:r>
              <a:rPr dirty="0" baseline="41666" sz="2700" spc="-104">
                <a:latin typeface="Symbol"/>
                <a:cs typeface="Symbol"/>
              </a:rPr>
              <a:t></a:t>
            </a:r>
            <a:r>
              <a:rPr dirty="0" sz="2400" spc="-70">
                <a:latin typeface="Symbol"/>
                <a:cs typeface="Symbol"/>
              </a:rPr>
              <a:t></a:t>
            </a:r>
            <a:r>
              <a:rPr dirty="0" baseline="54012" sz="2700" spc="-104">
                <a:latin typeface="Arial"/>
                <a:cs typeface="Arial"/>
              </a:rPr>
              <a:t>2</a:t>
            </a:r>
            <a:r>
              <a:rPr dirty="0" baseline="19675" sz="3600" spc="-104">
                <a:latin typeface="Symbol"/>
                <a:cs typeface="Symbol"/>
              </a:rPr>
              <a:t>⎞</a:t>
            </a:r>
            <a:endParaRPr baseline="19675" sz="36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26365" y="2275585"/>
            <a:ext cx="15055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665480" algn="l"/>
                <a:tab pos="989330" algn="l"/>
                <a:tab pos="1350010" algn="l"/>
              </a:tabLst>
            </a:pPr>
            <a:r>
              <a:rPr dirty="0" baseline="-31250" sz="3600" spc="135" i="1">
                <a:latin typeface="Arial"/>
                <a:cs typeface="Arial"/>
              </a:rPr>
              <a:t>x</a:t>
            </a:r>
            <a:r>
              <a:rPr dirty="0" sz="1800" spc="125">
                <a:latin typeface="Symbol"/>
                <a:cs typeface="Symbol"/>
              </a:rPr>
              <a:t></a:t>
            </a:r>
            <a:r>
              <a:rPr dirty="0" sz="1800" spc="120" i="1">
                <a:latin typeface="Arial"/>
                <a:cs typeface="Arial"/>
              </a:rPr>
              <a:t>n</a:t>
            </a:r>
            <a:r>
              <a:rPr dirty="0" sz="1800">
                <a:latin typeface="Symbol"/>
                <a:cs typeface="Symbol"/>
              </a:rPr>
              <a:t>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i="1">
                <a:latin typeface="Arial"/>
                <a:cs typeface="Arial"/>
              </a:rPr>
              <a:t>K	</a:t>
            </a:r>
            <a:r>
              <a:rPr dirty="0" baseline="-11574" sz="3600" spc="-1852">
                <a:latin typeface="Symbol"/>
                <a:cs typeface="Symbol"/>
              </a:rPr>
              <a:t>⎛</a:t>
            </a:r>
            <a:endParaRPr baseline="-11574" sz="36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88821" y="3023108"/>
            <a:ext cx="11982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665480" algn="l"/>
                <a:tab pos="989965" algn="l"/>
              </a:tabLst>
            </a:pPr>
            <a:r>
              <a:rPr dirty="0" baseline="-31250" sz="3600" spc="127" i="1">
                <a:latin typeface="Arial"/>
                <a:cs typeface="Arial"/>
              </a:rPr>
              <a:t>y</a:t>
            </a:r>
            <a:r>
              <a:rPr dirty="0" sz="1800" spc="85">
                <a:latin typeface="Symbol"/>
                <a:cs typeface="Symbol"/>
              </a:rPr>
              <a:t></a:t>
            </a:r>
            <a:r>
              <a:rPr dirty="0" sz="1800" spc="85" i="1">
                <a:latin typeface="Arial"/>
                <a:cs typeface="Arial"/>
              </a:rPr>
              <a:t>n</a:t>
            </a:r>
            <a:r>
              <a:rPr dirty="0" sz="1800" spc="85">
                <a:latin typeface="Symbol"/>
                <a:cs typeface="Symbol"/>
              </a:rPr>
              <a:t></a:t>
            </a:r>
            <a:r>
              <a:rPr dirty="0" sz="1800" spc="8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-7">
                <a:latin typeface="Arial"/>
                <a:cs typeface="Arial"/>
              </a:rPr>
              <a:t>0</a:t>
            </a:r>
            <a:endParaRPr baseline="-31250"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29547" y="3913885"/>
            <a:ext cx="3371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25">
                <a:latin typeface="Symbol"/>
                <a:cs typeface="Symbol"/>
              </a:rPr>
              <a:t></a:t>
            </a:r>
            <a:r>
              <a:rPr dirty="0" sz="1800" spc="120" i="1">
                <a:latin typeface="Arial"/>
                <a:cs typeface="Arial"/>
              </a:rPr>
              <a:t>n</a:t>
            </a:r>
            <a:r>
              <a:rPr dirty="0" sz="1800">
                <a:latin typeface="Symbol"/>
                <a:cs typeface="Symbol"/>
              </a:rPr>
              <a:t>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1285" y="3913885"/>
            <a:ext cx="3371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25">
                <a:latin typeface="Symbol"/>
                <a:cs typeface="Symbol"/>
              </a:rPr>
              <a:t></a:t>
            </a:r>
            <a:r>
              <a:rPr dirty="0" sz="1800" spc="120">
                <a:latin typeface="Arial"/>
                <a:cs typeface="Arial"/>
              </a:rPr>
              <a:t>0</a:t>
            </a:r>
            <a:r>
              <a:rPr dirty="0" sz="1800">
                <a:latin typeface="Symbol"/>
                <a:cs typeface="Symbol"/>
              </a:rPr>
              <a:t>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4711" y="4151629"/>
            <a:ext cx="8115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5462" sz="3600" spc="-1305">
                <a:latin typeface="Symbol"/>
                <a:cs typeface="Symbol"/>
              </a:rPr>
              <a:t>⎝</a:t>
            </a:r>
            <a:r>
              <a:rPr dirty="0" baseline="-25462" sz="3600" spc="-682">
                <a:latin typeface="Times New Roman"/>
                <a:cs typeface="Times New Roman"/>
              </a:rPr>
              <a:t> </a:t>
            </a:r>
            <a:r>
              <a:rPr dirty="0" baseline="-31250" sz="3600" spc="-457" i="1">
                <a:latin typeface="Arial"/>
                <a:cs typeface="Arial"/>
              </a:rPr>
              <a:t>x</a:t>
            </a:r>
            <a:r>
              <a:rPr dirty="0" sz="1800" spc="-305">
                <a:latin typeface="Symbol"/>
                <a:cs typeface="Symbol"/>
              </a:rPr>
              <a:t></a:t>
            </a:r>
            <a:r>
              <a:rPr dirty="0" sz="1800" spc="-305">
                <a:latin typeface="Arial"/>
                <a:cs typeface="Arial"/>
              </a:rPr>
              <a:t>0</a:t>
            </a:r>
            <a:r>
              <a:rPr dirty="0" sz="1800" spc="-305">
                <a:latin typeface="Symbol"/>
                <a:cs typeface="Symbol"/>
              </a:rPr>
              <a:t></a:t>
            </a:r>
            <a:r>
              <a:rPr dirty="0" baseline="-25462" sz="3600" spc="-457">
                <a:latin typeface="Symbol"/>
                <a:cs typeface="Symbol"/>
              </a:rPr>
              <a:t>⎠</a:t>
            </a:r>
            <a:endParaRPr baseline="-25462" sz="36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94711" y="3987800"/>
            <a:ext cx="8115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8101" sz="3600" spc="-1305">
                <a:latin typeface="Symbol"/>
                <a:cs typeface="Symbol"/>
              </a:rPr>
              <a:t>⎜</a:t>
            </a:r>
            <a:r>
              <a:rPr dirty="0" baseline="-8101" sz="3600" spc="-644">
                <a:latin typeface="Times New Roman"/>
                <a:cs typeface="Times New Roman"/>
              </a:rPr>
              <a:t> </a:t>
            </a:r>
            <a:r>
              <a:rPr dirty="0" sz="2400" spc="-505">
                <a:latin typeface="Times New Roman"/>
                <a:cs typeface="Times New Roman"/>
              </a:rPr>
              <a:t>--------</a:t>
            </a:r>
            <a:r>
              <a:rPr dirty="0" baseline="-8101" sz="3600" spc="-757">
                <a:latin typeface="Symbol"/>
                <a:cs typeface="Symbol"/>
              </a:rPr>
              <a:t>⎟</a:t>
            </a:r>
            <a:endParaRPr baseline="-8101" sz="36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26487" y="3663950"/>
            <a:ext cx="1080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41666" sz="2700" spc="-337">
                <a:latin typeface="Times New Roman"/>
                <a:cs typeface="Times New Roman"/>
              </a:rPr>
              <a:t>–</a:t>
            </a:r>
            <a:r>
              <a:rPr dirty="0" baseline="-41666" sz="2700" spc="-337">
                <a:latin typeface="Arial"/>
                <a:cs typeface="Arial"/>
              </a:rPr>
              <a:t>1</a:t>
            </a:r>
            <a:r>
              <a:rPr dirty="0" baseline="-19675" sz="3600" spc="-337">
                <a:latin typeface="Symbol"/>
                <a:cs typeface="Symbol"/>
              </a:rPr>
              <a:t>⎛</a:t>
            </a:r>
            <a:r>
              <a:rPr dirty="0" baseline="-19675" sz="3600" spc="-660">
                <a:latin typeface="Times New Roman"/>
                <a:cs typeface="Times New Roman"/>
              </a:rPr>
              <a:t> </a:t>
            </a:r>
            <a:r>
              <a:rPr dirty="0" baseline="-31250" sz="3600" spc="-457" i="1">
                <a:latin typeface="Arial"/>
                <a:cs typeface="Arial"/>
              </a:rPr>
              <a:t>y</a:t>
            </a:r>
            <a:r>
              <a:rPr dirty="0" sz="1800" spc="-305">
                <a:latin typeface="Symbol"/>
                <a:cs typeface="Symbol"/>
              </a:rPr>
              <a:t></a:t>
            </a:r>
            <a:r>
              <a:rPr dirty="0" sz="1800" spc="-305">
                <a:latin typeface="Arial"/>
                <a:cs typeface="Arial"/>
              </a:rPr>
              <a:t>0</a:t>
            </a:r>
            <a:r>
              <a:rPr dirty="0" sz="1800" spc="-305">
                <a:latin typeface="Symbol"/>
                <a:cs typeface="Symbol"/>
              </a:rPr>
              <a:t></a:t>
            </a:r>
            <a:r>
              <a:rPr dirty="0" baseline="-19675" sz="3600" spc="-457">
                <a:latin typeface="Symbol"/>
                <a:cs typeface="Symbol"/>
              </a:rPr>
              <a:t>⎞</a:t>
            </a:r>
            <a:endParaRPr baseline="-19675" sz="36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65709" y="4009135"/>
            <a:ext cx="22002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0080" algn="l"/>
                <a:tab pos="963930" algn="l"/>
                <a:tab pos="1515745" algn="l"/>
              </a:tabLst>
            </a:pPr>
            <a:r>
              <a:rPr dirty="0" sz="2400" i="1">
                <a:latin typeface="Arial"/>
                <a:cs typeface="Arial"/>
              </a:rPr>
              <a:t>z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z	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8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21059" y="2325623"/>
            <a:ext cx="2021839" cy="0"/>
          </a:xfrm>
          <a:custGeom>
            <a:avLst/>
            <a:gdLst/>
            <a:ahLst/>
            <a:cxnLst/>
            <a:rect l="l" t="t" r="r" b="b"/>
            <a:pathLst>
              <a:path w="2021840" h="0">
                <a:moveTo>
                  <a:pt x="0" y="0"/>
                </a:moveTo>
                <a:lnTo>
                  <a:pt x="2021586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29619" y="2324861"/>
            <a:ext cx="105410" cy="473709"/>
          </a:xfrm>
          <a:custGeom>
            <a:avLst/>
            <a:gdLst/>
            <a:ahLst/>
            <a:cxnLst/>
            <a:rect l="l" t="t" r="r" b="b"/>
            <a:pathLst>
              <a:path w="105410" h="473710">
                <a:moveTo>
                  <a:pt x="105155" y="2286"/>
                </a:moveTo>
                <a:lnTo>
                  <a:pt x="91439" y="0"/>
                </a:lnTo>
                <a:lnTo>
                  <a:pt x="0" y="470916"/>
                </a:lnTo>
                <a:lnTo>
                  <a:pt x="13715" y="473202"/>
                </a:lnTo>
                <a:lnTo>
                  <a:pt x="105155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635893" y="2651760"/>
            <a:ext cx="109727" cy="153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359" y="384301"/>
            <a:ext cx="13227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Arial"/>
                <a:cs typeface="Arial"/>
              </a:rPr>
              <a:t>THIS SLIDE IS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BLANK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7895" y="90931"/>
            <a:ext cx="3756660" cy="5372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</a:pPr>
            <a:r>
              <a:rPr dirty="0" spc="-10"/>
              <a:t>Notes:</a:t>
            </a:r>
          </a:p>
          <a:p>
            <a:pPr marL="92710">
              <a:lnSpc>
                <a:spcPts val="1895"/>
              </a:lnSpc>
            </a:pP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向量模式中</a:t>
            </a:r>
            <a:r>
              <a:rPr dirty="0" sz="1600" spc="40" b="0">
                <a:solidFill>
                  <a:srgbClr val="000000"/>
                </a:solidFill>
                <a:latin typeface="宋体"/>
                <a:cs typeface="宋体"/>
              </a:rPr>
              <a:t>，</a:t>
            </a: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判决算子</a:t>
            </a:r>
            <a:r>
              <a:rPr dirty="0" sz="1600" spc="-375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b="0" i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dirty="0" baseline="-17777" sz="1875" b="0" i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dirty="0" baseline="-17777" sz="1875" spc="112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满足下面条件</a:t>
            </a:r>
            <a:r>
              <a:rPr dirty="0" sz="1600" spc="-409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053" y="751585"/>
            <a:ext cx="6522720" cy="1549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746760">
              <a:lnSpc>
                <a:spcPts val="1220"/>
              </a:lnSpc>
              <a:spcBef>
                <a:spcPts val="95"/>
              </a:spcBef>
            </a:pP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endParaRPr sz="1400">
              <a:latin typeface="Symbol"/>
              <a:cs typeface="Symbol"/>
            </a:endParaRPr>
          </a:p>
          <a:p>
            <a:pPr marL="4082415">
              <a:lnSpc>
                <a:spcPts val="1460"/>
              </a:lnSpc>
              <a:tabLst>
                <a:tab pos="5475605" algn="l"/>
                <a:tab pos="5782945" algn="l"/>
              </a:tabLst>
            </a:pPr>
            <a:r>
              <a:rPr dirty="0" sz="1600" spc="25" i="1">
                <a:latin typeface="Arial"/>
                <a:cs typeface="Arial"/>
              </a:rPr>
              <a:t>d</a:t>
            </a:r>
            <a:r>
              <a:rPr dirty="0" baseline="-25793" sz="2100" spc="37" i="1">
                <a:latin typeface="Arial"/>
                <a:cs typeface="Arial"/>
              </a:rPr>
              <a:t>i</a:t>
            </a:r>
            <a:r>
              <a:rPr dirty="0" baseline="-25793" sz="2100" spc="615" i="1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10">
                <a:latin typeface="Times New Roman"/>
                <a:cs typeface="Times New Roman"/>
              </a:rPr>
              <a:t> </a:t>
            </a:r>
            <a:r>
              <a:rPr dirty="0" sz="1600" spc="75">
                <a:latin typeface="Times New Roman"/>
                <a:cs typeface="Times New Roman"/>
              </a:rPr>
              <a:t>–</a:t>
            </a:r>
            <a:r>
              <a:rPr dirty="0" sz="1600" spc="75" i="1">
                <a:latin typeface="Arial"/>
                <a:cs typeface="Arial"/>
              </a:rPr>
              <a:t>sign</a:t>
            </a:r>
            <a:r>
              <a:rPr dirty="0" sz="1600" spc="75">
                <a:latin typeface="Symbol"/>
                <a:cs typeface="Symbol"/>
              </a:rPr>
              <a:t></a:t>
            </a:r>
            <a:r>
              <a:rPr dirty="0" sz="1600" spc="75" i="1">
                <a:latin typeface="Arial"/>
                <a:cs typeface="Arial"/>
              </a:rPr>
              <a:t>x	</a:t>
            </a:r>
            <a:r>
              <a:rPr dirty="0" sz="1600" spc="-5" i="1">
                <a:latin typeface="Arial"/>
                <a:cs typeface="Arial"/>
              </a:rPr>
              <a:t>y	</a:t>
            </a:r>
            <a:r>
              <a:rPr dirty="0" sz="1600" spc="-5">
                <a:latin typeface="Symbol"/>
                <a:cs typeface="Symbol"/>
              </a:rPr>
              <a:t></a:t>
            </a:r>
            <a:endParaRPr sz="16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marL="50800" marR="43180">
              <a:lnSpc>
                <a:spcPct val="182200"/>
              </a:lnSpc>
            </a:pPr>
            <a:r>
              <a:rPr dirty="0" sz="1600" spc="-5">
                <a:latin typeface="宋体"/>
                <a:cs typeface="宋体"/>
              </a:rPr>
              <a:t>因此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, </a:t>
            </a:r>
            <a:r>
              <a:rPr dirty="0" sz="1600" spc="-5">
                <a:latin typeface="宋体"/>
                <a:cs typeface="宋体"/>
              </a:rPr>
              <a:t>我们输入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y</a:t>
            </a:r>
            <a:r>
              <a:rPr dirty="0" baseline="28888" sz="1875" i="1">
                <a:latin typeface="Arial"/>
                <a:cs typeface="Arial"/>
              </a:rPr>
              <a:t>(0)</a:t>
            </a:r>
            <a:r>
              <a:rPr dirty="0" baseline="28888" sz="1875" spc="150" i="1">
                <a:latin typeface="Arial"/>
                <a:cs typeface="Arial"/>
              </a:rPr>
              <a:t> </a:t>
            </a:r>
            <a:r>
              <a:rPr dirty="0" sz="1600" spc="5">
                <a:latin typeface="Arial"/>
                <a:cs typeface="Arial"/>
              </a:rPr>
              <a:t>(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27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 </a:t>
            </a:r>
            <a:r>
              <a:rPr dirty="0" sz="1600" spc="10">
                <a:latin typeface="Arial"/>
                <a:cs typeface="Arial"/>
              </a:rPr>
              <a:t>0)</a:t>
            </a:r>
            <a:r>
              <a:rPr dirty="0" sz="1600" spc="10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并通过迭代</a:t>
            </a:r>
            <a:r>
              <a:rPr dirty="0" sz="1600" spc="-5">
                <a:latin typeface="宋体"/>
                <a:cs typeface="宋体"/>
              </a:rPr>
              <a:t>使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取值趋近于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0</a:t>
            </a:r>
            <a:r>
              <a:rPr dirty="0" sz="1600" spc="-5">
                <a:latin typeface="宋体"/>
                <a:cs typeface="宋体"/>
              </a:rPr>
              <a:t>。 例如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 spc="-5">
                <a:latin typeface="宋体"/>
                <a:cs typeface="宋体"/>
              </a:rPr>
              <a:t>当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并</a:t>
            </a:r>
            <a:r>
              <a:rPr dirty="0" sz="1600" spc="-5">
                <a:latin typeface="宋体"/>
                <a:cs typeface="宋体"/>
              </a:rPr>
              <a:t>且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x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时，计算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tan</a:t>
            </a:r>
            <a:r>
              <a:rPr dirty="0" baseline="28888" sz="1875">
                <a:latin typeface="Arial"/>
                <a:cs typeface="Arial"/>
              </a:rPr>
              <a:t>-1</a:t>
            </a:r>
            <a:r>
              <a:rPr dirty="0" baseline="28888" sz="1875" spc="135">
                <a:latin typeface="Arial"/>
                <a:cs typeface="Arial"/>
              </a:rPr>
              <a:t> </a:t>
            </a:r>
            <a:r>
              <a:rPr dirty="0" sz="1600" spc="5">
                <a:latin typeface="Arial"/>
                <a:cs typeface="Arial"/>
              </a:rPr>
              <a:t>(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sz="1600" spc="5">
                <a:latin typeface="Arial"/>
                <a:cs typeface="Arial"/>
              </a:rPr>
              <a:t>/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i="1">
                <a:latin typeface="Arial"/>
                <a:cs typeface="Arial"/>
              </a:rPr>
              <a:t>x</a:t>
            </a:r>
            <a:r>
              <a:rPr dirty="0" baseline="28888" sz="1875" i="1">
                <a:latin typeface="Arial"/>
                <a:cs typeface="Arial"/>
              </a:rPr>
              <a:t>(0)</a:t>
            </a:r>
            <a:r>
              <a:rPr dirty="0" sz="160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6348" y="2759964"/>
          <a:ext cx="4184015" cy="3876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  <a:gridCol w="914400"/>
                <a:gridCol w="1402714"/>
              </a:tblGrid>
              <a:tr h="4320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4455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 b="1">
                          <a:latin typeface="Arial"/>
                          <a:cs typeface="Arial"/>
                        </a:rPr>
                        <a:t>z</a:t>
                      </a:r>
                      <a:r>
                        <a:rPr dirty="0" sz="1250" b="1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3500">
                        <a:lnSpc>
                          <a:spcPts val="1995"/>
                        </a:lnSpc>
                      </a:pPr>
                      <a:r>
                        <a:rPr dirty="0" baseline="-35493" sz="2700" spc="44">
                          <a:latin typeface="Symbol"/>
                          <a:cs typeface="Symbol"/>
                        </a:rPr>
                        <a:t></a:t>
                      </a:r>
                      <a:r>
                        <a:rPr dirty="0" sz="1800" spc="30" i="1">
                          <a:latin typeface="Arial"/>
                          <a:cs typeface="Arial"/>
                        </a:rPr>
                        <a:t>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baseline="-22569" sz="2400" spc="7" b="1">
                          <a:latin typeface="Arial"/>
                          <a:cs typeface="Arial"/>
                        </a:rPr>
                        <a:t>y</a:t>
                      </a:r>
                      <a:r>
                        <a:rPr dirty="0" sz="1250" spc="5" b="1">
                          <a:latin typeface="Arial"/>
                          <a:cs typeface="Arial"/>
                        </a:rPr>
                        <a:t>(i)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6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45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26.6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8419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71.6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-0.5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57.6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0.375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64.7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3.6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-0.078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61.1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1.8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0.151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62.9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0.039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63.8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-0.019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63.4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0.009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905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6012827" y="3375659"/>
            <a:ext cx="105155" cy="183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65786" y="3559302"/>
            <a:ext cx="0" cy="2327275"/>
          </a:xfrm>
          <a:custGeom>
            <a:avLst/>
            <a:gdLst/>
            <a:ahLst/>
            <a:cxnLst/>
            <a:rect l="l" t="t" r="r" b="b"/>
            <a:pathLst>
              <a:path w="0" h="2327275">
                <a:moveTo>
                  <a:pt x="0" y="0"/>
                </a:moveTo>
                <a:lnTo>
                  <a:pt x="0" y="232714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148457" y="5731002"/>
            <a:ext cx="183642" cy="104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011303" y="5777484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17386" y="5783960"/>
            <a:ext cx="3137535" cy="0"/>
          </a:xfrm>
          <a:custGeom>
            <a:avLst/>
            <a:gdLst/>
            <a:ahLst/>
            <a:cxnLst/>
            <a:rect l="l" t="t" r="r" b="b"/>
            <a:pathLst>
              <a:path w="3137534" h="0">
                <a:moveTo>
                  <a:pt x="0" y="0"/>
                </a:moveTo>
                <a:lnTo>
                  <a:pt x="313715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57023" y="3979164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63107" y="3979164"/>
            <a:ext cx="1518920" cy="838200"/>
          </a:xfrm>
          <a:custGeom>
            <a:avLst/>
            <a:gdLst/>
            <a:ahLst/>
            <a:cxnLst/>
            <a:rect l="l" t="t" r="r" b="b"/>
            <a:pathLst>
              <a:path w="1518920" h="838200">
                <a:moveTo>
                  <a:pt x="1518666" y="831341"/>
                </a:moveTo>
                <a:lnTo>
                  <a:pt x="1495044" y="795527"/>
                </a:lnTo>
                <a:lnTo>
                  <a:pt x="1495044" y="794765"/>
                </a:lnTo>
                <a:lnTo>
                  <a:pt x="1467728" y="755353"/>
                </a:lnTo>
                <a:lnTo>
                  <a:pt x="1439274" y="716652"/>
                </a:lnTo>
                <a:lnTo>
                  <a:pt x="1409731" y="678696"/>
                </a:lnTo>
                <a:lnTo>
                  <a:pt x="1379146" y="641522"/>
                </a:lnTo>
                <a:lnTo>
                  <a:pt x="1347571" y="605165"/>
                </a:lnTo>
                <a:lnTo>
                  <a:pt x="1315053" y="569662"/>
                </a:lnTo>
                <a:lnTo>
                  <a:pt x="1281643" y="535048"/>
                </a:lnTo>
                <a:lnTo>
                  <a:pt x="1247390" y="501358"/>
                </a:lnTo>
                <a:lnTo>
                  <a:pt x="1212342" y="468629"/>
                </a:lnTo>
                <a:lnTo>
                  <a:pt x="1180338" y="439673"/>
                </a:lnTo>
                <a:lnTo>
                  <a:pt x="1108907" y="381256"/>
                </a:lnTo>
                <a:lnTo>
                  <a:pt x="1070048" y="351529"/>
                </a:lnTo>
                <a:lnTo>
                  <a:pt x="1030299" y="323019"/>
                </a:lnTo>
                <a:lnTo>
                  <a:pt x="989733" y="295689"/>
                </a:lnTo>
                <a:lnTo>
                  <a:pt x="948417" y="269497"/>
                </a:lnTo>
                <a:lnTo>
                  <a:pt x="906422" y="244404"/>
                </a:lnTo>
                <a:lnTo>
                  <a:pt x="863818" y="220371"/>
                </a:lnTo>
                <a:lnTo>
                  <a:pt x="820674" y="197357"/>
                </a:lnTo>
                <a:lnTo>
                  <a:pt x="781812" y="178307"/>
                </a:lnTo>
                <a:lnTo>
                  <a:pt x="742188" y="160019"/>
                </a:lnTo>
                <a:lnTo>
                  <a:pt x="742188" y="159257"/>
                </a:lnTo>
                <a:lnTo>
                  <a:pt x="702564" y="141731"/>
                </a:lnTo>
                <a:lnTo>
                  <a:pt x="701802" y="141731"/>
                </a:lnTo>
                <a:lnTo>
                  <a:pt x="653343" y="121710"/>
                </a:lnTo>
                <a:lnTo>
                  <a:pt x="604977" y="103631"/>
                </a:lnTo>
                <a:lnTo>
                  <a:pt x="556426" y="87282"/>
                </a:lnTo>
                <a:lnTo>
                  <a:pt x="507415" y="72449"/>
                </a:lnTo>
                <a:lnTo>
                  <a:pt x="457668" y="58920"/>
                </a:lnTo>
                <a:lnTo>
                  <a:pt x="406908" y="46481"/>
                </a:lnTo>
                <a:lnTo>
                  <a:pt x="363474" y="36575"/>
                </a:lnTo>
                <a:lnTo>
                  <a:pt x="319278" y="28193"/>
                </a:lnTo>
                <a:lnTo>
                  <a:pt x="265534" y="19276"/>
                </a:lnTo>
                <a:lnTo>
                  <a:pt x="211119" y="12095"/>
                </a:lnTo>
                <a:lnTo>
                  <a:pt x="156372" y="6628"/>
                </a:lnTo>
                <a:lnTo>
                  <a:pt x="101633" y="2857"/>
                </a:lnTo>
                <a:lnTo>
                  <a:pt x="47244" y="761"/>
                </a:lnTo>
                <a:lnTo>
                  <a:pt x="0" y="0"/>
                </a:lnTo>
                <a:lnTo>
                  <a:pt x="0" y="12954"/>
                </a:lnTo>
                <a:lnTo>
                  <a:pt x="47244" y="13741"/>
                </a:lnTo>
                <a:lnTo>
                  <a:pt x="92202" y="15239"/>
                </a:lnTo>
                <a:lnTo>
                  <a:pt x="137922" y="18287"/>
                </a:lnTo>
                <a:lnTo>
                  <a:pt x="183642" y="22097"/>
                </a:lnTo>
                <a:lnTo>
                  <a:pt x="227838" y="27431"/>
                </a:lnTo>
                <a:lnTo>
                  <a:pt x="272796" y="33527"/>
                </a:lnTo>
                <a:lnTo>
                  <a:pt x="316992" y="41147"/>
                </a:lnTo>
                <a:lnTo>
                  <a:pt x="361188" y="49529"/>
                </a:lnTo>
                <a:lnTo>
                  <a:pt x="361188" y="49703"/>
                </a:lnTo>
                <a:lnTo>
                  <a:pt x="403860" y="59435"/>
                </a:lnTo>
                <a:lnTo>
                  <a:pt x="447294" y="70103"/>
                </a:lnTo>
                <a:lnTo>
                  <a:pt x="447294" y="69341"/>
                </a:lnTo>
                <a:lnTo>
                  <a:pt x="489966" y="80771"/>
                </a:lnTo>
                <a:lnTo>
                  <a:pt x="532638" y="92963"/>
                </a:lnTo>
                <a:lnTo>
                  <a:pt x="574548" y="106679"/>
                </a:lnTo>
                <a:lnTo>
                  <a:pt x="574548" y="106943"/>
                </a:lnTo>
                <a:lnTo>
                  <a:pt x="615696" y="121157"/>
                </a:lnTo>
                <a:lnTo>
                  <a:pt x="656082" y="137159"/>
                </a:lnTo>
                <a:lnTo>
                  <a:pt x="697230" y="153923"/>
                </a:lnTo>
                <a:lnTo>
                  <a:pt x="736854" y="171449"/>
                </a:lnTo>
                <a:lnTo>
                  <a:pt x="776478" y="189737"/>
                </a:lnTo>
                <a:lnTo>
                  <a:pt x="815340" y="208787"/>
                </a:lnTo>
                <a:lnTo>
                  <a:pt x="815340" y="209191"/>
                </a:lnTo>
                <a:lnTo>
                  <a:pt x="853440" y="229361"/>
                </a:lnTo>
                <a:lnTo>
                  <a:pt x="890778" y="250697"/>
                </a:lnTo>
                <a:lnTo>
                  <a:pt x="928116" y="272795"/>
                </a:lnTo>
                <a:lnTo>
                  <a:pt x="928116" y="272034"/>
                </a:lnTo>
                <a:lnTo>
                  <a:pt x="965454" y="294893"/>
                </a:lnTo>
                <a:lnTo>
                  <a:pt x="1001268" y="318515"/>
                </a:lnTo>
                <a:lnTo>
                  <a:pt x="1001268" y="319034"/>
                </a:lnTo>
                <a:lnTo>
                  <a:pt x="1036319" y="342899"/>
                </a:lnTo>
                <a:lnTo>
                  <a:pt x="1104900" y="394715"/>
                </a:lnTo>
                <a:lnTo>
                  <a:pt x="1171956" y="449579"/>
                </a:lnTo>
                <a:lnTo>
                  <a:pt x="1203198" y="477846"/>
                </a:lnTo>
                <a:lnTo>
                  <a:pt x="1234440" y="506729"/>
                </a:lnTo>
                <a:lnTo>
                  <a:pt x="1273078" y="544602"/>
                </a:lnTo>
                <a:lnTo>
                  <a:pt x="1310211" y="583520"/>
                </a:lnTo>
                <a:lnTo>
                  <a:pt x="1346225" y="623476"/>
                </a:lnTo>
                <a:lnTo>
                  <a:pt x="1381506" y="664463"/>
                </a:lnTo>
                <a:lnTo>
                  <a:pt x="1408938" y="697991"/>
                </a:lnTo>
                <a:lnTo>
                  <a:pt x="1408938" y="698238"/>
                </a:lnTo>
                <a:lnTo>
                  <a:pt x="1434084" y="731519"/>
                </a:lnTo>
                <a:lnTo>
                  <a:pt x="1459230" y="766571"/>
                </a:lnTo>
                <a:lnTo>
                  <a:pt x="1484376" y="802385"/>
                </a:lnTo>
                <a:lnTo>
                  <a:pt x="1507998" y="838199"/>
                </a:lnTo>
                <a:lnTo>
                  <a:pt x="1518666" y="831341"/>
                </a:lnTo>
                <a:close/>
              </a:path>
              <a:path w="1518920" h="838200">
                <a:moveTo>
                  <a:pt x="183642" y="22188"/>
                </a:moveTo>
                <a:lnTo>
                  <a:pt x="182880" y="22097"/>
                </a:lnTo>
                <a:lnTo>
                  <a:pt x="183642" y="22188"/>
                </a:lnTo>
                <a:close/>
              </a:path>
              <a:path w="1518920" h="838200">
                <a:moveTo>
                  <a:pt x="361188" y="49703"/>
                </a:moveTo>
                <a:lnTo>
                  <a:pt x="361188" y="49529"/>
                </a:lnTo>
                <a:lnTo>
                  <a:pt x="360426" y="49529"/>
                </a:lnTo>
                <a:lnTo>
                  <a:pt x="361188" y="49703"/>
                </a:lnTo>
                <a:close/>
              </a:path>
              <a:path w="1518920" h="838200">
                <a:moveTo>
                  <a:pt x="574548" y="106943"/>
                </a:moveTo>
                <a:lnTo>
                  <a:pt x="574548" y="106679"/>
                </a:lnTo>
                <a:lnTo>
                  <a:pt x="573786" y="106679"/>
                </a:lnTo>
                <a:lnTo>
                  <a:pt x="574548" y="106943"/>
                </a:lnTo>
                <a:close/>
              </a:path>
              <a:path w="1518920" h="838200">
                <a:moveTo>
                  <a:pt x="815340" y="209191"/>
                </a:moveTo>
                <a:lnTo>
                  <a:pt x="815340" y="208787"/>
                </a:lnTo>
                <a:lnTo>
                  <a:pt x="814578" y="208787"/>
                </a:lnTo>
                <a:lnTo>
                  <a:pt x="815340" y="209191"/>
                </a:lnTo>
                <a:close/>
              </a:path>
              <a:path w="1518920" h="838200">
                <a:moveTo>
                  <a:pt x="1001268" y="319034"/>
                </a:moveTo>
                <a:lnTo>
                  <a:pt x="1001268" y="318515"/>
                </a:lnTo>
                <a:lnTo>
                  <a:pt x="1000506" y="318515"/>
                </a:lnTo>
                <a:lnTo>
                  <a:pt x="1001268" y="319034"/>
                </a:lnTo>
                <a:close/>
              </a:path>
              <a:path w="1518920" h="838200">
                <a:moveTo>
                  <a:pt x="1203960" y="478535"/>
                </a:moveTo>
                <a:lnTo>
                  <a:pt x="1203198" y="477773"/>
                </a:lnTo>
                <a:lnTo>
                  <a:pt x="1203960" y="478535"/>
                </a:lnTo>
                <a:close/>
              </a:path>
              <a:path w="1518920" h="838200">
                <a:moveTo>
                  <a:pt x="1408938" y="698238"/>
                </a:moveTo>
                <a:lnTo>
                  <a:pt x="1408938" y="697991"/>
                </a:lnTo>
                <a:lnTo>
                  <a:pt x="1408176" y="697229"/>
                </a:lnTo>
                <a:lnTo>
                  <a:pt x="1408938" y="6982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571105" y="4810505"/>
            <a:ext cx="295275" cy="925830"/>
          </a:xfrm>
          <a:custGeom>
            <a:avLst/>
            <a:gdLst/>
            <a:ahLst/>
            <a:cxnLst/>
            <a:rect l="l" t="t" r="r" b="b"/>
            <a:pathLst>
              <a:path w="295275" h="925829">
                <a:moveTo>
                  <a:pt x="294894" y="925068"/>
                </a:moveTo>
                <a:lnTo>
                  <a:pt x="292608" y="878586"/>
                </a:lnTo>
                <a:lnTo>
                  <a:pt x="289723" y="832648"/>
                </a:lnTo>
                <a:lnTo>
                  <a:pt x="285645" y="787287"/>
                </a:lnTo>
                <a:lnTo>
                  <a:pt x="280495" y="742186"/>
                </a:lnTo>
                <a:lnTo>
                  <a:pt x="274394" y="697032"/>
                </a:lnTo>
                <a:lnTo>
                  <a:pt x="267462" y="651510"/>
                </a:lnTo>
                <a:lnTo>
                  <a:pt x="258318" y="608076"/>
                </a:lnTo>
                <a:lnTo>
                  <a:pt x="258318" y="608838"/>
                </a:lnTo>
                <a:lnTo>
                  <a:pt x="249174" y="564642"/>
                </a:lnTo>
                <a:lnTo>
                  <a:pt x="249174" y="563880"/>
                </a:lnTo>
                <a:lnTo>
                  <a:pt x="238506" y="520445"/>
                </a:lnTo>
                <a:lnTo>
                  <a:pt x="237744" y="520445"/>
                </a:lnTo>
                <a:lnTo>
                  <a:pt x="226314" y="477773"/>
                </a:lnTo>
                <a:lnTo>
                  <a:pt x="211978" y="430614"/>
                </a:lnTo>
                <a:lnTo>
                  <a:pt x="196631" y="384155"/>
                </a:lnTo>
                <a:lnTo>
                  <a:pt x="180218" y="338342"/>
                </a:lnTo>
                <a:lnTo>
                  <a:pt x="162687" y="293118"/>
                </a:lnTo>
                <a:lnTo>
                  <a:pt x="143984" y="248428"/>
                </a:lnTo>
                <a:lnTo>
                  <a:pt x="124056" y="204218"/>
                </a:lnTo>
                <a:lnTo>
                  <a:pt x="102849" y="160433"/>
                </a:lnTo>
                <a:lnTo>
                  <a:pt x="80311" y="117016"/>
                </a:lnTo>
                <a:lnTo>
                  <a:pt x="56388" y="73914"/>
                </a:lnTo>
                <a:lnTo>
                  <a:pt x="34290" y="36576"/>
                </a:lnTo>
                <a:lnTo>
                  <a:pt x="33528" y="36576"/>
                </a:lnTo>
                <a:lnTo>
                  <a:pt x="10668" y="0"/>
                </a:lnTo>
                <a:lnTo>
                  <a:pt x="0" y="6858"/>
                </a:lnTo>
                <a:lnTo>
                  <a:pt x="22860" y="43434"/>
                </a:lnTo>
                <a:lnTo>
                  <a:pt x="44958" y="80772"/>
                </a:lnTo>
                <a:lnTo>
                  <a:pt x="44958" y="80010"/>
                </a:lnTo>
                <a:lnTo>
                  <a:pt x="66294" y="118110"/>
                </a:lnTo>
                <a:lnTo>
                  <a:pt x="86106" y="156210"/>
                </a:lnTo>
                <a:lnTo>
                  <a:pt x="105918" y="195834"/>
                </a:lnTo>
                <a:lnTo>
                  <a:pt x="124206" y="235458"/>
                </a:lnTo>
                <a:lnTo>
                  <a:pt x="124206" y="237180"/>
                </a:lnTo>
                <a:lnTo>
                  <a:pt x="140970" y="275082"/>
                </a:lnTo>
                <a:lnTo>
                  <a:pt x="157734" y="315468"/>
                </a:lnTo>
                <a:lnTo>
                  <a:pt x="157734" y="314706"/>
                </a:lnTo>
                <a:lnTo>
                  <a:pt x="172974" y="355854"/>
                </a:lnTo>
                <a:lnTo>
                  <a:pt x="187452" y="397764"/>
                </a:lnTo>
                <a:lnTo>
                  <a:pt x="201168" y="439673"/>
                </a:lnTo>
                <a:lnTo>
                  <a:pt x="214122" y="481584"/>
                </a:lnTo>
                <a:lnTo>
                  <a:pt x="214122" y="480822"/>
                </a:lnTo>
                <a:lnTo>
                  <a:pt x="225552" y="523494"/>
                </a:lnTo>
                <a:lnTo>
                  <a:pt x="236220" y="566928"/>
                </a:lnTo>
                <a:lnTo>
                  <a:pt x="254508" y="654558"/>
                </a:lnTo>
                <a:lnTo>
                  <a:pt x="261366" y="699516"/>
                </a:lnTo>
                <a:lnTo>
                  <a:pt x="261366" y="698754"/>
                </a:lnTo>
                <a:lnTo>
                  <a:pt x="267462" y="742950"/>
                </a:lnTo>
                <a:lnTo>
                  <a:pt x="272796" y="788670"/>
                </a:lnTo>
                <a:lnTo>
                  <a:pt x="276606" y="833628"/>
                </a:lnTo>
                <a:lnTo>
                  <a:pt x="279654" y="879347"/>
                </a:lnTo>
                <a:lnTo>
                  <a:pt x="281940" y="925830"/>
                </a:lnTo>
                <a:lnTo>
                  <a:pt x="281940" y="925068"/>
                </a:lnTo>
                <a:lnTo>
                  <a:pt x="294894" y="925068"/>
                </a:lnTo>
                <a:close/>
              </a:path>
              <a:path w="295275" h="925829">
                <a:moveTo>
                  <a:pt x="124206" y="237180"/>
                </a:moveTo>
                <a:lnTo>
                  <a:pt x="124206" y="235458"/>
                </a:lnTo>
                <a:lnTo>
                  <a:pt x="123444" y="235458"/>
                </a:lnTo>
                <a:lnTo>
                  <a:pt x="124206" y="237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853057" y="5735573"/>
            <a:ext cx="13335" cy="52705"/>
          </a:xfrm>
          <a:custGeom>
            <a:avLst/>
            <a:gdLst/>
            <a:ahLst/>
            <a:cxnLst/>
            <a:rect l="l" t="t" r="r" b="b"/>
            <a:pathLst>
              <a:path w="13334" h="52704">
                <a:moveTo>
                  <a:pt x="0" y="0"/>
                </a:moveTo>
                <a:lnTo>
                  <a:pt x="0" y="52577"/>
                </a:lnTo>
                <a:lnTo>
                  <a:pt x="12953" y="5257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779649" y="5728715"/>
            <a:ext cx="183642" cy="105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60821" y="5775197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066929" y="5781675"/>
            <a:ext cx="2719070" cy="0"/>
          </a:xfrm>
          <a:custGeom>
            <a:avLst/>
            <a:gdLst/>
            <a:ahLst/>
            <a:cxnLst/>
            <a:rect l="l" t="t" r="r" b="b"/>
            <a:pathLst>
              <a:path w="2719070" h="0">
                <a:moveTo>
                  <a:pt x="0" y="0"/>
                </a:moveTo>
                <a:lnTo>
                  <a:pt x="2718816" y="0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7226941" y="3948176"/>
            <a:ext cx="45465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53982" y="5501141"/>
            <a:ext cx="3867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51733" y="5171185"/>
            <a:ext cx="664210" cy="524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Times New Roman"/>
                <a:cs typeface="Times New Roman"/>
              </a:rPr>
              <a:t>-45</a:t>
            </a:r>
            <a:r>
              <a:rPr dirty="0" baseline="29239" sz="1425" spc="-7">
                <a:latin typeface="Times New Roman"/>
                <a:cs typeface="Times New Roman"/>
              </a:rPr>
              <a:t>0</a:t>
            </a:r>
            <a:endParaRPr baseline="29239" sz="1425">
              <a:latin typeface="Times New Roman"/>
              <a:cs typeface="Times New Roman"/>
            </a:endParaRPr>
          </a:p>
          <a:p>
            <a:pPr marL="247650">
              <a:lnSpc>
                <a:spcPct val="100000"/>
              </a:lnSpc>
              <a:spcBef>
                <a:spcPts val="1050"/>
              </a:spcBef>
            </a:pPr>
            <a:r>
              <a:rPr dirty="0" sz="1200" spc="-5">
                <a:latin typeface="Times New Roman"/>
                <a:cs typeface="Times New Roman"/>
              </a:rPr>
              <a:t>-26.6</a:t>
            </a:r>
            <a:r>
              <a:rPr dirty="0" baseline="29239" sz="1425" spc="-7">
                <a:latin typeface="Times New Roman"/>
                <a:cs typeface="Times New Roman"/>
              </a:rPr>
              <a:t>0</a:t>
            </a:r>
            <a:endParaRPr baseline="29239" sz="1425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816737" y="4226814"/>
            <a:ext cx="136525" cy="185420"/>
          </a:xfrm>
          <a:custGeom>
            <a:avLst/>
            <a:gdLst/>
            <a:ahLst/>
            <a:cxnLst/>
            <a:rect l="l" t="t" r="r" b="b"/>
            <a:pathLst>
              <a:path w="136525" h="185420">
                <a:moveTo>
                  <a:pt x="51816" y="147828"/>
                </a:moveTo>
                <a:lnTo>
                  <a:pt x="20861" y="130226"/>
                </a:lnTo>
                <a:lnTo>
                  <a:pt x="14478" y="136398"/>
                </a:lnTo>
                <a:lnTo>
                  <a:pt x="6096" y="126492"/>
                </a:lnTo>
                <a:lnTo>
                  <a:pt x="0" y="132588"/>
                </a:lnTo>
                <a:lnTo>
                  <a:pt x="6858" y="137160"/>
                </a:lnTo>
                <a:lnTo>
                  <a:pt x="45720" y="159258"/>
                </a:lnTo>
                <a:lnTo>
                  <a:pt x="51816" y="147828"/>
                </a:lnTo>
                <a:close/>
              </a:path>
              <a:path w="136525" h="185420">
                <a:moveTo>
                  <a:pt x="136398" y="0"/>
                </a:moveTo>
                <a:lnTo>
                  <a:pt x="121158" y="15240"/>
                </a:lnTo>
                <a:lnTo>
                  <a:pt x="6096" y="126492"/>
                </a:lnTo>
                <a:lnTo>
                  <a:pt x="12954" y="125730"/>
                </a:lnTo>
                <a:lnTo>
                  <a:pt x="20861" y="130226"/>
                </a:lnTo>
                <a:lnTo>
                  <a:pt x="113600" y="40557"/>
                </a:lnTo>
                <a:lnTo>
                  <a:pt x="118872" y="19050"/>
                </a:lnTo>
                <a:lnTo>
                  <a:pt x="131064" y="21336"/>
                </a:lnTo>
                <a:lnTo>
                  <a:pt x="136398" y="0"/>
                </a:lnTo>
                <a:close/>
              </a:path>
              <a:path w="136525" h="185420">
                <a:moveTo>
                  <a:pt x="20861" y="130226"/>
                </a:moveTo>
                <a:lnTo>
                  <a:pt x="12954" y="125730"/>
                </a:lnTo>
                <a:lnTo>
                  <a:pt x="6096" y="126492"/>
                </a:lnTo>
                <a:lnTo>
                  <a:pt x="14478" y="136398"/>
                </a:lnTo>
                <a:lnTo>
                  <a:pt x="20861" y="130226"/>
                </a:lnTo>
                <a:close/>
              </a:path>
              <a:path w="136525" h="185420">
                <a:moveTo>
                  <a:pt x="131064" y="21336"/>
                </a:moveTo>
                <a:lnTo>
                  <a:pt x="129540" y="25146"/>
                </a:lnTo>
                <a:lnTo>
                  <a:pt x="113600" y="40557"/>
                </a:lnTo>
                <a:lnTo>
                  <a:pt x="80772" y="174498"/>
                </a:lnTo>
                <a:lnTo>
                  <a:pt x="83820" y="181356"/>
                </a:lnTo>
                <a:lnTo>
                  <a:pt x="91440" y="185166"/>
                </a:lnTo>
                <a:lnTo>
                  <a:pt x="92964" y="176784"/>
                </a:lnTo>
                <a:lnTo>
                  <a:pt x="131064" y="21336"/>
                </a:lnTo>
                <a:close/>
              </a:path>
              <a:path w="136525" h="185420">
                <a:moveTo>
                  <a:pt x="131064" y="21336"/>
                </a:moveTo>
                <a:lnTo>
                  <a:pt x="118872" y="19050"/>
                </a:lnTo>
                <a:lnTo>
                  <a:pt x="113600" y="40557"/>
                </a:lnTo>
                <a:lnTo>
                  <a:pt x="129540" y="25146"/>
                </a:lnTo>
                <a:lnTo>
                  <a:pt x="131064" y="2133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62457" y="4374641"/>
            <a:ext cx="44450" cy="33655"/>
          </a:xfrm>
          <a:custGeom>
            <a:avLst/>
            <a:gdLst/>
            <a:ahLst/>
            <a:cxnLst/>
            <a:rect l="l" t="t" r="r" b="b"/>
            <a:pathLst>
              <a:path w="44450" h="33654">
                <a:moveTo>
                  <a:pt x="44196" y="22097"/>
                </a:moveTo>
                <a:lnTo>
                  <a:pt x="6096" y="0"/>
                </a:lnTo>
                <a:lnTo>
                  <a:pt x="0" y="11429"/>
                </a:lnTo>
                <a:lnTo>
                  <a:pt x="38100" y="33527"/>
                </a:lnTo>
                <a:lnTo>
                  <a:pt x="44196" y="220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826643" y="4247388"/>
            <a:ext cx="115570" cy="155575"/>
          </a:xfrm>
          <a:custGeom>
            <a:avLst/>
            <a:gdLst/>
            <a:ahLst/>
            <a:cxnLst/>
            <a:rect l="l" t="t" r="r" b="b"/>
            <a:pathLst>
              <a:path w="115570" h="155575">
                <a:moveTo>
                  <a:pt x="115061" y="0"/>
                </a:moveTo>
                <a:lnTo>
                  <a:pt x="0" y="111252"/>
                </a:lnTo>
                <a:lnTo>
                  <a:pt x="38861" y="133350"/>
                </a:lnTo>
                <a:lnTo>
                  <a:pt x="76961" y="155448"/>
                </a:lnTo>
                <a:lnTo>
                  <a:pt x="11506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058534" y="5774435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6095"/>
                </a:moveTo>
                <a:lnTo>
                  <a:pt x="3048" y="0"/>
                </a:lnTo>
                <a:lnTo>
                  <a:pt x="0" y="5334"/>
                </a:lnTo>
                <a:lnTo>
                  <a:pt x="11430" y="11430"/>
                </a:lnTo>
                <a:lnTo>
                  <a:pt x="14478" y="60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856348" y="4377690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6096"/>
                </a:moveTo>
                <a:lnTo>
                  <a:pt x="3047" y="0"/>
                </a:lnTo>
                <a:lnTo>
                  <a:pt x="0" y="5334"/>
                </a:lnTo>
                <a:lnTo>
                  <a:pt x="11430" y="11430"/>
                </a:lnTo>
                <a:lnTo>
                  <a:pt x="14478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61583" y="4383023"/>
            <a:ext cx="806450" cy="1397635"/>
          </a:xfrm>
          <a:custGeom>
            <a:avLst/>
            <a:gdLst/>
            <a:ahLst/>
            <a:cxnLst/>
            <a:rect l="l" t="t" r="r" b="b"/>
            <a:pathLst>
              <a:path w="806450" h="1397635">
                <a:moveTo>
                  <a:pt x="806195" y="6096"/>
                </a:moveTo>
                <a:lnTo>
                  <a:pt x="794765" y="0"/>
                </a:lnTo>
                <a:lnTo>
                  <a:pt x="0" y="1391412"/>
                </a:lnTo>
                <a:lnTo>
                  <a:pt x="11430" y="1397508"/>
                </a:lnTo>
                <a:lnTo>
                  <a:pt x="806195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954646" y="4226814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7"/>
                </a:lnTo>
                <a:lnTo>
                  <a:pt x="6096" y="3047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54646" y="4229861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0"/>
                </a:moveTo>
                <a:lnTo>
                  <a:pt x="0" y="50291"/>
                </a:lnTo>
                <a:lnTo>
                  <a:pt x="6096" y="5029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957695" y="4354067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957695" y="4526279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957695" y="4698491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957695" y="4870703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957695" y="5042915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957695" y="5215128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957695" y="5387340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957695" y="5559552"/>
            <a:ext cx="0" cy="98425"/>
          </a:xfrm>
          <a:custGeom>
            <a:avLst/>
            <a:gdLst/>
            <a:ahLst/>
            <a:cxnLst/>
            <a:rect l="l" t="t" r="r" b="b"/>
            <a:pathLst>
              <a:path w="0" h="98425">
                <a:moveTo>
                  <a:pt x="0" y="0"/>
                </a:moveTo>
                <a:lnTo>
                  <a:pt x="0" y="98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954646" y="5731764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54646" y="5734811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0"/>
                </a:moveTo>
                <a:lnTo>
                  <a:pt x="0" y="50291"/>
                </a:lnTo>
                <a:lnTo>
                  <a:pt x="6096" y="5029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953122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902081" y="4226814"/>
            <a:ext cx="51435" cy="6350"/>
          </a:xfrm>
          <a:custGeom>
            <a:avLst/>
            <a:gdLst/>
            <a:ahLst/>
            <a:cxnLst/>
            <a:rect l="l" t="t" r="r" b="b"/>
            <a:pathLst>
              <a:path w="51434" h="6350">
                <a:moveTo>
                  <a:pt x="0" y="0"/>
                </a:moveTo>
                <a:lnTo>
                  <a:pt x="0" y="6096"/>
                </a:lnTo>
                <a:lnTo>
                  <a:pt x="51053" y="6096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822820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725298" y="4229861"/>
            <a:ext cx="97790" cy="0"/>
          </a:xfrm>
          <a:custGeom>
            <a:avLst/>
            <a:gdLst/>
            <a:ahLst/>
            <a:cxnLst/>
            <a:rect l="l" t="t" r="r" b="b"/>
            <a:pathLst>
              <a:path w="97790" h="0">
                <a:moveTo>
                  <a:pt x="0" y="0"/>
                </a:moveTo>
                <a:lnTo>
                  <a:pt x="9753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646036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547739" y="422986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468503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370967" y="4229861"/>
            <a:ext cx="97790" cy="0"/>
          </a:xfrm>
          <a:custGeom>
            <a:avLst/>
            <a:gdLst/>
            <a:ahLst/>
            <a:cxnLst/>
            <a:rect l="l" t="t" r="r" b="b"/>
            <a:pathLst>
              <a:path w="97789" h="0">
                <a:moveTo>
                  <a:pt x="0" y="0"/>
                </a:moveTo>
                <a:lnTo>
                  <a:pt x="9753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291719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193421" y="422986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114935" y="42268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063881" y="4226814"/>
            <a:ext cx="51435" cy="6350"/>
          </a:xfrm>
          <a:custGeom>
            <a:avLst/>
            <a:gdLst/>
            <a:ahLst/>
            <a:cxnLst/>
            <a:rect l="l" t="t" r="r" b="b"/>
            <a:pathLst>
              <a:path w="51435" h="6350">
                <a:moveTo>
                  <a:pt x="0" y="0"/>
                </a:moveTo>
                <a:lnTo>
                  <a:pt x="0" y="6096"/>
                </a:lnTo>
                <a:lnTo>
                  <a:pt x="51053" y="6096"/>
                </a:lnTo>
                <a:lnTo>
                  <a:pt x="510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6707764" y="3881120"/>
            <a:ext cx="4984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x</a:t>
            </a:r>
            <a:r>
              <a:rPr dirty="0" baseline="-17777" sz="1875" spc="-7">
                <a:latin typeface="Arial"/>
                <a:cs typeface="Arial"/>
              </a:rPr>
              <a:t>0</a:t>
            </a:r>
            <a:r>
              <a:rPr dirty="0" sz="1600" spc="-5">
                <a:latin typeface="Arial"/>
                <a:cs typeface="Arial"/>
              </a:rPr>
              <a:t>=1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33532" y="4080771"/>
            <a:ext cx="5003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y</a:t>
            </a:r>
            <a:r>
              <a:rPr dirty="0" baseline="-17777" sz="1875">
                <a:latin typeface="Arial"/>
                <a:cs typeface="Arial"/>
              </a:rPr>
              <a:t>0</a:t>
            </a:r>
            <a:r>
              <a:rPr dirty="0" sz="1600">
                <a:latin typeface="Arial"/>
                <a:cs typeface="Arial"/>
              </a:rPr>
              <a:t>=2</a:t>
            </a:r>
            <a:endParaRPr sz="16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159381" y="5020055"/>
            <a:ext cx="189230" cy="108585"/>
          </a:xfrm>
          <a:custGeom>
            <a:avLst/>
            <a:gdLst/>
            <a:ahLst/>
            <a:cxnLst/>
            <a:rect l="l" t="t" r="r" b="b"/>
            <a:pathLst>
              <a:path w="189229" h="108585">
                <a:moveTo>
                  <a:pt x="28194" y="54102"/>
                </a:moveTo>
                <a:lnTo>
                  <a:pt x="17098" y="20198"/>
                </a:lnTo>
                <a:lnTo>
                  <a:pt x="8382" y="20574"/>
                </a:lnTo>
                <a:lnTo>
                  <a:pt x="7620" y="7620"/>
                </a:lnTo>
                <a:lnTo>
                  <a:pt x="0" y="8382"/>
                </a:lnTo>
                <a:lnTo>
                  <a:pt x="1524" y="16764"/>
                </a:lnTo>
                <a:lnTo>
                  <a:pt x="15240" y="58674"/>
                </a:lnTo>
                <a:lnTo>
                  <a:pt x="28194" y="54102"/>
                </a:lnTo>
                <a:close/>
              </a:path>
              <a:path w="189229" h="108585">
                <a:moveTo>
                  <a:pt x="188976" y="0"/>
                </a:moveTo>
                <a:lnTo>
                  <a:pt x="166878" y="762"/>
                </a:lnTo>
                <a:lnTo>
                  <a:pt x="7620" y="7620"/>
                </a:lnTo>
                <a:lnTo>
                  <a:pt x="14478" y="12192"/>
                </a:lnTo>
                <a:lnTo>
                  <a:pt x="17098" y="20198"/>
                </a:lnTo>
                <a:lnTo>
                  <a:pt x="145849" y="14654"/>
                </a:lnTo>
                <a:lnTo>
                  <a:pt x="163830" y="2286"/>
                </a:lnTo>
                <a:lnTo>
                  <a:pt x="170688" y="12954"/>
                </a:lnTo>
                <a:lnTo>
                  <a:pt x="188976" y="0"/>
                </a:lnTo>
                <a:close/>
              </a:path>
              <a:path w="189229" h="108585">
                <a:moveTo>
                  <a:pt x="17098" y="20198"/>
                </a:moveTo>
                <a:lnTo>
                  <a:pt x="14478" y="12192"/>
                </a:lnTo>
                <a:lnTo>
                  <a:pt x="7620" y="7620"/>
                </a:lnTo>
                <a:lnTo>
                  <a:pt x="8382" y="20574"/>
                </a:lnTo>
                <a:lnTo>
                  <a:pt x="17098" y="20198"/>
                </a:lnTo>
                <a:close/>
              </a:path>
              <a:path w="189229" h="108585">
                <a:moveTo>
                  <a:pt x="170688" y="12954"/>
                </a:moveTo>
                <a:lnTo>
                  <a:pt x="167640" y="13716"/>
                </a:lnTo>
                <a:lnTo>
                  <a:pt x="145849" y="14654"/>
                </a:lnTo>
                <a:lnTo>
                  <a:pt x="32004" y="92964"/>
                </a:lnTo>
                <a:lnTo>
                  <a:pt x="28956" y="100584"/>
                </a:lnTo>
                <a:lnTo>
                  <a:pt x="32004" y="108204"/>
                </a:lnTo>
                <a:lnTo>
                  <a:pt x="38862" y="103632"/>
                </a:lnTo>
                <a:lnTo>
                  <a:pt x="170688" y="12954"/>
                </a:lnTo>
                <a:close/>
              </a:path>
              <a:path w="189229" h="108585">
                <a:moveTo>
                  <a:pt x="170688" y="12954"/>
                </a:moveTo>
                <a:lnTo>
                  <a:pt x="163830" y="2286"/>
                </a:lnTo>
                <a:lnTo>
                  <a:pt x="145849" y="14654"/>
                </a:lnTo>
                <a:lnTo>
                  <a:pt x="167640" y="13716"/>
                </a:lnTo>
                <a:lnTo>
                  <a:pt x="170688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174608" y="5074158"/>
            <a:ext cx="26670" cy="46990"/>
          </a:xfrm>
          <a:custGeom>
            <a:avLst/>
            <a:gdLst/>
            <a:ahLst/>
            <a:cxnLst/>
            <a:rect l="l" t="t" r="r" b="b"/>
            <a:pathLst>
              <a:path w="26670" h="46989">
                <a:moveTo>
                  <a:pt x="26670" y="41909"/>
                </a:moveTo>
                <a:lnTo>
                  <a:pt x="12954" y="0"/>
                </a:lnTo>
                <a:lnTo>
                  <a:pt x="0" y="4571"/>
                </a:lnTo>
                <a:lnTo>
                  <a:pt x="13716" y="46481"/>
                </a:lnTo>
                <a:lnTo>
                  <a:pt x="26670" y="419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167001" y="5027676"/>
            <a:ext cx="159385" cy="90805"/>
          </a:xfrm>
          <a:custGeom>
            <a:avLst/>
            <a:gdLst/>
            <a:ahLst/>
            <a:cxnLst/>
            <a:rect l="l" t="t" r="r" b="b"/>
            <a:pathLst>
              <a:path w="159384" h="90804">
                <a:moveTo>
                  <a:pt x="159258" y="0"/>
                </a:moveTo>
                <a:lnTo>
                  <a:pt x="0" y="6857"/>
                </a:lnTo>
                <a:lnTo>
                  <a:pt x="27432" y="90677"/>
                </a:lnTo>
                <a:lnTo>
                  <a:pt x="1592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059309" y="5775959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173098" y="5070347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065405" y="5071871"/>
            <a:ext cx="2112010" cy="716280"/>
          </a:xfrm>
          <a:custGeom>
            <a:avLst/>
            <a:gdLst/>
            <a:ahLst/>
            <a:cxnLst/>
            <a:rect l="l" t="t" r="r" b="b"/>
            <a:pathLst>
              <a:path w="2112009" h="716279">
                <a:moveTo>
                  <a:pt x="2111502" y="12191"/>
                </a:moveTo>
                <a:lnTo>
                  <a:pt x="2107692" y="0"/>
                </a:lnTo>
                <a:lnTo>
                  <a:pt x="0" y="704088"/>
                </a:lnTo>
                <a:lnTo>
                  <a:pt x="3810" y="716280"/>
                </a:lnTo>
                <a:lnTo>
                  <a:pt x="2111502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831203" y="5360670"/>
            <a:ext cx="83057" cy="1508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497446" y="50269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00507" y="5026914"/>
            <a:ext cx="368935" cy="302895"/>
          </a:xfrm>
          <a:custGeom>
            <a:avLst/>
            <a:gdLst/>
            <a:ahLst/>
            <a:cxnLst/>
            <a:rect l="l" t="t" r="r" b="b"/>
            <a:pathLst>
              <a:path w="368934" h="302895">
                <a:moveTo>
                  <a:pt x="368808" y="300989"/>
                </a:moveTo>
                <a:lnTo>
                  <a:pt x="357300" y="259487"/>
                </a:lnTo>
                <a:lnTo>
                  <a:pt x="334655" y="207434"/>
                </a:lnTo>
                <a:lnTo>
                  <a:pt x="313182" y="170687"/>
                </a:lnTo>
                <a:lnTo>
                  <a:pt x="312420" y="170687"/>
                </a:lnTo>
                <a:lnTo>
                  <a:pt x="302514" y="156971"/>
                </a:lnTo>
                <a:lnTo>
                  <a:pt x="271728" y="120032"/>
                </a:lnTo>
                <a:lnTo>
                  <a:pt x="236498" y="87207"/>
                </a:lnTo>
                <a:lnTo>
                  <a:pt x="197463" y="58931"/>
                </a:lnTo>
                <a:lnTo>
                  <a:pt x="155258" y="35637"/>
                </a:lnTo>
                <a:lnTo>
                  <a:pt x="110522" y="17761"/>
                </a:lnTo>
                <a:lnTo>
                  <a:pt x="63890" y="5737"/>
                </a:lnTo>
                <a:lnTo>
                  <a:pt x="16002" y="0"/>
                </a:lnTo>
                <a:lnTo>
                  <a:pt x="0" y="0"/>
                </a:lnTo>
                <a:lnTo>
                  <a:pt x="0" y="6096"/>
                </a:lnTo>
                <a:lnTo>
                  <a:pt x="16002" y="6095"/>
                </a:lnTo>
                <a:lnTo>
                  <a:pt x="32766" y="7619"/>
                </a:lnTo>
                <a:lnTo>
                  <a:pt x="48768" y="9143"/>
                </a:lnTo>
                <a:lnTo>
                  <a:pt x="80772" y="15239"/>
                </a:lnTo>
                <a:lnTo>
                  <a:pt x="80772" y="15457"/>
                </a:lnTo>
                <a:lnTo>
                  <a:pt x="112014" y="24383"/>
                </a:lnTo>
                <a:lnTo>
                  <a:pt x="142494" y="36575"/>
                </a:lnTo>
                <a:lnTo>
                  <a:pt x="157734" y="43433"/>
                </a:lnTo>
                <a:lnTo>
                  <a:pt x="157734" y="43814"/>
                </a:lnTo>
                <a:lnTo>
                  <a:pt x="172212" y="51053"/>
                </a:lnTo>
                <a:lnTo>
                  <a:pt x="186690" y="59435"/>
                </a:lnTo>
                <a:lnTo>
                  <a:pt x="214122" y="77723"/>
                </a:lnTo>
                <a:lnTo>
                  <a:pt x="214122" y="76961"/>
                </a:lnTo>
                <a:lnTo>
                  <a:pt x="227838" y="87630"/>
                </a:lnTo>
                <a:lnTo>
                  <a:pt x="240792" y="98297"/>
                </a:lnTo>
                <a:lnTo>
                  <a:pt x="265176" y="121157"/>
                </a:lnTo>
                <a:lnTo>
                  <a:pt x="265176" y="122021"/>
                </a:lnTo>
                <a:lnTo>
                  <a:pt x="287274" y="147065"/>
                </a:lnTo>
                <a:lnTo>
                  <a:pt x="297942" y="160781"/>
                </a:lnTo>
                <a:lnTo>
                  <a:pt x="307848" y="174497"/>
                </a:lnTo>
                <a:lnTo>
                  <a:pt x="307848" y="173735"/>
                </a:lnTo>
                <a:lnTo>
                  <a:pt x="316992" y="188213"/>
                </a:lnTo>
                <a:lnTo>
                  <a:pt x="326136" y="203454"/>
                </a:lnTo>
                <a:lnTo>
                  <a:pt x="341376" y="235458"/>
                </a:lnTo>
                <a:lnTo>
                  <a:pt x="348234" y="251460"/>
                </a:lnTo>
                <a:lnTo>
                  <a:pt x="348234" y="253555"/>
                </a:lnTo>
                <a:lnTo>
                  <a:pt x="353568" y="268224"/>
                </a:lnTo>
                <a:lnTo>
                  <a:pt x="353568" y="267462"/>
                </a:lnTo>
                <a:lnTo>
                  <a:pt x="362712" y="302514"/>
                </a:lnTo>
                <a:lnTo>
                  <a:pt x="368808" y="300989"/>
                </a:lnTo>
                <a:close/>
              </a:path>
              <a:path w="368934" h="302895">
                <a:moveTo>
                  <a:pt x="80772" y="15457"/>
                </a:moveTo>
                <a:lnTo>
                  <a:pt x="80772" y="15239"/>
                </a:lnTo>
                <a:lnTo>
                  <a:pt x="80010" y="15239"/>
                </a:lnTo>
                <a:lnTo>
                  <a:pt x="80772" y="15457"/>
                </a:lnTo>
                <a:close/>
              </a:path>
              <a:path w="368934" h="302895">
                <a:moveTo>
                  <a:pt x="157734" y="43814"/>
                </a:moveTo>
                <a:lnTo>
                  <a:pt x="157734" y="43433"/>
                </a:lnTo>
                <a:lnTo>
                  <a:pt x="156972" y="43433"/>
                </a:lnTo>
                <a:lnTo>
                  <a:pt x="157734" y="43814"/>
                </a:lnTo>
                <a:close/>
              </a:path>
              <a:path w="368934" h="302895">
                <a:moveTo>
                  <a:pt x="265176" y="122021"/>
                </a:moveTo>
                <a:lnTo>
                  <a:pt x="265176" y="121157"/>
                </a:lnTo>
                <a:lnTo>
                  <a:pt x="264414" y="121157"/>
                </a:lnTo>
                <a:lnTo>
                  <a:pt x="265176" y="122021"/>
                </a:lnTo>
                <a:close/>
              </a:path>
              <a:path w="368934" h="302895">
                <a:moveTo>
                  <a:pt x="348234" y="253555"/>
                </a:moveTo>
                <a:lnTo>
                  <a:pt x="348234" y="251460"/>
                </a:lnTo>
                <a:lnTo>
                  <a:pt x="347472" y="251460"/>
                </a:lnTo>
                <a:lnTo>
                  <a:pt x="348234" y="2535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863219" y="5327903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06" y="19050"/>
                </a:moveTo>
                <a:lnTo>
                  <a:pt x="9906" y="18288"/>
                </a:lnTo>
                <a:lnTo>
                  <a:pt x="6096" y="0"/>
                </a:lnTo>
                <a:lnTo>
                  <a:pt x="0" y="1524"/>
                </a:lnTo>
                <a:lnTo>
                  <a:pt x="3810" y="19812"/>
                </a:lnTo>
                <a:lnTo>
                  <a:pt x="9906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870065" y="5366003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096" y="3048"/>
                </a:moveTo>
                <a:lnTo>
                  <a:pt x="6096" y="0"/>
                </a:lnTo>
                <a:lnTo>
                  <a:pt x="0" y="762"/>
                </a:lnTo>
                <a:lnTo>
                  <a:pt x="0" y="3810"/>
                </a:lnTo>
                <a:lnTo>
                  <a:pt x="6096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867017" y="5346953"/>
            <a:ext cx="9525" cy="20320"/>
          </a:xfrm>
          <a:custGeom>
            <a:avLst/>
            <a:gdLst/>
            <a:ahLst/>
            <a:cxnLst/>
            <a:rect l="l" t="t" r="r" b="b"/>
            <a:pathLst>
              <a:path w="9525" h="20320">
                <a:moveTo>
                  <a:pt x="9144" y="19050"/>
                </a:moveTo>
                <a:lnTo>
                  <a:pt x="6096" y="0"/>
                </a:lnTo>
                <a:lnTo>
                  <a:pt x="0" y="762"/>
                </a:lnTo>
                <a:lnTo>
                  <a:pt x="3048" y="19812"/>
                </a:lnTo>
                <a:lnTo>
                  <a:pt x="9144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498471" y="6044946"/>
            <a:ext cx="189230" cy="104775"/>
          </a:xfrm>
          <a:custGeom>
            <a:avLst/>
            <a:gdLst/>
            <a:ahLst/>
            <a:cxnLst/>
            <a:rect l="l" t="t" r="r" b="b"/>
            <a:pathLst>
              <a:path w="189229" h="104775">
                <a:moveTo>
                  <a:pt x="166877" y="78485"/>
                </a:moveTo>
                <a:lnTo>
                  <a:pt x="163067" y="78485"/>
                </a:lnTo>
                <a:lnTo>
                  <a:pt x="142589" y="69679"/>
                </a:lnTo>
                <a:lnTo>
                  <a:pt x="6095" y="90677"/>
                </a:lnTo>
                <a:lnTo>
                  <a:pt x="761" y="96011"/>
                </a:lnTo>
                <a:lnTo>
                  <a:pt x="0" y="104393"/>
                </a:lnTo>
                <a:lnTo>
                  <a:pt x="8381" y="102869"/>
                </a:lnTo>
                <a:lnTo>
                  <a:pt x="166877" y="78485"/>
                </a:lnTo>
                <a:close/>
              </a:path>
              <a:path w="189229" h="104775">
                <a:moveTo>
                  <a:pt x="21335" y="3047"/>
                </a:moveTo>
                <a:lnTo>
                  <a:pt x="13715" y="0"/>
                </a:lnTo>
                <a:lnTo>
                  <a:pt x="12191" y="8381"/>
                </a:lnTo>
                <a:lnTo>
                  <a:pt x="6857" y="52577"/>
                </a:lnTo>
                <a:lnTo>
                  <a:pt x="16001" y="53653"/>
                </a:lnTo>
                <a:lnTo>
                  <a:pt x="16001" y="15239"/>
                </a:lnTo>
                <a:lnTo>
                  <a:pt x="21335" y="3047"/>
                </a:lnTo>
                <a:close/>
              </a:path>
              <a:path w="189229" h="104775">
                <a:moveTo>
                  <a:pt x="25145" y="9905"/>
                </a:moveTo>
                <a:lnTo>
                  <a:pt x="21335" y="3047"/>
                </a:lnTo>
                <a:lnTo>
                  <a:pt x="16001" y="15239"/>
                </a:lnTo>
                <a:lnTo>
                  <a:pt x="24082" y="18715"/>
                </a:lnTo>
                <a:lnTo>
                  <a:pt x="25145" y="9905"/>
                </a:lnTo>
                <a:close/>
              </a:path>
              <a:path w="189229" h="104775">
                <a:moveTo>
                  <a:pt x="24082" y="18715"/>
                </a:moveTo>
                <a:lnTo>
                  <a:pt x="16001" y="15239"/>
                </a:lnTo>
                <a:lnTo>
                  <a:pt x="16001" y="53653"/>
                </a:lnTo>
                <a:lnTo>
                  <a:pt x="19811" y="54101"/>
                </a:lnTo>
                <a:lnTo>
                  <a:pt x="24082" y="18715"/>
                </a:lnTo>
                <a:close/>
              </a:path>
              <a:path w="189229" h="104775">
                <a:moveTo>
                  <a:pt x="188975" y="75437"/>
                </a:moveTo>
                <a:lnTo>
                  <a:pt x="168401" y="66293"/>
                </a:lnTo>
                <a:lnTo>
                  <a:pt x="21335" y="3047"/>
                </a:lnTo>
                <a:lnTo>
                  <a:pt x="25145" y="9905"/>
                </a:lnTo>
                <a:lnTo>
                  <a:pt x="25145" y="19172"/>
                </a:lnTo>
                <a:lnTo>
                  <a:pt x="142589" y="69679"/>
                </a:lnTo>
                <a:lnTo>
                  <a:pt x="164591" y="66293"/>
                </a:lnTo>
                <a:lnTo>
                  <a:pt x="166877" y="78485"/>
                </a:lnTo>
                <a:lnTo>
                  <a:pt x="188975" y="75437"/>
                </a:lnTo>
                <a:close/>
              </a:path>
              <a:path w="189229" h="104775">
                <a:moveTo>
                  <a:pt x="25145" y="19172"/>
                </a:moveTo>
                <a:lnTo>
                  <a:pt x="25145" y="9905"/>
                </a:lnTo>
                <a:lnTo>
                  <a:pt x="24082" y="18715"/>
                </a:lnTo>
                <a:lnTo>
                  <a:pt x="25145" y="19172"/>
                </a:lnTo>
                <a:close/>
              </a:path>
              <a:path w="189229" h="104775">
                <a:moveTo>
                  <a:pt x="166877" y="78485"/>
                </a:moveTo>
                <a:lnTo>
                  <a:pt x="164591" y="66293"/>
                </a:lnTo>
                <a:lnTo>
                  <a:pt x="142589" y="69679"/>
                </a:lnTo>
                <a:lnTo>
                  <a:pt x="163067" y="78485"/>
                </a:lnTo>
                <a:lnTo>
                  <a:pt x="166877" y="784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499220" y="6097523"/>
            <a:ext cx="19050" cy="45085"/>
          </a:xfrm>
          <a:custGeom>
            <a:avLst/>
            <a:gdLst/>
            <a:ahLst/>
            <a:cxnLst/>
            <a:rect l="l" t="t" r="r" b="b"/>
            <a:pathLst>
              <a:path w="19050" h="45085">
                <a:moveTo>
                  <a:pt x="19049" y="1524"/>
                </a:moveTo>
                <a:lnTo>
                  <a:pt x="6095" y="0"/>
                </a:lnTo>
                <a:lnTo>
                  <a:pt x="0" y="43434"/>
                </a:lnTo>
                <a:lnTo>
                  <a:pt x="12954" y="44958"/>
                </a:lnTo>
                <a:lnTo>
                  <a:pt x="19049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505329" y="6054090"/>
            <a:ext cx="158750" cy="87630"/>
          </a:xfrm>
          <a:custGeom>
            <a:avLst/>
            <a:gdLst/>
            <a:ahLst/>
            <a:cxnLst/>
            <a:rect l="l" t="t" r="r" b="b"/>
            <a:pathLst>
              <a:path w="158750" h="87629">
                <a:moveTo>
                  <a:pt x="158496" y="63246"/>
                </a:moveTo>
                <a:lnTo>
                  <a:pt x="11430" y="0"/>
                </a:lnTo>
                <a:lnTo>
                  <a:pt x="6096" y="44196"/>
                </a:lnTo>
                <a:lnTo>
                  <a:pt x="0" y="87630"/>
                </a:lnTo>
                <a:lnTo>
                  <a:pt x="158496" y="632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060071" y="5780532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762"/>
                </a:moveTo>
                <a:lnTo>
                  <a:pt x="1524" y="0"/>
                </a:lnTo>
                <a:lnTo>
                  <a:pt x="0" y="12954"/>
                </a:lnTo>
                <a:lnTo>
                  <a:pt x="6096" y="13716"/>
                </a:lnTo>
                <a:lnTo>
                  <a:pt x="7620" y="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503805" y="6091428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761"/>
                </a:moveTo>
                <a:lnTo>
                  <a:pt x="1524" y="0"/>
                </a:lnTo>
                <a:lnTo>
                  <a:pt x="0" y="12954"/>
                </a:lnTo>
                <a:lnTo>
                  <a:pt x="6096" y="13716"/>
                </a:lnTo>
                <a:lnTo>
                  <a:pt x="7620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066167" y="5781294"/>
            <a:ext cx="2439670" cy="323215"/>
          </a:xfrm>
          <a:custGeom>
            <a:avLst/>
            <a:gdLst/>
            <a:ahLst/>
            <a:cxnLst/>
            <a:rect l="l" t="t" r="r" b="b"/>
            <a:pathLst>
              <a:path w="2439670" h="323214">
                <a:moveTo>
                  <a:pt x="2439162" y="310133"/>
                </a:moveTo>
                <a:lnTo>
                  <a:pt x="1524" y="0"/>
                </a:lnTo>
                <a:lnTo>
                  <a:pt x="0" y="12954"/>
                </a:lnTo>
                <a:lnTo>
                  <a:pt x="2437638" y="323087"/>
                </a:lnTo>
                <a:lnTo>
                  <a:pt x="2439162" y="3101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7001891" y="5465064"/>
            <a:ext cx="185165" cy="4610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593721" y="5428488"/>
            <a:ext cx="189230" cy="104775"/>
          </a:xfrm>
          <a:custGeom>
            <a:avLst/>
            <a:gdLst/>
            <a:ahLst/>
            <a:cxnLst/>
            <a:rect l="l" t="t" r="r" b="b"/>
            <a:pathLst>
              <a:path w="189229" h="104775">
                <a:moveTo>
                  <a:pt x="8382" y="1523"/>
                </a:moveTo>
                <a:lnTo>
                  <a:pt x="0" y="0"/>
                </a:lnTo>
                <a:lnTo>
                  <a:pt x="762" y="8381"/>
                </a:lnTo>
                <a:lnTo>
                  <a:pt x="6096" y="51815"/>
                </a:lnTo>
                <a:lnTo>
                  <a:pt x="6096" y="13715"/>
                </a:lnTo>
                <a:lnTo>
                  <a:pt x="8382" y="1523"/>
                </a:lnTo>
                <a:close/>
              </a:path>
              <a:path w="189229" h="104775">
                <a:moveTo>
                  <a:pt x="14726" y="15085"/>
                </a:moveTo>
                <a:lnTo>
                  <a:pt x="13716" y="6857"/>
                </a:lnTo>
                <a:lnTo>
                  <a:pt x="8382" y="1523"/>
                </a:lnTo>
                <a:lnTo>
                  <a:pt x="6096" y="13715"/>
                </a:lnTo>
                <a:lnTo>
                  <a:pt x="14726" y="15085"/>
                </a:lnTo>
                <a:close/>
              </a:path>
              <a:path w="189229" h="104775">
                <a:moveTo>
                  <a:pt x="19050" y="50291"/>
                </a:moveTo>
                <a:lnTo>
                  <a:pt x="14726" y="15085"/>
                </a:lnTo>
                <a:lnTo>
                  <a:pt x="6096" y="13715"/>
                </a:lnTo>
                <a:lnTo>
                  <a:pt x="6096" y="51815"/>
                </a:lnTo>
                <a:lnTo>
                  <a:pt x="19050" y="50291"/>
                </a:lnTo>
                <a:close/>
              </a:path>
              <a:path w="189229" h="104775">
                <a:moveTo>
                  <a:pt x="188976" y="29717"/>
                </a:moveTo>
                <a:lnTo>
                  <a:pt x="166878" y="26669"/>
                </a:lnTo>
                <a:lnTo>
                  <a:pt x="8382" y="1523"/>
                </a:lnTo>
                <a:lnTo>
                  <a:pt x="13716" y="6857"/>
                </a:lnTo>
                <a:lnTo>
                  <a:pt x="14726" y="15085"/>
                </a:lnTo>
                <a:lnTo>
                  <a:pt x="142511" y="35358"/>
                </a:lnTo>
                <a:lnTo>
                  <a:pt x="163068" y="26669"/>
                </a:lnTo>
                <a:lnTo>
                  <a:pt x="168402" y="38861"/>
                </a:lnTo>
                <a:lnTo>
                  <a:pt x="188976" y="29717"/>
                </a:lnTo>
                <a:close/>
              </a:path>
              <a:path w="189229" h="104775">
                <a:moveTo>
                  <a:pt x="168402" y="38861"/>
                </a:moveTo>
                <a:lnTo>
                  <a:pt x="164592" y="38861"/>
                </a:lnTo>
                <a:lnTo>
                  <a:pt x="142511" y="35358"/>
                </a:lnTo>
                <a:lnTo>
                  <a:pt x="15240" y="89153"/>
                </a:lnTo>
                <a:lnTo>
                  <a:pt x="11430" y="96011"/>
                </a:lnTo>
                <a:lnTo>
                  <a:pt x="12192" y="104393"/>
                </a:lnTo>
                <a:lnTo>
                  <a:pt x="20574" y="101345"/>
                </a:lnTo>
                <a:lnTo>
                  <a:pt x="168402" y="38861"/>
                </a:lnTo>
                <a:close/>
              </a:path>
              <a:path w="189229" h="104775">
                <a:moveTo>
                  <a:pt x="168402" y="38861"/>
                </a:moveTo>
                <a:lnTo>
                  <a:pt x="163068" y="26669"/>
                </a:lnTo>
                <a:lnTo>
                  <a:pt x="142511" y="35358"/>
                </a:lnTo>
                <a:lnTo>
                  <a:pt x="164592" y="38861"/>
                </a:lnTo>
                <a:lnTo>
                  <a:pt x="168402" y="388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599805" y="5478779"/>
            <a:ext cx="18415" cy="45720"/>
          </a:xfrm>
          <a:custGeom>
            <a:avLst/>
            <a:gdLst/>
            <a:ahLst/>
            <a:cxnLst/>
            <a:rect l="l" t="t" r="r" b="b"/>
            <a:pathLst>
              <a:path w="18415" h="45720">
                <a:moveTo>
                  <a:pt x="18287" y="44195"/>
                </a:moveTo>
                <a:lnTo>
                  <a:pt x="12953" y="0"/>
                </a:lnTo>
                <a:lnTo>
                  <a:pt x="0" y="1523"/>
                </a:lnTo>
                <a:lnTo>
                  <a:pt x="5333" y="45719"/>
                </a:lnTo>
                <a:lnTo>
                  <a:pt x="18287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600567" y="5436108"/>
            <a:ext cx="158750" cy="87630"/>
          </a:xfrm>
          <a:custGeom>
            <a:avLst/>
            <a:gdLst/>
            <a:ahLst/>
            <a:cxnLst/>
            <a:rect l="l" t="t" r="r" b="b"/>
            <a:pathLst>
              <a:path w="158750" h="87629">
                <a:moveTo>
                  <a:pt x="158495" y="25145"/>
                </a:moveTo>
                <a:lnTo>
                  <a:pt x="0" y="0"/>
                </a:lnTo>
                <a:lnTo>
                  <a:pt x="10667" y="87629"/>
                </a:lnTo>
                <a:lnTo>
                  <a:pt x="158495" y="251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060071" y="5781294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12954"/>
                </a:moveTo>
                <a:lnTo>
                  <a:pt x="6096" y="0"/>
                </a:lnTo>
                <a:lnTo>
                  <a:pt x="0" y="762"/>
                </a:lnTo>
                <a:lnTo>
                  <a:pt x="1524" y="13716"/>
                </a:lnTo>
                <a:lnTo>
                  <a:pt x="762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599055" y="5473446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12954"/>
                </a:moveTo>
                <a:lnTo>
                  <a:pt x="6096" y="0"/>
                </a:lnTo>
                <a:lnTo>
                  <a:pt x="0" y="762"/>
                </a:lnTo>
                <a:lnTo>
                  <a:pt x="1524" y="13716"/>
                </a:lnTo>
                <a:lnTo>
                  <a:pt x="762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066167" y="5474208"/>
            <a:ext cx="2534920" cy="320040"/>
          </a:xfrm>
          <a:custGeom>
            <a:avLst/>
            <a:gdLst/>
            <a:ahLst/>
            <a:cxnLst/>
            <a:rect l="l" t="t" r="r" b="b"/>
            <a:pathLst>
              <a:path w="2534920" h="320039">
                <a:moveTo>
                  <a:pt x="2534412" y="12953"/>
                </a:moveTo>
                <a:lnTo>
                  <a:pt x="2532888" y="0"/>
                </a:lnTo>
                <a:lnTo>
                  <a:pt x="0" y="307086"/>
                </a:lnTo>
                <a:lnTo>
                  <a:pt x="1524" y="320040"/>
                </a:lnTo>
                <a:lnTo>
                  <a:pt x="2534412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396619" y="5624321"/>
            <a:ext cx="102107" cy="3383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7146677" y="5750305"/>
            <a:ext cx="3752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Times New Roman"/>
                <a:cs typeface="Times New Roman"/>
              </a:rPr>
              <a:t>+14</a:t>
            </a:r>
            <a:r>
              <a:rPr dirty="0" baseline="29239" sz="1425" spc="-7">
                <a:latin typeface="Times New Roman"/>
                <a:cs typeface="Times New Roman"/>
              </a:rPr>
              <a:t>0</a:t>
            </a:r>
            <a:endParaRPr baseline="29239" sz="1425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8688196" y="6120384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096" y="3809"/>
                </a:moveTo>
                <a:lnTo>
                  <a:pt x="6096" y="761"/>
                </a:lnTo>
                <a:lnTo>
                  <a:pt x="0" y="0"/>
                </a:lnTo>
                <a:lnTo>
                  <a:pt x="0" y="3048"/>
                </a:lnTo>
                <a:lnTo>
                  <a:pt x="6096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773553" y="5450585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096" y="3810"/>
                </a:moveTo>
                <a:lnTo>
                  <a:pt x="6096" y="762"/>
                </a:lnTo>
                <a:lnTo>
                  <a:pt x="0" y="0"/>
                </a:lnTo>
                <a:lnTo>
                  <a:pt x="0" y="3048"/>
                </a:lnTo>
                <a:lnTo>
                  <a:pt x="6096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688196" y="5453634"/>
            <a:ext cx="91440" cy="668020"/>
          </a:xfrm>
          <a:custGeom>
            <a:avLst/>
            <a:gdLst/>
            <a:ahLst/>
            <a:cxnLst/>
            <a:rect l="l" t="t" r="r" b="b"/>
            <a:pathLst>
              <a:path w="91440" h="668020">
                <a:moveTo>
                  <a:pt x="91439" y="762"/>
                </a:moveTo>
                <a:lnTo>
                  <a:pt x="85343" y="0"/>
                </a:lnTo>
                <a:lnTo>
                  <a:pt x="0" y="666750"/>
                </a:lnTo>
                <a:lnTo>
                  <a:pt x="6096" y="667512"/>
                </a:lnTo>
                <a:lnTo>
                  <a:pt x="91439" y="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949325" y="4221479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29" y="3048"/>
                </a:moveTo>
                <a:lnTo>
                  <a:pt x="6095" y="0"/>
                </a:lnTo>
                <a:lnTo>
                  <a:pt x="0" y="11430"/>
                </a:lnTo>
                <a:lnTo>
                  <a:pt x="5333" y="14478"/>
                </a:lnTo>
                <a:lnTo>
                  <a:pt x="11429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340725" y="5024628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30" y="3047"/>
                </a:moveTo>
                <a:lnTo>
                  <a:pt x="6096" y="0"/>
                </a:lnTo>
                <a:lnTo>
                  <a:pt x="0" y="11430"/>
                </a:lnTo>
                <a:lnTo>
                  <a:pt x="5334" y="14478"/>
                </a:lnTo>
                <a:lnTo>
                  <a:pt x="11430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954659" y="4224528"/>
            <a:ext cx="1392555" cy="811530"/>
          </a:xfrm>
          <a:custGeom>
            <a:avLst/>
            <a:gdLst/>
            <a:ahLst/>
            <a:cxnLst/>
            <a:rect l="l" t="t" r="r" b="b"/>
            <a:pathLst>
              <a:path w="1392554" h="811529">
                <a:moveTo>
                  <a:pt x="1392174" y="800099"/>
                </a:moveTo>
                <a:lnTo>
                  <a:pt x="6096" y="0"/>
                </a:lnTo>
                <a:lnTo>
                  <a:pt x="0" y="11430"/>
                </a:lnTo>
                <a:lnTo>
                  <a:pt x="1386078" y="811529"/>
                </a:lnTo>
                <a:lnTo>
                  <a:pt x="1392174" y="800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334641" y="5030723"/>
            <a:ext cx="6985" cy="5080"/>
          </a:xfrm>
          <a:custGeom>
            <a:avLst/>
            <a:gdLst/>
            <a:ahLst/>
            <a:cxnLst/>
            <a:rect l="l" t="t" r="r" b="b"/>
            <a:pathLst>
              <a:path w="6984" h="5079">
                <a:moveTo>
                  <a:pt x="6857" y="3048"/>
                </a:moveTo>
                <a:lnTo>
                  <a:pt x="6095" y="0"/>
                </a:lnTo>
                <a:lnTo>
                  <a:pt x="0" y="1524"/>
                </a:lnTo>
                <a:lnTo>
                  <a:pt x="761" y="4572"/>
                </a:lnTo>
                <a:lnTo>
                  <a:pt x="6857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683625" y="6124194"/>
            <a:ext cx="6985" cy="5080"/>
          </a:xfrm>
          <a:custGeom>
            <a:avLst/>
            <a:gdLst/>
            <a:ahLst/>
            <a:cxnLst/>
            <a:rect l="l" t="t" r="r" b="b"/>
            <a:pathLst>
              <a:path w="6984" h="5079">
                <a:moveTo>
                  <a:pt x="6858" y="3048"/>
                </a:moveTo>
                <a:lnTo>
                  <a:pt x="6096" y="0"/>
                </a:lnTo>
                <a:lnTo>
                  <a:pt x="0" y="1524"/>
                </a:lnTo>
                <a:lnTo>
                  <a:pt x="762" y="4572"/>
                </a:lnTo>
                <a:lnTo>
                  <a:pt x="6858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335403" y="5033771"/>
            <a:ext cx="354330" cy="1092200"/>
          </a:xfrm>
          <a:custGeom>
            <a:avLst/>
            <a:gdLst/>
            <a:ahLst/>
            <a:cxnLst/>
            <a:rect l="l" t="t" r="r" b="b"/>
            <a:pathLst>
              <a:path w="354329" h="1092200">
                <a:moveTo>
                  <a:pt x="354330" y="1090422"/>
                </a:moveTo>
                <a:lnTo>
                  <a:pt x="6096" y="0"/>
                </a:lnTo>
                <a:lnTo>
                  <a:pt x="0" y="1524"/>
                </a:lnTo>
                <a:lnTo>
                  <a:pt x="348234" y="1091946"/>
                </a:lnTo>
                <a:lnTo>
                  <a:pt x="354330" y="1090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888365" y="4220717"/>
            <a:ext cx="169925" cy="1722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217293" y="5021579"/>
            <a:ext cx="156209" cy="1523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567051" y="5993129"/>
            <a:ext cx="137159" cy="1333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6306445" y="3288284"/>
            <a:ext cx="21583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First 3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pseudo-rotations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45007" y="100838"/>
            <a:ext cx="1854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圆坐标系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329438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5786120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目前我们仅涉及了圆坐标系中的伪旋转。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因此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下面的函数可被计算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5791453"/>
            <a:ext cx="75653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然而</a:t>
            </a:r>
            <a:r>
              <a:rPr dirty="0" sz="2400" spc="-64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如果使用其它的坐标系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可以计算更多的函数。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0675" y="2992373"/>
            <a:ext cx="1214120" cy="1441450"/>
          </a:xfrm>
          <a:custGeom>
            <a:avLst/>
            <a:gdLst/>
            <a:ahLst/>
            <a:cxnLst/>
            <a:rect l="l" t="t" r="r" b="b"/>
            <a:pathLst>
              <a:path w="1214120" h="1441450">
                <a:moveTo>
                  <a:pt x="0" y="0"/>
                </a:moveTo>
                <a:lnTo>
                  <a:pt x="0" y="1440941"/>
                </a:lnTo>
                <a:lnTo>
                  <a:pt x="1213865" y="1440941"/>
                </a:lnTo>
                <a:lnTo>
                  <a:pt x="1213865" y="0"/>
                </a:lnTo>
                <a:lnTo>
                  <a:pt x="0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10675" y="2986277"/>
            <a:ext cx="1221105" cy="13335"/>
          </a:xfrm>
          <a:custGeom>
            <a:avLst/>
            <a:gdLst/>
            <a:ahLst/>
            <a:cxnLst/>
            <a:rect l="l" t="t" r="r" b="b"/>
            <a:pathLst>
              <a:path w="1221104" h="13335">
                <a:moveTo>
                  <a:pt x="0" y="12953"/>
                </a:moveTo>
                <a:lnTo>
                  <a:pt x="1220724" y="12953"/>
                </a:lnTo>
                <a:lnTo>
                  <a:pt x="1220724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24922" y="2992373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04579" y="4427220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11056" y="2986277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8"/>
                </a:lnTo>
              </a:path>
            </a:pathLst>
          </a:custGeom>
          <a:ln w="12954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67029" y="3010661"/>
            <a:ext cx="1214120" cy="1441450"/>
          </a:xfrm>
          <a:custGeom>
            <a:avLst/>
            <a:gdLst/>
            <a:ahLst/>
            <a:cxnLst/>
            <a:rect l="l" t="t" r="r" b="b"/>
            <a:pathLst>
              <a:path w="1214120" h="1441450">
                <a:moveTo>
                  <a:pt x="0" y="0"/>
                </a:moveTo>
                <a:lnTo>
                  <a:pt x="0" y="1440941"/>
                </a:lnTo>
                <a:lnTo>
                  <a:pt x="1213866" y="1440941"/>
                </a:lnTo>
                <a:lnTo>
                  <a:pt x="1213866" y="0"/>
                </a:lnTo>
                <a:lnTo>
                  <a:pt x="0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867029" y="3004566"/>
            <a:ext cx="1221105" cy="13335"/>
          </a:xfrm>
          <a:custGeom>
            <a:avLst/>
            <a:gdLst/>
            <a:ahLst/>
            <a:cxnLst/>
            <a:rect l="l" t="t" r="r" b="b"/>
            <a:pathLst>
              <a:path w="1221104" h="13335">
                <a:moveTo>
                  <a:pt x="0" y="12953"/>
                </a:moveTo>
                <a:lnTo>
                  <a:pt x="1220724" y="12953"/>
                </a:lnTo>
                <a:lnTo>
                  <a:pt x="1220724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081264" y="3010661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860920" y="4445508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67397" y="3004566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7"/>
                </a:lnTo>
              </a:path>
            </a:pathLst>
          </a:custGeom>
          <a:ln w="12953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10675" y="2992754"/>
            <a:ext cx="1221105" cy="0"/>
          </a:xfrm>
          <a:custGeom>
            <a:avLst/>
            <a:gdLst/>
            <a:ahLst/>
            <a:cxnLst/>
            <a:rect l="l" t="t" r="r" b="b"/>
            <a:pathLst>
              <a:path w="1221104" h="0">
                <a:moveTo>
                  <a:pt x="0" y="0"/>
                </a:moveTo>
                <a:lnTo>
                  <a:pt x="122072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24922" y="2992373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504579" y="4427220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511056" y="2986277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8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25303" y="3128772"/>
            <a:ext cx="297941" cy="1051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106815" y="3115055"/>
            <a:ext cx="406146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101481" y="3615690"/>
            <a:ext cx="406907" cy="104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101481" y="4149090"/>
            <a:ext cx="406907" cy="1043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26827" y="3606546"/>
            <a:ext cx="297941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18445" y="4160520"/>
            <a:ext cx="297941" cy="1051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867029" y="3011042"/>
            <a:ext cx="1221105" cy="0"/>
          </a:xfrm>
          <a:custGeom>
            <a:avLst/>
            <a:gdLst/>
            <a:ahLst/>
            <a:cxnLst/>
            <a:rect l="l" t="t" r="r" b="b"/>
            <a:pathLst>
              <a:path w="1221104" h="0">
                <a:moveTo>
                  <a:pt x="0" y="0"/>
                </a:moveTo>
                <a:lnTo>
                  <a:pt x="122072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81264" y="3010661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860920" y="4445508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867397" y="3004566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7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081657" y="3147060"/>
            <a:ext cx="297942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463169" y="3133344"/>
            <a:ext cx="406133" cy="1051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457822" y="3633978"/>
            <a:ext cx="406908" cy="1043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457822" y="4167378"/>
            <a:ext cx="406908" cy="1043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083181" y="3624834"/>
            <a:ext cx="297942" cy="1051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074786" y="4178808"/>
            <a:ext cx="297942" cy="1051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175901" y="2561844"/>
            <a:ext cx="289559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057529" y="2573273"/>
            <a:ext cx="336803" cy="8382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242201" y="2072639"/>
          <a:ext cx="9635490" cy="3431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90"/>
                <a:gridCol w="473074"/>
                <a:gridCol w="1583689"/>
                <a:gridCol w="2192020"/>
                <a:gridCol w="2206625"/>
                <a:gridCol w="1595754"/>
              </a:tblGrid>
              <a:tr h="733043">
                <a:tc>
                  <a:txBody>
                    <a:bodyPr/>
                    <a:lstStyle/>
                    <a:p>
                      <a:pPr marL="66675" marR="19050">
                        <a:lnSpc>
                          <a:spcPts val="2680"/>
                        </a:lnSpc>
                        <a:spcBef>
                          <a:spcPts val="160"/>
                        </a:spcBef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Coordinate 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System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032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031240">
                        <a:lnSpc>
                          <a:spcPts val="2285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Rotation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Mode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031240">
                        <a:lnSpc>
                          <a:spcPct val="100000"/>
                        </a:lnSpc>
                        <a:spcBef>
                          <a:spcPts val="690"/>
                        </a:spcBef>
                        <a:tabLst>
                          <a:tab pos="1682114" algn="l"/>
                        </a:tabLst>
                      </a:pPr>
                      <a:r>
                        <a:rPr dirty="0" baseline="-4629" sz="2700" spc="7"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1825" sz="2100" spc="7">
                          <a:latin typeface="Arial"/>
                          <a:cs typeface="Arial"/>
                        </a:rPr>
                        <a:t>(i)	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0;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857" sz="2100" spc="-7">
                          <a:latin typeface="Arial"/>
                          <a:cs typeface="Arial"/>
                        </a:rPr>
                        <a:t>i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=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sign</a:t>
                      </a:r>
                      <a:r>
                        <a:rPr dirty="0" sz="18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(z</a:t>
                      </a:r>
                      <a:r>
                        <a:rPr dirty="0" baseline="27777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664210">
                        <a:lnSpc>
                          <a:spcPts val="222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Vectoring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Mode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91515">
                        <a:lnSpc>
                          <a:spcPct val="100000"/>
                        </a:lnSpc>
                        <a:spcBef>
                          <a:spcPts val="755"/>
                        </a:spcBef>
                        <a:tabLst>
                          <a:tab pos="1393825" algn="l"/>
                        </a:tabLst>
                      </a:pPr>
                      <a:r>
                        <a:rPr dirty="0" sz="1800" spc="5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27777" sz="2100" spc="7">
                          <a:latin typeface="Arial"/>
                          <a:cs typeface="Arial"/>
                        </a:rPr>
                        <a:t>(i)	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0; </a:t>
                      </a:r>
                      <a:r>
                        <a:rPr dirty="0" baseline="3086" sz="2700" spc="-7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3888" sz="2100" spc="-7">
                          <a:latin typeface="Arial"/>
                          <a:cs typeface="Arial"/>
                        </a:rPr>
                        <a:t>i 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= -sign(x</a:t>
                      </a:r>
                      <a:r>
                        <a:rPr dirty="0" baseline="31746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31746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)</a:t>
                      </a:r>
                      <a:endParaRPr baseline="3086" sz="27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92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x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03835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78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K(x.cos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z -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y.sin</a:t>
                      </a:r>
                      <a:r>
                        <a:rPr dirty="0" sz="1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z)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26695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x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  <a:spcBef>
                          <a:spcPts val="1365"/>
                        </a:spcBef>
                        <a:tabLst>
                          <a:tab pos="812165" algn="l"/>
                        </a:tabLst>
                      </a:pPr>
                      <a:r>
                        <a:rPr dirty="0" baseline="9259" sz="2700">
                          <a:latin typeface="Arial"/>
                          <a:cs typeface="Arial"/>
                        </a:rPr>
                        <a:t>y	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CORDIC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233679">
                        <a:lnSpc>
                          <a:spcPct val="100000"/>
                        </a:lnSpc>
                        <a:spcBef>
                          <a:spcPts val="1814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ts val="2730"/>
                        </a:lnSpc>
                        <a:spcBef>
                          <a:spcPts val="1565"/>
                        </a:spcBef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For tan</a:t>
                      </a:r>
                      <a:r>
                        <a:rPr dirty="0" baseline="27777" sz="2850">
                          <a:latin typeface="Arial"/>
                          <a:cs typeface="Arial"/>
                        </a:rPr>
                        <a:t>-1</a:t>
                      </a:r>
                      <a:r>
                        <a:rPr dirty="0" baseline="27777" sz="2850" spc="157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y,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ts val="273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set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x =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1,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z =</a:t>
                      </a:r>
                      <a:r>
                        <a:rPr dirty="0" sz="24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dirty="0" sz="1800" spc="5">
                          <a:latin typeface="Arial"/>
                          <a:cs typeface="Arial"/>
                        </a:rPr>
                        <a:t>K(x</a:t>
                      </a:r>
                      <a:r>
                        <a:rPr dirty="0" baseline="27777" sz="2100" spc="7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800" spc="5">
                          <a:latin typeface="Arial"/>
                          <a:cs typeface="Arial"/>
                        </a:rPr>
                        <a:t>+y</a:t>
                      </a:r>
                      <a:r>
                        <a:rPr dirty="0" baseline="27777" sz="2100" spc="7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800" spc="5">
                          <a:latin typeface="Arial"/>
                          <a:cs typeface="Arial"/>
                        </a:rPr>
                        <a:t>)</a:t>
                      </a:r>
                      <a:r>
                        <a:rPr dirty="0" baseline="27777" sz="2100" spc="7">
                          <a:latin typeface="Arial"/>
                          <a:cs typeface="Arial"/>
                        </a:rPr>
                        <a:t>1/2</a:t>
                      </a:r>
                      <a:endParaRPr baseline="27777" sz="2100">
                        <a:latin typeface="Arial"/>
                        <a:cs typeface="Arial"/>
                      </a:endParaRPr>
                    </a:p>
                    <a:p>
                      <a:pPr marL="489584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 +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tan</a:t>
                      </a:r>
                      <a:r>
                        <a:rPr dirty="0" baseline="27777" sz="2100" spc="-7">
                          <a:latin typeface="Arial"/>
                          <a:cs typeface="Arial"/>
                        </a:rPr>
                        <a:t>-1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(y/x)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61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Circular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y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5885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CORDIC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59055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K(y.cos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z +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x.sin</a:t>
                      </a:r>
                      <a:r>
                        <a:rPr dirty="0" sz="18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z)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26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5885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3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3">
                  <a:txBody>
                    <a:bodyPr/>
                    <a:lstStyle/>
                    <a:p>
                      <a:pPr marL="126364">
                        <a:lnSpc>
                          <a:spcPts val="2745"/>
                        </a:lnSpc>
                        <a:spcBef>
                          <a:spcPts val="650"/>
                        </a:spcBef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For cos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z &amp;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sin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z,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8255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6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6364">
                        <a:lnSpc>
                          <a:spcPts val="259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set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x =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1/K,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y =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8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95" y="90931"/>
            <a:ext cx="5775325" cy="537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 marL="67310">
              <a:lnSpc>
                <a:spcPts val="1895"/>
              </a:lnSpc>
            </a:pPr>
            <a:r>
              <a:rPr dirty="0" sz="1600" spc="-5">
                <a:latin typeface="宋体"/>
                <a:cs typeface="宋体"/>
              </a:rPr>
              <a:t>使用圆周坐标系中的旋转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可被计算的函数的数目受到了限制。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4243079"/>
            <a:ext cx="9871075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宋体"/>
                <a:cs typeface="宋体"/>
              </a:rPr>
              <a:t>然而</a:t>
            </a:r>
            <a:r>
              <a:rPr dirty="0" sz="1600" spc="-420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,</a:t>
            </a:r>
            <a:r>
              <a:rPr dirty="0" sz="1600" spc="-44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我们将会看到</a:t>
            </a:r>
            <a:r>
              <a:rPr dirty="0" sz="1600" spc="-40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通过考虑其它坐标系中的旋转</a:t>
            </a:r>
            <a:r>
              <a:rPr dirty="0" sz="1600" spc="-3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我们可以直接计算更多的函数</a:t>
            </a:r>
            <a:r>
              <a:rPr dirty="0" sz="1600" spc="-3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如乘法和除法</a:t>
            </a:r>
            <a:r>
              <a:rPr dirty="0" sz="1600" spc="-35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进</a:t>
            </a:r>
            <a:r>
              <a:rPr dirty="0" sz="1600" spc="-5">
                <a:latin typeface="宋体"/>
                <a:cs typeface="宋体"/>
              </a:rPr>
              <a:t>而间接 计算更多的其它函数。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49103" y="1123188"/>
            <a:ext cx="105155" cy="1836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02062" y="1306830"/>
            <a:ext cx="0" cy="2327275"/>
          </a:xfrm>
          <a:custGeom>
            <a:avLst/>
            <a:gdLst/>
            <a:ahLst/>
            <a:cxnLst/>
            <a:rect l="l" t="t" r="r" b="b"/>
            <a:pathLst>
              <a:path w="0" h="2327275">
                <a:moveTo>
                  <a:pt x="0" y="0"/>
                </a:moveTo>
                <a:lnTo>
                  <a:pt x="0" y="232714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482219" y="3478529"/>
            <a:ext cx="183642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47579" y="352501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53675" y="3531489"/>
            <a:ext cx="2834640" cy="0"/>
          </a:xfrm>
          <a:custGeom>
            <a:avLst/>
            <a:gdLst/>
            <a:ahLst/>
            <a:cxnLst/>
            <a:rect l="l" t="t" r="r" b="b"/>
            <a:pathLst>
              <a:path w="2834640" h="0">
                <a:moveTo>
                  <a:pt x="0" y="0"/>
                </a:moveTo>
                <a:lnTo>
                  <a:pt x="283464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35587" y="3038855"/>
            <a:ext cx="191770" cy="101600"/>
          </a:xfrm>
          <a:custGeom>
            <a:avLst/>
            <a:gdLst/>
            <a:ahLst/>
            <a:cxnLst/>
            <a:rect l="l" t="t" r="r" b="b"/>
            <a:pathLst>
              <a:path w="191770" h="101600">
                <a:moveTo>
                  <a:pt x="27431" y="47243"/>
                </a:moveTo>
                <a:lnTo>
                  <a:pt x="17456" y="12953"/>
                </a:lnTo>
                <a:lnTo>
                  <a:pt x="8381" y="12953"/>
                </a:lnTo>
                <a:lnTo>
                  <a:pt x="8381" y="63"/>
                </a:lnTo>
                <a:lnTo>
                  <a:pt x="0" y="761"/>
                </a:lnTo>
                <a:lnTo>
                  <a:pt x="8381" y="29336"/>
                </a:lnTo>
                <a:lnTo>
                  <a:pt x="8381" y="12953"/>
                </a:lnTo>
                <a:lnTo>
                  <a:pt x="9143" y="0"/>
                </a:lnTo>
                <a:lnTo>
                  <a:pt x="9143" y="31956"/>
                </a:lnTo>
                <a:lnTo>
                  <a:pt x="14477" y="50291"/>
                </a:lnTo>
                <a:lnTo>
                  <a:pt x="27431" y="47243"/>
                </a:lnTo>
                <a:close/>
              </a:path>
              <a:path w="191770" h="101600">
                <a:moveTo>
                  <a:pt x="17456" y="12953"/>
                </a:moveTo>
                <a:lnTo>
                  <a:pt x="15239" y="5333"/>
                </a:lnTo>
                <a:lnTo>
                  <a:pt x="9143" y="0"/>
                </a:lnTo>
                <a:lnTo>
                  <a:pt x="8381" y="12953"/>
                </a:lnTo>
                <a:lnTo>
                  <a:pt x="17456" y="12953"/>
                </a:lnTo>
                <a:close/>
              </a:path>
              <a:path w="191770" h="101600">
                <a:moveTo>
                  <a:pt x="191261" y="761"/>
                </a:moveTo>
                <a:lnTo>
                  <a:pt x="172211" y="105"/>
                </a:lnTo>
                <a:lnTo>
                  <a:pt x="9143" y="0"/>
                </a:lnTo>
                <a:lnTo>
                  <a:pt x="15239" y="5333"/>
                </a:lnTo>
                <a:lnTo>
                  <a:pt x="17456" y="12953"/>
                </a:lnTo>
                <a:lnTo>
                  <a:pt x="146921" y="12953"/>
                </a:lnTo>
                <a:lnTo>
                  <a:pt x="165353" y="1523"/>
                </a:lnTo>
                <a:lnTo>
                  <a:pt x="172211" y="12191"/>
                </a:lnTo>
                <a:lnTo>
                  <a:pt x="191261" y="76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8401" y="12953"/>
                </a:lnTo>
                <a:lnTo>
                  <a:pt x="146921" y="12953"/>
                </a:lnTo>
                <a:lnTo>
                  <a:pt x="28955" y="86105"/>
                </a:lnTo>
                <a:lnTo>
                  <a:pt x="25907" y="92963"/>
                </a:lnTo>
                <a:lnTo>
                  <a:pt x="28193" y="101345"/>
                </a:lnTo>
                <a:lnTo>
                  <a:pt x="35813" y="96773"/>
                </a:lnTo>
                <a:lnTo>
                  <a:pt x="172211" y="1219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5353" y="1523"/>
                </a:lnTo>
                <a:lnTo>
                  <a:pt x="146921" y="12953"/>
                </a:lnTo>
                <a:lnTo>
                  <a:pt x="168401" y="12953"/>
                </a:lnTo>
                <a:lnTo>
                  <a:pt x="172211" y="121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250065" y="3086100"/>
            <a:ext cx="24765" cy="45720"/>
          </a:xfrm>
          <a:custGeom>
            <a:avLst/>
            <a:gdLst/>
            <a:ahLst/>
            <a:cxnLst/>
            <a:rect l="l" t="t" r="r" b="b"/>
            <a:pathLst>
              <a:path w="24764" h="45719">
                <a:moveTo>
                  <a:pt x="24383" y="42672"/>
                </a:moveTo>
                <a:lnTo>
                  <a:pt x="12953" y="0"/>
                </a:lnTo>
                <a:lnTo>
                  <a:pt x="0" y="3048"/>
                </a:lnTo>
                <a:lnTo>
                  <a:pt x="11429" y="45720"/>
                </a:lnTo>
                <a:lnTo>
                  <a:pt x="24383" y="426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43969" y="3045714"/>
            <a:ext cx="160020" cy="85090"/>
          </a:xfrm>
          <a:custGeom>
            <a:avLst/>
            <a:gdLst/>
            <a:ahLst/>
            <a:cxnLst/>
            <a:rect l="l" t="t" r="r" b="b"/>
            <a:pathLst>
              <a:path w="160020" h="85089">
                <a:moveTo>
                  <a:pt x="160019" y="0"/>
                </a:moveTo>
                <a:lnTo>
                  <a:pt x="0" y="0"/>
                </a:lnTo>
                <a:lnTo>
                  <a:pt x="12191" y="41910"/>
                </a:lnTo>
                <a:lnTo>
                  <a:pt x="23621" y="84582"/>
                </a:lnTo>
                <a:lnTo>
                  <a:pt x="16001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697109" y="352348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48541" y="3082289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69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03205" y="3083814"/>
            <a:ext cx="1549400" cy="452120"/>
          </a:xfrm>
          <a:custGeom>
            <a:avLst/>
            <a:gdLst/>
            <a:ahLst/>
            <a:cxnLst/>
            <a:rect l="l" t="t" r="r" b="b"/>
            <a:pathLst>
              <a:path w="1549400" h="452120">
                <a:moveTo>
                  <a:pt x="1549146" y="12192"/>
                </a:moveTo>
                <a:lnTo>
                  <a:pt x="1545336" y="0"/>
                </a:lnTo>
                <a:lnTo>
                  <a:pt x="0" y="439674"/>
                </a:lnTo>
                <a:lnTo>
                  <a:pt x="3810" y="451866"/>
                </a:lnTo>
                <a:lnTo>
                  <a:pt x="154914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88471" y="942594"/>
            <a:ext cx="120014" cy="189230"/>
          </a:xfrm>
          <a:custGeom>
            <a:avLst/>
            <a:gdLst/>
            <a:ahLst/>
            <a:cxnLst/>
            <a:rect l="l" t="t" r="r" b="b"/>
            <a:pathLst>
              <a:path w="120014" h="189230">
                <a:moveTo>
                  <a:pt x="53339" y="156210"/>
                </a:moveTo>
                <a:lnTo>
                  <a:pt x="20668" y="142648"/>
                </a:lnTo>
                <a:lnTo>
                  <a:pt x="15239" y="149352"/>
                </a:lnTo>
                <a:lnTo>
                  <a:pt x="5333" y="140970"/>
                </a:lnTo>
                <a:lnTo>
                  <a:pt x="0" y="147828"/>
                </a:lnTo>
                <a:lnTo>
                  <a:pt x="7619" y="150876"/>
                </a:lnTo>
                <a:lnTo>
                  <a:pt x="48005" y="167640"/>
                </a:lnTo>
                <a:lnTo>
                  <a:pt x="53339" y="156210"/>
                </a:lnTo>
                <a:close/>
              </a:path>
              <a:path w="120014" h="189230">
                <a:moveTo>
                  <a:pt x="119633" y="0"/>
                </a:moveTo>
                <a:lnTo>
                  <a:pt x="5333" y="140970"/>
                </a:lnTo>
                <a:lnTo>
                  <a:pt x="12953" y="139446"/>
                </a:lnTo>
                <a:lnTo>
                  <a:pt x="20668" y="142648"/>
                </a:lnTo>
                <a:lnTo>
                  <a:pt x="101631" y="42671"/>
                </a:lnTo>
                <a:lnTo>
                  <a:pt x="104393" y="20574"/>
                </a:lnTo>
                <a:lnTo>
                  <a:pt x="117347" y="21336"/>
                </a:lnTo>
                <a:lnTo>
                  <a:pt x="119633" y="0"/>
                </a:lnTo>
                <a:close/>
              </a:path>
              <a:path w="120014" h="189230">
                <a:moveTo>
                  <a:pt x="20668" y="142648"/>
                </a:moveTo>
                <a:lnTo>
                  <a:pt x="12953" y="139446"/>
                </a:lnTo>
                <a:lnTo>
                  <a:pt x="5333" y="140970"/>
                </a:lnTo>
                <a:lnTo>
                  <a:pt x="15239" y="149352"/>
                </a:lnTo>
                <a:lnTo>
                  <a:pt x="20668" y="142648"/>
                </a:lnTo>
                <a:close/>
              </a:path>
              <a:path w="120014" h="189230">
                <a:moveTo>
                  <a:pt x="117347" y="21336"/>
                </a:moveTo>
                <a:lnTo>
                  <a:pt x="115823" y="25146"/>
                </a:lnTo>
                <a:lnTo>
                  <a:pt x="101631" y="42671"/>
                </a:lnTo>
                <a:lnTo>
                  <a:pt x="84581" y="179070"/>
                </a:lnTo>
                <a:lnTo>
                  <a:pt x="88391" y="185166"/>
                </a:lnTo>
                <a:lnTo>
                  <a:pt x="96011" y="188976"/>
                </a:lnTo>
                <a:lnTo>
                  <a:pt x="97535" y="179832"/>
                </a:lnTo>
                <a:lnTo>
                  <a:pt x="117347" y="21336"/>
                </a:lnTo>
                <a:close/>
              </a:path>
              <a:path w="120014" h="189230">
                <a:moveTo>
                  <a:pt x="117347" y="21336"/>
                </a:moveTo>
                <a:lnTo>
                  <a:pt x="104393" y="20574"/>
                </a:lnTo>
                <a:lnTo>
                  <a:pt x="101631" y="42671"/>
                </a:lnTo>
                <a:lnTo>
                  <a:pt x="115823" y="25146"/>
                </a:lnTo>
                <a:lnTo>
                  <a:pt x="117347" y="2133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36477" y="1098803"/>
            <a:ext cx="45720" cy="29209"/>
          </a:xfrm>
          <a:custGeom>
            <a:avLst/>
            <a:gdLst/>
            <a:ahLst/>
            <a:cxnLst/>
            <a:rect l="l" t="t" r="r" b="b"/>
            <a:pathLst>
              <a:path w="45720" h="29209">
                <a:moveTo>
                  <a:pt x="45720" y="17525"/>
                </a:moveTo>
                <a:lnTo>
                  <a:pt x="5334" y="0"/>
                </a:lnTo>
                <a:lnTo>
                  <a:pt x="0" y="11429"/>
                </a:lnTo>
                <a:lnTo>
                  <a:pt x="40386" y="28955"/>
                </a:lnTo>
                <a:lnTo>
                  <a:pt x="45720" y="175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98377" y="963930"/>
            <a:ext cx="100965" cy="158750"/>
          </a:xfrm>
          <a:custGeom>
            <a:avLst/>
            <a:gdLst/>
            <a:ahLst/>
            <a:cxnLst/>
            <a:rect l="l" t="t" r="r" b="b"/>
            <a:pathLst>
              <a:path w="100964" h="158750">
                <a:moveTo>
                  <a:pt x="100584" y="0"/>
                </a:moveTo>
                <a:lnTo>
                  <a:pt x="0" y="124206"/>
                </a:lnTo>
                <a:lnTo>
                  <a:pt x="40386" y="140970"/>
                </a:lnTo>
                <a:lnTo>
                  <a:pt x="80772" y="158496"/>
                </a:lnTo>
                <a:lnTo>
                  <a:pt x="10058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96347" y="3527297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5333"/>
                </a:moveTo>
                <a:lnTo>
                  <a:pt x="2286" y="0"/>
                </a:lnTo>
                <a:lnTo>
                  <a:pt x="0" y="6096"/>
                </a:lnTo>
                <a:lnTo>
                  <a:pt x="12192" y="11430"/>
                </a:lnTo>
                <a:lnTo>
                  <a:pt x="14478" y="533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30381" y="1102613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30">
                <a:moveTo>
                  <a:pt x="14478" y="5334"/>
                </a:moveTo>
                <a:lnTo>
                  <a:pt x="2285" y="0"/>
                </a:lnTo>
                <a:lnTo>
                  <a:pt x="0" y="6096"/>
                </a:lnTo>
                <a:lnTo>
                  <a:pt x="12192" y="11430"/>
                </a:lnTo>
                <a:lnTo>
                  <a:pt x="14478" y="533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98633" y="1108710"/>
            <a:ext cx="1043940" cy="2424430"/>
          </a:xfrm>
          <a:custGeom>
            <a:avLst/>
            <a:gdLst/>
            <a:ahLst/>
            <a:cxnLst/>
            <a:rect l="l" t="t" r="r" b="b"/>
            <a:pathLst>
              <a:path w="1043939" h="2424429">
                <a:moveTo>
                  <a:pt x="1043939" y="5333"/>
                </a:moveTo>
                <a:lnTo>
                  <a:pt x="1031747" y="0"/>
                </a:lnTo>
                <a:lnTo>
                  <a:pt x="0" y="2418588"/>
                </a:lnTo>
                <a:lnTo>
                  <a:pt x="12192" y="2423922"/>
                </a:lnTo>
                <a:lnTo>
                  <a:pt x="1043939" y="533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902087" y="3067811"/>
            <a:ext cx="288798" cy="335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920623" y="3106165"/>
            <a:ext cx="1447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1401" y="2923794"/>
            <a:ext cx="156971" cy="1554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399673" y="1876805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5">
                <a:moveTo>
                  <a:pt x="11429" y="2286"/>
                </a:moveTo>
                <a:lnTo>
                  <a:pt x="5333" y="0"/>
                </a:lnTo>
                <a:lnTo>
                  <a:pt x="0" y="12192"/>
                </a:lnTo>
                <a:lnTo>
                  <a:pt x="6095" y="14478"/>
                </a:lnTo>
                <a:lnTo>
                  <a:pt x="11429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05769" y="1879092"/>
            <a:ext cx="848994" cy="733425"/>
          </a:xfrm>
          <a:custGeom>
            <a:avLst/>
            <a:gdLst/>
            <a:ahLst/>
            <a:cxnLst/>
            <a:rect l="l" t="t" r="r" b="b"/>
            <a:pathLst>
              <a:path w="848995" h="733425">
                <a:moveTo>
                  <a:pt x="848868" y="726185"/>
                </a:moveTo>
                <a:lnTo>
                  <a:pt x="835914" y="704849"/>
                </a:lnTo>
                <a:lnTo>
                  <a:pt x="835152" y="704849"/>
                </a:lnTo>
                <a:lnTo>
                  <a:pt x="822198" y="684276"/>
                </a:lnTo>
                <a:lnTo>
                  <a:pt x="794646" y="642050"/>
                </a:lnTo>
                <a:lnTo>
                  <a:pt x="765496" y="600375"/>
                </a:lnTo>
                <a:lnTo>
                  <a:pt x="734848" y="559345"/>
                </a:lnTo>
                <a:lnTo>
                  <a:pt x="702798" y="519054"/>
                </a:lnTo>
                <a:lnTo>
                  <a:pt x="669444" y="479597"/>
                </a:lnTo>
                <a:lnTo>
                  <a:pt x="634884" y="441069"/>
                </a:lnTo>
                <a:lnTo>
                  <a:pt x="599215" y="403564"/>
                </a:lnTo>
                <a:lnTo>
                  <a:pt x="562536" y="367176"/>
                </a:lnTo>
                <a:lnTo>
                  <a:pt x="524944" y="332001"/>
                </a:lnTo>
                <a:lnTo>
                  <a:pt x="486537" y="298133"/>
                </a:lnTo>
                <a:lnTo>
                  <a:pt x="447413" y="265666"/>
                </a:lnTo>
                <a:lnTo>
                  <a:pt x="407670" y="234695"/>
                </a:lnTo>
                <a:lnTo>
                  <a:pt x="407670" y="233933"/>
                </a:lnTo>
                <a:lnTo>
                  <a:pt x="348020" y="190481"/>
                </a:lnTo>
                <a:lnTo>
                  <a:pt x="307525" y="162685"/>
                </a:lnTo>
                <a:lnTo>
                  <a:pt x="266353" y="136061"/>
                </a:lnTo>
                <a:lnTo>
                  <a:pt x="224483" y="110602"/>
                </a:lnTo>
                <a:lnTo>
                  <a:pt x="181895" y="86301"/>
                </a:lnTo>
                <a:lnTo>
                  <a:pt x="138570" y="63152"/>
                </a:lnTo>
                <a:lnTo>
                  <a:pt x="94488" y="41148"/>
                </a:lnTo>
                <a:lnTo>
                  <a:pt x="50292" y="20574"/>
                </a:lnTo>
                <a:lnTo>
                  <a:pt x="50292" y="19811"/>
                </a:lnTo>
                <a:lnTo>
                  <a:pt x="5334" y="0"/>
                </a:lnTo>
                <a:lnTo>
                  <a:pt x="0" y="12192"/>
                </a:lnTo>
                <a:lnTo>
                  <a:pt x="44958" y="32004"/>
                </a:lnTo>
                <a:lnTo>
                  <a:pt x="89154" y="52577"/>
                </a:lnTo>
                <a:lnTo>
                  <a:pt x="89154" y="52959"/>
                </a:lnTo>
                <a:lnTo>
                  <a:pt x="132588" y="74675"/>
                </a:lnTo>
                <a:lnTo>
                  <a:pt x="175260" y="97535"/>
                </a:lnTo>
                <a:lnTo>
                  <a:pt x="217932" y="121919"/>
                </a:lnTo>
                <a:lnTo>
                  <a:pt x="239268" y="134873"/>
                </a:lnTo>
                <a:lnTo>
                  <a:pt x="239268" y="134111"/>
                </a:lnTo>
                <a:lnTo>
                  <a:pt x="280416" y="160019"/>
                </a:lnTo>
                <a:lnTo>
                  <a:pt x="321564" y="187451"/>
                </a:lnTo>
                <a:lnTo>
                  <a:pt x="321564" y="187979"/>
                </a:lnTo>
                <a:lnTo>
                  <a:pt x="340614" y="201167"/>
                </a:lnTo>
                <a:lnTo>
                  <a:pt x="385240" y="233662"/>
                </a:lnTo>
                <a:lnTo>
                  <a:pt x="429086" y="267195"/>
                </a:lnTo>
                <a:lnTo>
                  <a:pt x="471750" y="302194"/>
                </a:lnTo>
                <a:lnTo>
                  <a:pt x="512826" y="339089"/>
                </a:lnTo>
                <a:lnTo>
                  <a:pt x="530352" y="354425"/>
                </a:lnTo>
                <a:lnTo>
                  <a:pt x="548640" y="371855"/>
                </a:lnTo>
                <a:lnTo>
                  <a:pt x="583265" y="405880"/>
                </a:lnTo>
                <a:lnTo>
                  <a:pt x="617256" y="441284"/>
                </a:lnTo>
                <a:lnTo>
                  <a:pt x="650394" y="477736"/>
                </a:lnTo>
                <a:lnTo>
                  <a:pt x="682459" y="514902"/>
                </a:lnTo>
                <a:lnTo>
                  <a:pt x="713232" y="552450"/>
                </a:lnTo>
                <a:lnTo>
                  <a:pt x="728472" y="571500"/>
                </a:lnTo>
                <a:lnTo>
                  <a:pt x="728472" y="571780"/>
                </a:lnTo>
                <a:lnTo>
                  <a:pt x="742188" y="590550"/>
                </a:lnTo>
                <a:lnTo>
                  <a:pt x="784445" y="650376"/>
                </a:lnTo>
                <a:lnTo>
                  <a:pt x="824484" y="711707"/>
                </a:lnTo>
                <a:lnTo>
                  <a:pt x="837438" y="733043"/>
                </a:lnTo>
                <a:lnTo>
                  <a:pt x="837438" y="732281"/>
                </a:lnTo>
                <a:lnTo>
                  <a:pt x="848868" y="726185"/>
                </a:lnTo>
                <a:close/>
              </a:path>
              <a:path w="848995" h="733425">
                <a:moveTo>
                  <a:pt x="89154" y="52959"/>
                </a:moveTo>
                <a:lnTo>
                  <a:pt x="89154" y="52577"/>
                </a:lnTo>
                <a:lnTo>
                  <a:pt x="88392" y="52577"/>
                </a:lnTo>
                <a:lnTo>
                  <a:pt x="89154" y="52959"/>
                </a:lnTo>
                <a:close/>
              </a:path>
              <a:path w="848995" h="733425">
                <a:moveTo>
                  <a:pt x="321564" y="187979"/>
                </a:moveTo>
                <a:lnTo>
                  <a:pt x="321564" y="187451"/>
                </a:lnTo>
                <a:lnTo>
                  <a:pt x="320802" y="187451"/>
                </a:lnTo>
                <a:lnTo>
                  <a:pt x="321564" y="187979"/>
                </a:lnTo>
                <a:close/>
              </a:path>
              <a:path w="848995" h="733425">
                <a:moveTo>
                  <a:pt x="531114" y="355091"/>
                </a:moveTo>
                <a:lnTo>
                  <a:pt x="530352" y="354329"/>
                </a:lnTo>
                <a:lnTo>
                  <a:pt x="531114" y="355091"/>
                </a:lnTo>
                <a:close/>
              </a:path>
              <a:path w="848995" h="733425">
                <a:moveTo>
                  <a:pt x="728472" y="571780"/>
                </a:moveTo>
                <a:lnTo>
                  <a:pt x="728472" y="571500"/>
                </a:lnTo>
                <a:lnTo>
                  <a:pt x="727710" y="570738"/>
                </a:lnTo>
                <a:lnTo>
                  <a:pt x="728472" y="571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243207" y="2605277"/>
            <a:ext cx="174625" cy="387350"/>
          </a:xfrm>
          <a:custGeom>
            <a:avLst/>
            <a:gdLst/>
            <a:ahLst/>
            <a:cxnLst/>
            <a:rect l="l" t="t" r="r" b="b"/>
            <a:pathLst>
              <a:path w="174625" h="387350">
                <a:moveTo>
                  <a:pt x="174497" y="383286"/>
                </a:moveTo>
                <a:lnTo>
                  <a:pt x="152253" y="309299"/>
                </a:lnTo>
                <a:lnTo>
                  <a:pt x="134967" y="259568"/>
                </a:lnTo>
                <a:lnTo>
                  <a:pt x="115883" y="210498"/>
                </a:lnTo>
                <a:lnTo>
                  <a:pt x="95103" y="162113"/>
                </a:lnTo>
                <a:lnTo>
                  <a:pt x="72732" y="114441"/>
                </a:lnTo>
                <a:lnTo>
                  <a:pt x="48870" y="67506"/>
                </a:lnTo>
                <a:lnTo>
                  <a:pt x="23621" y="21336"/>
                </a:lnTo>
                <a:lnTo>
                  <a:pt x="11429" y="0"/>
                </a:lnTo>
                <a:lnTo>
                  <a:pt x="0" y="6096"/>
                </a:lnTo>
                <a:lnTo>
                  <a:pt x="12191" y="27432"/>
                </a:lnTo>
                <a:lnTo>
                  <a:pt x="41428" y="80848"/>
                </a:lnTo>
                <a:lnTo>
                  <a:pt x="55263" y="107552"/>
                </a:lnTo>
                <a:lnTo>
                  <a:pt x="79247" y="157734"/>
                </a:lnTo>
                <a:lnTo>
                  <a:pt x="79247" y="159433"/>
                </a:lnTo>
                <a:lnTo>
                  <a:pt x="88391" y="179832"/>
                </a:lnTo>
                <a:lnTo>
                  <a:pt x="98297" y="202692"/>
                </a:lnTo>
                <a:lnTo>
                  <a:pt x="98297" y="201930"/>
                </a:lnTo>
                <a:lnTo>
                  <a:pt x="107441" y="224028"/>
                </a:lnTo>
                <a:lnTo>
                  <a:pt x="133159" y="293160"/>
                </a:lnTo>
                <a:lnTo>
                  <a:pt x="155447" y="363474"/>
                </a:lnTo>
                <a:lnTo>
                  <a:pt x="162305" y="387096"/>
                </a:lnTo>
                <a:lnTo>
                  <a:pt x="162305" y="386334"/>
                </a:lnTo>
                <a:lnTo>
                  <a:pt x="174497" y="383286"/>
                </a:lnTo>
                <a:close/>
              </a:path>
              <a:path w="174625" h="387350">
                <a:moveTo>
                  <a:pt x="79247" y="159433"/>
                </a:moveTo>
                <a:lnTo>
                  <a:pt x="79247" y="157734"/>
                </a:lnTo>
                <a:lnTo>
                  <a:pt x="78485" y="157734"/>
                </a:lnTo>
                <a:lnTo>
                  <a:pt x="79247" y="1594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1609" y="3012948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70" h="9525">
                <a:moveTo>
                  <a:pt x="13715" y="6096"/>
                </a:moveTo>
                <a:lnTo>
                  <a:pt x="12191" y="0"/>
                </a:lnTo>
                <a:lnTo>
                  <a:pt x="0" y="3048"/>
                </a:lnTo>
                <a:lnTo>
                  <a:pt x="1523" y="9144"/>
                </a:lnTo>
                <a:lnTo>
                  <a:pt x="13715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405513" y="2988564"/>
            <a:ext cx="18415" cy="27940"/>
          </a:xfrm>
          <a:custGeom>
            <a:avLst/>
            <a:gdLst/>
            <a:ahLst/>
            <a:cxnLst/>
            <a:rect l="l" t="t" r="r" b="b"/>
            <a:pathLst>
              <a:path w="18414" h="27939">
                <a:moveTo>
                  <a:pt x="18287" y="24384"/>
                </a:moveTo>
                <a:lnTo>
                  <a:pt x="12191" y="0"/>
                </a:lnTo>
                <a:lnTo>
                  <a:pt x="0" y="3048"/>
                </a:lnTo>
                <a:lnTo>
                  <a:pt x="6095" y="27432"/>
                </a:lnTo>
                <a:lnTo>
                  <a:pt x="18287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 rot="4380000">
            <a:off x="4636200" y="1943075"/>
            <a:ext cx="1373668" cy="182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40"/>
              </a:lnSpc>
            </a:pPr>
            <a:r>
              <a:rPr dirty="0" sz="1400" spc="20">
                <a:latin typeface="Arial"/>
                <a:cs typeface="Arial"/>
              </a:rPr>
              <a:t>P</a:t>
            </a:r>
            <a:r>
              <a:rPr dirty="0" sz="1400" spc="20">
                <a:latin typeface="Arial"/>
                <a:cs typeface="Arial"/>
              </a:rPr>
              <a:t>s</a:t>
            </a:r>
            <a:r>
              <a:rPr dirty="0" sz="1400" spc="15">
                <a:latin typeface="Arial"/>
                <a:cs typeface="Arial"/>
              </a:rPr>
              <a:t>e</a:t>
            </a:r>
            <a:r>
              <a:rPr dirty="0" sz="1400" spc="20">
                <a:latin typeface="Arial"/>
                <a:cs typeface="Arial"/>
              </a:rPr>
              <a:t>u</a:t>
            </a:r>
            <a:r>
              <a:rPr dirty="0" sz="1400" spc="15">
                <a:latin typeface="Arial"/>
                <a:cs typeface="Arial"/>
              </a:rPr>
              <a:t>d</a:t>
            </a:r>
            <a:r>
              <a:rPr dirty="0" sz="1400" spc="20">
                <a:latin typeface="Arial"/>
                <a:cs typeface="Arial"/>
              </a:rPr>
              <a:t>o</a:t>
            </a:r>
            <a:r>
              <a:rPr dirty="0" sz="1400" spc="5">
                <a:latin typeface="Arial"/>
                <a:cs typeface="Arial"/>
              </a:rPr>
              <a:t>-</a:t>
            </a:r>
            <a:r>
              <a:rPr dirty="0" sz="1400" spc="25">
                <a:latin typeface="Arial"/>
                <a:cs typeface="Arial"/>
              </a:rPr>
              <a:t>R</a:t>
            </a:r>
            <a:r>
              <a:rPr dirty="0" sz="1400" spc="15">
                <a:latin typeface="Arial"/>
                <a:cs typeface="Arial"/>
              </a:rPr>
              <a:t>o</a:t>
            </a:r>
            <a:r>
              <a:rPr dirty="0" sz="1400" spc="10">
                <a:latin typeface="Arial"/>
                <a:cs typeface="Arial"/>
              </a:rPr>
              <a:t>t</a:t>
            </a:r>
            <a:r>
              <a:rPr dirty="0" sz="1400" spc="20">
                <a:latin typeface="Arial"/>
                <a:cs typeface="Arial"/>
              </a:rPr>
              <a:t>a</a:t>
            </a:r>
            <a:r>
              <a:rPr dirty="0" sz="1400" spc="5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i</a:t>
            </a:r>
            <a:r>
              <a:rPr dirty="0" sz="1400" spc="20">
                <a:latin typeface="Arial"/>
                <a:cs typeface="Arial"/>
              </a:rPr>
              <a:t>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69955" y="1849373"/>
            <a:ext cx="70103" cy="6931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424563" y="3046476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60">
                <a:moveTo>
                  <a:pt x="13716" y="6096"/>
                </a:moveTo>
                <a:lnTo>
                  <a:pt x="12192" y="0"/>
                </a:lnTo>
                <a:lnTo>
                  <a:pt x="0" y="3810"/>
                </a:lnTo>
                <a:lnTo>
                  <a:pt x="1524" y="9906"/>
                </a:lnTo>
                <a:lnTo>
                  <a:pt x="13716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3533" y="939546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59">
                <a:moveTo>
                  <a:pt x="13716" y="6095"/>
                </a:moveTo>
                <a:lnTo>
                  <a:pt x="12192" y="0"/>
                </a:lnTo>
                <a:lnTo>
                  <a:pt x="0" y="3809"/>
                </a:lnTo>
                <a:lnTo>
                  <a:pt x="1524" y="9905"/>
                </a:lnTo>
                <a:lnTo>
                  <a:pt x="13716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5057" y="945641"/>
            <a:ext cx="631825" cy="2105025"/>
          </a:xfrm>
          <a:custGeom>
            <a:avLst/>
            <a:gdLst/>
            <a:ahLst/>
            <a:cxnLst/>
            <a:rect l="l" t="t" r="r" b="b"/>
            <a:pathLst>
              <a:path w="631825" h="2105025">
                <a:moveTo>
                  <a:pt x="631698" y="2100834"/>
                </a:moveTo>
                <a:lnTo>
                  <a:pt x="12192" y="0"/>
                </a:lnTo>
                <a:lnTo>
                  <a:pt x="0" y="3810"/>
                </a:lnTo>
                <a:lnTo>
                  <a:pt x="619506" y="2104644"/>
                </a:lnTo>
                <a:lnTo>
                  <a:pt x="631698" y="21008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 rot="2940000">
            <a:off x="4142812" y="2407408"/>
            <a:ext cx="1374926" cy="182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40"/>
              </a:lnSpc>
            </a:pPr>
            <a:r>
              <a:rPr dirty="0" baseline="1984" sz="2100" spc="7">
                <a:latin typeface="Arial"/>
                <a:cs typeface="Arial"/>
              </a:rPr>
              <a:t>C</a:t>
            </a:r>
            <a:r>
              <a:rPr dirty="0" baseline="1984" sz="2100" spc="-7">
                <a:latin typeface="Arial"/>
                <a:cs typeface="Arial"/>
              </a:rPr>
              <a:t>i</a:t>
            </a:r>
            <a:r>
              <a:rPr dirty="0" baseline="1984" sz="2100" spc="-7">
                <a:latin typeface="Arial"/>
                <a:cs typeface="Arial"/>
              </a:rPr>
              <a:t>r</a:t>
            </a:r>
            <a:r>
              <a:rPr dirty="0" baseline="1984" sz="2100" spc="15">
                <a:latin typeface="Arial"/>
                <a:cs typeface="Arial"/>
              </a:rPr>
              <a:t>c</a:t>
            </a:r>
            <a:r>
              <a:rPr dirty="0" baseline="1984" sz="2100" spc="15">
                <a:latin typeface="Arial"/>
                <a:cs typeface="Arial"/>
              </a:rPr>
              <a:t>u</a:t>
            </a:r>
            <a:r>
              <a:rPr dirty="0" baseline="1984" sz="2100" spc="-22">
                <a:latin typeface="Arial"/>
                <a:cs typeface="Arial"/>
              </a:rPr>
              <a:t>l</a:t>
            </a:r>
            <a:r>
              <a:rPr dirty="0" baseline="1984" sz="2100" spc="7">
                <a:latin typeface="Arial"/>
                <a:cs typeface="Arial"/>
              </a:rPr>
              <a:t>a</a:t>
            </a:r>
            <a:r>
              <a:rPr dirty="0" baseline="1984" sz="2100" spc="15">
                <a:latin typeface="Arial"/>
                <a:cs typeface="Arial"/>
              </a:rPr>
              <a:t>r</a:t>
            </a:r>
            <a:r>
              <a:rPr dirty="0" baseline="1984" sz="2100">
                <a:latin typeface="Arial"/>
                <a:cs typeface="Arial"/>
              </a:rPr>
              <a:t> </a:t>
            </a:r>
            <a:r>
              <a:rPr dirty="0" baseline="1984" sz="2100" spc="15">
                <a:latin typeface="Arial"/>
                <a:cs typeface="Arial"/>
              </a:rPr>
              <a:t>Ro</a:t>
            </a:r>
            <a:r>
              <a:rPr dirty="0" sz="1400" spc="-5">
                <a:latin typeface="Arial"/>
                <a:cs typeface="Arial"/>
              </a:rPr>
              <a:t>t</a:t>
            </a:r>
            <a:r>
              <a:rPr dirty="0" sz="1400" spc="5">
                <a:latin typeface="Arial"/>
                <a:cs typeface="Arial"/>
              </a:rPr>
              <a:t>a</a:t>
            </a:r>
            <a:r>
              <a:rPr dirty="0" sz="1400" spc="-5">
                <a:latin typeface="Arial"/>
                <a:cs typeface="Arial"/>
              </a:rPr>
              <a:t>t</a:t>
            </a:r>
            <a:r>
              <a:rPr dirty="0" sz="1400" spc="-10">
                <a:latin typeface="Arial"/>
                <a:cs typeface="Arial"/>
              </a:rPr>
              <a:t>i</a:t>
            </a:r>
            <a:r>
              <a:rPr dirty="0" sz="1400" spc="10">
                <a:latin typeface="Arial"/>
                <a:cs typeface="Arial"/>
              </a:rPr>
              <a:t>o</a:t>
            </a:r>
            <a:r>
              <a:rPr dirty="0" sz="1400" spc="2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87807" y="40640"/>
            <a:ext cx="27686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其它的坐标系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18237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线性坐标系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4060952"/>
            <a:ext cx="21285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双曲线坐标系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31997" y="1751329"/>
            <a:ext cx="22428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Linear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Rotations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76279" y="1248917"/>
            <a:ext cx="105155" cy="1836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29238" y="1426463"/>
            <a:ext cx="0" cy="2293620"/>
          </a:xfrm>
          <a:custGeom>
            <a:avLst/>
            <a:gdLst/>
            <a:ahLst/>
            <a:cxnLst/>
            <a:rect l="l" t="t" r="r" b="b"/>
            <a:pathLst>
              <a:path w="0" h="2293620">
                <a:moveTo>
                  <a:pt x="0" y="0"/>
                </a:moveTo>
                <a:lnTo>
                  <a:pt x="0" y="229362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189355" y="2577845"/>
            <a:ext cx="183642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651133" y="2624327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57229" y="2630804"/>
            <a:ext cx="2538730" cy="0"/>
          </a:xfrm>
          <a:custGeom>
            <a:avLst/>
            <a:gdLst/>
            <a:ahLst/>
            <a:cxnLst/>
            <a:rect l="l" t="t" r="r" b="b"/>
            <a:pathLst>
              <a:path w="2538729" h="0">
                <a:moveTo>
                  <a:pt x="0" y="0"/>
                </a:moveTo>
                <a:lnTo>
                  <a:pt x="253822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65430" y="1338833"/>
            <a:ext cx="0" cy="2406015"/>
          </a:xfrm>
          <a:custGeom>
            <a:avLst/>
            <a:gdLst/>
            <a:ahLst/>
            <a:cxnLst/>
            <a:rect l="l" t="t" r="r" b="b"/>
            <a:pathLst>
              <a:path w="0" h="2406015">
                <a:moveTo>
                  <a:pt x="0" y="0"/>
                </a:moveTo>
                <a:lnTo>
                  <a:pt x="0" y="240563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088253" y="1477517"/>
            <a:ext cx="177800" cy="152400"/>
          </a:xfrm>
          <a:custGeom>
            <a:avLst/>
            <a:gdLst/>
            <a:ahLst/>
            <a:cxnLst/>
            <a:rect l="l" t="t" r="r" b="b"/>
            <a:pathLst>
              <a:path w="177800" h="152400">
                <a:moveTo>
                  <a:pt x="40385" y="102869"/>
                </a:moveTo>
                <a:lnTo>
                  <a:pt x="19513" y="74630"/>
                </a:lnTo>
                <a:lnTo>
                  <a:pt x="11429" y="77723"/>
                </a:lnTo>
                <a:lnTo>
                  <a:pt x="7619" y="65531"/>
                </a:lnTo>
                <a:lnTo>
                  <a:pt x="0" y="67817"/>
                </a:lnTo>
                <a:lnTo>
                  <a:pt x="4571" y="75437"/>
                </a:lnTo>
                <a:lnTo>
                  <a:pt x="30479" y="110489"/>
                </a:lnTo>
                <a:lnTo>
                  <a:pt x="40385" y="102869"/>
                </a:lnTo>
                <a:close/>
              </a:path>
              <a:path w="177800" h="152400">
                <a:moveTo>
                  <a:pt x="177545" y="0"/>
                </a:moveTo>
                <a:lnTo>
                  <a:pt x="156971" y="8381"/>
                </a:lnTo>
                <a:lnTo>
                  <a:pt x="7619" y="65531"/>
                </a:lnTo>
                <a:lnTo>
                  <a:pt x="14477" y="67817"/>
                </a:lnTo>
                <a:lnTo>
                  <a:pt x="19513" y="74630"/>
                </a:lnTo>
                <a:lnTo>
                  <a:pt x="140483" y="28341"/>
                </a:lnTo>
                <a:lnTo>
                  <a:pt x="153923" y="10667"/>
                </a:lnTo>
                <a:lnTo>
                  <a:pt x="163829" y="18287"/>
                </a:lnTo>
                <a:lnTo>
                  <a:pt x="177545" y="0"/>
                </a:lnTo>
                <a:close/>
              </a:path>
              <a:path w="177800" h="152400">
                <a:moveTo>
                  <a:pt x="19513" y="74630"/>
                </a:moveTo>
                <a:lnTo>
                  <a:pt x="14477" y="67817"/>
                </a:lnTo>
                <a:lnTo>
                  <a:pt x="7619" y="65531"/>
                </a:lnTo>
                <a:lnTo>
                  <a:pt x="11429" y="77723"/>
                </a:lnTo>
                <a:lnTo>
                  <a:pt x="19513" y="74630"/>
                </a:lnTo>
                <a:close/>
              </a:path>
              <a:path w="177800" h="152400">
                <a:moveTo>
                  <a:pt x="163829" y="18287"/>
                </a:moveTo>
                <a:lnTo>
                  <a:pt x="160781" y="20573"/>
                </a:lnTo>
                <a:lnTo>
                  <a:pt x="140483" y="28341"/>
                </a:lnTo>
                <a:lnTo>
                  <a:pt x="57149" y="137921"/>
                </a:lnTo>
                <a:lnTo>
                  <a:pt x="57149" y="145541"/>
                </a:lnTo>
                <a:lnTo>
                  <a:pt x="61721" y="152399"/>
                </a:lnTo>
                <a:lnTo>
                  <a:pt x="67055" y="145541"/>
                </a:lnTo>
                <a:lnTo>
                  <a:pt x="163829" y="18287"/>
                </a:lnTo>
                <a:close/>
              </a:path>
              <a:path w="177800" h="152400">
                <a:moveTo>
                  <a:pt x="163829" y="18287"/>
                </a:moveTo>
                <a:lnTo>
                  <a:pt x="153923" y="10667"/>
                </a:lnTo>
                <a:lnTo>
                  <a:pt x="140483" y="28341"/>
                </a:lnTo>
                <a:lnTo>
                  <a:pt x="160781" y="20573"/>
                </a:lnTo>
                <a:lnTo>
                  <a:pt x="163829" y="1828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18745" y="1580388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576" y="35052"/>
                </a:moveTo>
                <a:lnTo>
                  <a:pt x="9906" y="0"/>
                </a:lnTo>
                <a:lnTo>
                  <a:pt x="0" y="7620"/>
                </a:lnTo>
                <a:lnTo>
                  <a:pt x="26670" y="42672"/>
                </a:lnTo>
                <a:lnTo>
                  <a:pt x="36576" y="3505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97409" y="1491996"/>
            <a:ext cx="149860" cy="127635"/>
          </a:xfrm>
          <a:custGeom>
            <a:avLst/>
            <a:gdLst/>
            <a:ahLst/>
            <a:cxnLst/>
            <a:rect l="l" t="t" r="r" b="b"/>
            <a:pathLst>
              <a:path w="149860" h="127634">
                <a:moveTo>
                  <a:pt x="149352" y="0"/>
                </a:moveTo>
                <a:lnTo>
                  <a:pt x="0" y="57149"/>
                </a:lnTo>
                <a:lnTo>
                  <a:pt x="25908" y="92201"/>
                </a:lnTo>
                <a:lnTo>
                  <a:pt x="52578" y="127253"/>
                </a:lnTo>
                <a:lnTo>
                  <a:pt x="14935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19713" y="2625089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5">
                <a:moveTo>
                  <a:pt x="12954" y="10668"/>
                </a:moveTo>
                <a:lnTo>
                  <a:pt x="5334" y="0"/>
                </a:lnTo>
                <a:lnTo>
                  <a:pt x="0" y="3810"/>
                </a:lnTo>
                <a:lnTo>
                  <a:pt x="7620" y="14478"/>
                </a:lnTo>
                <a:lnTo>
                  <a:pt x="12954" y="1066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114935" y="1578863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5">
                <a:moveTo>
                  <a:pt x="12954" y="10668"/>
                </a:moveTo>
                <a:lnTo>
                  <a:pt x="5334" y="0"/>
                </a:lnTo>
                <a:lnTo>
                  <a:pt x="0" y="3810"/>
                </a:lnTo>
                <a:lnTo>
                  <a:pt x="7620" y="14478"/>
                </a:lnTo>
                <a:lnTo>
                  <a:pt x="12954" y="1066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25047" y="1582674"/>
            <a:ext cx="1397635" cy="1053465"/>
          </a:xfrm>
          <a:custGeom>
            <a:avLst/>
            <a:gdLst/>
            <a:ahLst/>
            <a:cxnLst/>
            <a:rect l="l" t="t" r="r" b="b"/>
            <a:pathLst>
              <a:path w="1397635" h="1053464">
                <a:moveTo>
                  <a:pt x="1397508" y="10667"/>
                </a:moveTo>
                <a:lnTo>
                  <a:pt x="1389888" y="0"/>
                </a:lnTo>
                <a:lnTo>
                  <a:pt x="0" y="1042415"/>
                </a:lnTo>
                <a:lnTo>
                  <a:pt x="7620" y="1053083"/>
                </a:lnTo>
                <a:lnTo>
                  <a:pt x="1397508" y="1066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75298" y="2073401"/>
            <a:ext cx="189230" cy="112395"/>
          </a:xfrm>
          <a:custGeom>
            <a:avLst/>
            <a:gdLst/>
            <a:ahLst/>
            <a:cxnLst/>
            <a:rect l="l" t="t" r="r" b="b"/>
            <a:pathLst>
              <a:path w="189229" h="112394">
                <a:moveTo>
                  <a:pt x="29717" y="57912"/>
                </a:moveTo>
                <a:lnTo>
                  <a:pt x="17363" y="24556"/>
                </a:lnTo>
                <a:lnTo>
                  <a:pt x="9143" y="25146"/>
                </a:lnTo>
                <a:lnTo>
                  <a:pt x="8381" y="12192"/>
                </a:lnTo>
                <a:lnTo>
                  <a:pt x="0" y="12954"/>
                </a:lnTo>
                <a:lnTo>
                  <a:pt x="2285" y="21336"/>
                </a:lnTo>
                <a:lnTo>
                  <a:pt x="17525" y="62484"/>
                </a:lnTo>
                <a:lnTo>
                  <a:pt x="29717" y="57912"/>
                </a:lnTo>
                <a:close/>
              </a:path>
              <a:path w="189229" h="112394">
                <a:moveTo>
                  <a:pt x="188975" y="0"/>
                </a:moveTo>
                <a:lnTo>
                  <a:pt x="167639" y="762"/>
                </a:lnTo>
                <a:lnTo>
                  <a:pt x="8381" y="12192"/>
                </a:lnTo>
                <a:lnTo>
                  <a:pt x="14477" y="16764"/>
                </a:lnTo>
                <a:lnTo>
                  <a:pt x="17363" y="24556"/>
                </a:lnTo>
                <a:lnTo>
                  <a:pt x="146067" y="15318"/>
                </a:lnTo>
                <a:lnTo>
                  <a:pt x="163829" y="2286"/>
                </a:lnTo>
                <a:lnTo>
                  <a:pt x="171449" y="12192"/>
                </a:lnTo>
                <a:lnTo>
                  <a:pt x="188975" y="0"/>
                </a:lnTo>
                <a:close/>
              </a:path>
              <a:path w="189229" h="112394">
                <a:moveTo>
                  <a:pt x="17363" y="24556"/>
                </a:moveTo>
                <a:lnTo>
                  <a:pt x="14477" y="16764"/>
                </a:lnTo>
                <a:lnTo>
                  <a:pt x="8381" y="12192"/>
                </a:lnTo>
                <a:lnTo>
                  <a:pt x="9143" y="25146"/>
                </a:lnTo>
                <a:lnTo>
                  <a:pt x="17363" y="24556"/>
                </a:lnTo>
                <a:close/>
              </a:path>
              <a:path w="189229" h="112394">
                <a:moveTo>
                  <a:pt x="171449" y="12192"/>
                </a:moveTo>
                <a:lnTo>
                  <a:pt x="168401" y="13716"/>
                </a:lnTo>
                <a:lnTo>
                  <a:pt x="146067" y="15318"/>
                </a:lnTo>
                <a:lnTo>
                  <a:pt x="35051" y="96774"/>
                </a:lnTo>
                <a:lnTo>
                  <a:pt x="32765" y="104394"/>
                </a:lnTo>
                <a:lnTo>
                  <a:pt x="35813" y="112014"/>
                </a:lnTo>
                <a:lnTo>
                  <a:pt x="43433" y="106680"/>
                </a:lnTo>
                <a:lnTo>
                  <a:pt x="171449" y="12192"/>
                </a:lnTo>
                <a:close/>
              </a:path>
              <a:path w="189229" h="112394">
                <a:moveTo>
                  <a:pt x="171449" y="12192"/>
                </a:moveTo>
                <a:lnTo>
                  <a:pt x="163829" y="2286"/>
                </a:lnTo>
                <a:lnTo>
                  <a:pt x="146067" y="15318"/>
                </a:lnTo>
                <a:lnTo>
                  <a:pt x="168401" y="13716"/>
                </a:lnTo>
                <a:lnTo>
                  <a:pt x="171449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92837" y="2131314"/>
            <a:ext cx="27940" cy="46990"/>
          </a:xfrm>
          <a:custGeom>
            <a:avLst/>
            <a:gdLst/>
            <a:ahLst/>
            <a:cxnLst/>
            <a:rect l="l" t="t" r="r" b="b"/>
            <a:pathLst>
              <a:path w="27939" h="46989">
                <a:moveTo>
                  <a:pt x="27431" y="41910"/>
                </a:moveTo>
                <a:lnTo>
                  <a:pt x="12191" y="0"/>
                </a:lnTo>
                <a:lnTo>
                  <a:pt x="0" y="4572"/>
                </a:lnTo>
                <a:lnTo>
                  <a:pt x="15239" y="46482"/>
                </a:lnTo>
                <a:lnTo>
                  <a:pt x="27431" y="4191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083680" y="2081022"/>
            <a:ext cx="159385" cy="94615"/>
          </a:xfrm>
          <a:custGeom>
            <a:avLst/>
            <a:gdLst/>
            <a:ahLst/>
            <a:cxnLst/>
            <a:rect l="l" t="t" r="r" b="b"/>
            <a:pathLst>
              <a:path w="159385" h="94614">
                <a:moveTo>
                  <a:pt x="159257" y="0"/>
                </a:moveTo>
                <a:lnTo>
                  <a:pt x="0" y="11429"/>
                </a:lnTo>
                <a:lnTo>
                  <a:pt x="30479" y="94487"/>
                </a:lnTo>
                <a:lnTo>
                  <a:pt x="15925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22761" y="2624327"/>
            <a:ext cx="10795" cy="14604"/>
          </a:xfrm>
          <a:custGeom>
            <a:avLst/>
            <a:gdLst/>
            <a:ahLst/>
            <a:cxnLst/>
            <a:rect l="l" t="t" r="r" b="b"/>
            <a:pathLst>
              <a:path w="10795" h="14605">
                <a:moveTo>
                  <a:pt x="10668" y="12192"/>
                </a:moveTo>
                <a:lnTo>
                  <a:pt x="6096" y="0"/>
                </a:lnTo>
                <a:lnTo>
                  <a:pt x="0" y="2286"/>
                </a:lnTo>
                <a:lnTo>
                  <a:pt x="4572" y="14478"/>
                </a:lnTo>
                <a:lnTo>
                  <a:pt x="10668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90539" y="2127504"/>
            <a:ext cx="10795" cy="14604"/>
          </a:xfrm>
          <a:custGeom>
            <a:avLst/>
            <a:gdLst/>
            <a:ahLst/>
            <a:cxnLst/>
            <a:rect l="l" t="t" r="r" b="b"/>
            <a:pathLst>
              <a:path w="10795" h="14605">
                <a:moveTo>
                  <a:pt x="10668" y="12192"/>
                </a:moveTo>
                <a:lnTo>
                  <a:pt x="6096" y="0"/>
                </a:lnTo>
                <a:lnTo>
                  <a:pt x="0" y="2286"/>
                </a:lnTo>
                <a:lnTo>
                  <a:pt x="4572" y="14478"/>
                </a:lnTo>
                <a:lnTo>
                  <a:pt x="10668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728857" y="2129789"/>
            <a:ext cx="1366520" cy="506730"/>
          </a:xfrm>
          <a:custGeom>
            <a:avLst/>
            <a:gdLst/>
            <a:ahLst/>
            <a:cxnLst/>
            <a:rect l="l" t="t" r="r" b="b"/>
            <a:pathLst>
              <a:path w="1366520" h="506730">
                <a:moveTo>
                  <a:pt x="1366266" y="12191"/>
                </a:moveTo>
                <a:lnTo>
                  <a:pt x="1361694" y="0"/>
                </a:lnTo>
                <a:lnTo>
                  <a:pt x="0" y="494538"/>
                </a:lnTo>
                <a:lnTo>
                  <a:pt x="4572" y="506730"/>
                </a:lnTo>
                <a:lnTo>
                  <a:pt x="1366266" y="121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495429" y="2051304"/>
            <a:ext cx="185165" cy="2415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692281" y="4542282"/>
            <a:ext cx="105155" cy="1836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45240" y="4719828"/>
            <a:ext cx="0" cy="2294890"/>
          </a:xfrm>
          <a:custGeom>
            <a:avLst/>
            <a:gdLst/>
            <a:ahLst/>
            <a:cxnLst/>
            <a:rect l="l" t="t" r="r" b="b"/>
            <a:pathLst>
              <a:path w="0" h="2294890">
                <a:moveTo>
                  <a:pt x="0" y="0"/>
                </a:moveTo>
                <a:lnTo>
                  <a:pt x="0" y="2294381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205357" y="5871971"/>
            <a:ext cx="183642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67897" y="591845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73993" y="5924930"/>
            <a:ext cx="2537460" cy="0"/>
          </a:xfrm>
          <a:custGeom>
            <a:avLst/>
            <a:gdLst/>
            <a:ahLst/>
            <a:cxnLst/>
            <a:rect l="l" t="t" r="r" b="b"/>
            <a:pathLst>
              <a:path w="2537459" h="0">
                <a:moveTo>
                  <a:pt x="0" y="0"/>
                </a:moveTo>
                <a:lnTo>
                  <a:pt x="2537459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012065" y="5922264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012065" y="5044440"/>
            <a:ext cx="596900" cy="878205"/>
          </a:xfrm>
          <a:custGeom>
            <a:avLst/>
            <a:gdLst/>
            <a:ahLst/>
            <a:cxnLst/>
            <a:rect l="l" t="t" r="r" b="b"/>
            <a:pathLst>
              <a:path w="596900" h="878204">
                <a:moveTo>
                  <a:pt x="596645" y="11430"/>
                </a:moveTo>
                <a:lnTo>
                  <a:pt x="527520" y="35373"/>
                </a:lnTo>
                <a:lnTo>
                  <a:pt x="490723" y="57531"/>
                </a:lnTo>
                <a:lnTo>
                  <a:pt x="454690" y="80831"/>
                </a:lnTo>
                <a:lnTo>
                  <a:pt x="419861" y="105918"/>
                </a:lnTo>
                <a:lnTo>
                  <a:pt x="397002" y="122682"/>
                </a:lnTo>
                <a:lnTo>
                  <a:pt x="397002" y="123444"/>
                </a:lnTo>
                <a:lnTo>
                  <a:pt x="358023" y="155088"/>
                </a:lnTo>
                <a:lnTo>
                  <a:pt x="320378" y="188256"/>
                </a:lnTo>
                <a:lnTo>
                  <a:pt x="284206" y="222980"/>
                </a:lnTo>
                <a:lnTo>
                  <a:pt x="249648" y="259291"/>
                </a:lnTo>
                <a:lnTo>
                  <a:pt x="216841" y="297222"/>
                </a:lnTo>
                <a:lnTo>
                  <a:pt x="185927" y="336804"/>
                </a:lnTo>
                <a:lnTo>
                  <a:pt x="185165" y="336804"/>
                </a:lnTo>
                <a:lnTo>
                  <a:pt x="147904" y="391107"/>
                </a:lnTo>
                <a:lnTo>
                  <a:pt x="126453" y="425667"/>
                </a:lnTo>
                <a:lnTo>
                  <a:pt x="106546" y="461134"/>
                </a:lnTo>
                <a:lnTo>
                  <a:pt x="89153" y="496062"/>
                </a:lnTo>
                <a:lnTo>
                  <a:pt x="77723" y="519684"/>
                </a:lnTo>
                <a:lnTo>
                  <a:pt x="76961" y="519684"/>
                </a:lnTo>
                <a:lnTo>
                  <a:pt x="48260" y="592588"/>
                </a:lnTo>
                <a:lnTo>
                  <a:pt x="32413" y="642936"/>
                </a:lnTo>
                <a:lnTo>
                  <a:pt x="19626" y="694158"/>
                </a:lnTo>
                <a:lnTo>
                  <a:pt x="10013" y="746062"/>
                </a:lnTo>
                <a:lnTo>
                  <a:pt x="3687" y="798458"/>
                </a:lnTo>
                <a:lnTo>
                  <a:pt x="761" y="851154"/>
                </a:lnTo>
                <a:lnTo>
                  <a:pt x="0" y="877824"/>
                </a:lnTo>
                <a:lnTo>
                  <a:pt x="12954" y="877824"/>
                </a:lnTo>
                <a:lnTo>
                  <a:pt x="14477" y="824484"/>
                </a:lnTo>
                <a:lnTo>
                  <a:pt x="14477" y="825246"/>
                </a:lnTo>
                <a:lnTo>
                  <a:pt x="16763" y="799338"/>
                </a:lnTo>
                <a:lnTo>
                  <a:pt x="22859" y="746760"/>
                </a:lnTo>
                <a:lnTo>
                  <a:pt x="22859" y="747522"/>
                </a:lnTo>
                <a:lnTo>
                  <a:pt x="27431" y="721614"/>
                </a:lnTo>
                <a:lnTo>
                  <a:pt x="32765" y="696468"/>
                </a:lnTo>
                <a:lnTo>
                  <a:pt x="38099" y="673798"/>
                </a:lnTo>
                <a:lnTo>
                  <a:pt x="38099" y="670560"/>
                </a:lnTo>
                <a:lnTo>
                  <a:pt x="44957" y="645414"/>
                </a:lnTo>
                <a:lnTo>
                  <a:pt x="44957" y="646176"/>
                </a:lnTo>
                <a:lnTo>
                  <a:pt x="60197" y="596646"/>
                </a:lnTo>
                <a:lnTo>
                  <a:pt x="69341" y="572262"/>
                </a:lnTo>
                <a:lnTo>
                  <a:pt x="79247" y="547878"/>
                </a:lnTo>
                <a:lnTo>
                  <a:pt x="79247" y="548640"/>
                </a:lnTo>
                <a:lnTo>
                  <a:pt x="89153" y="525018"/>
                </a:lnTo>
                <a:lnTo>
                  <a:pt x="112013" y="477774"/>
                </a:lnTo>
                <a:lnTo>
                  <a:pt x="137921" y="432054"/>
                </a:lnTo>
                <a:lnTo>
                  <a:pt x="137921" y="432816"/>
                </a:lnTo>
                <a:lnTo>
                  <a:pt x="150876" y="411226"/>
                </a:lnTo>
                <a:lnTo>
                  <a:pt x="150876" y="409956"/>
                </a:lnTo>
                <a:lnTo>
                  <a:pt x="165353" y="387858"/>
                </a:lnTo>
                <a:lnTo>
                  <a:pt x="180594" y="366522"/>
                </a:lnTo>
                <a:lnTo>
                  <a:pt x="195833" y="344424"/>
                </a:lnTo>
                <a:lnTo>
                  <a:pt x="211835" y="323850"/>
                </a:lnTo>
                <a:lnTo>
                  <a:pt x="211835" y="324612"/>
                </a:lnTo>
                <a:lnTo>
                  <a:pt x="245363" y="283637"/>
                </a:lnTo>
                <a:lnTo>
                  <a:pt x="245363" y="282702"/>
                </a:lnTo>
                <a:lnTo>
                  <a:pt x="263652" y="262890"/>
                </a:lnTo>
                <a:lnTo>
                  <a:pt x="282702" y="243078"/>
                </a:lnTo>
                <a:lnTo>
                  <a:pt x="301752" y="224028"/>
                </a:lnTo>
                <a:lnTo>
                  <a:pt x="341375" y="185928"/>
                </a:lnTo>
                <a:lnTo>
                  <a:pt x="341375" y="186690"/>
                </a:lnTo>
                <a:lnTo>
                  <a:pt x="362711" y="168402"/>
                </a:lnTo>
                <a:lnTo>
                  <a:pt x="404621" y="133975"/>
                </a:lnTo>
                <a:lnTo>
                  <a:pt x="404621" y="133350"/>
                </a:lnTo>
                <a:lnTo>
                  <a:pt x="450341" y="99822"/>
                </a:lnTo>
                <a:lnTo>
                  <a:pt x="473201" y="83820"/>
                </a:lnTo>
                <a:lnTo>
                  <a:pt x="521969" y="53340"/>
                </a:lnTo>
                <a:lnTo>
                  <a:pt x="521969" y="54102"/>
                </a:lnTo>
                <a:lnTo>
                  <a:pt x="545591" y="40076"/>
                </a:lnTo>
                <a:lnTo>
                  <a:pt x="545591" y="39624"/>
                </a:lnTo>
                <a:lnTo>
                  <a:pt x="570737" y="25146"/>
                </a:lnTo>
                <a:lnTo>
                  <a:pt x="596645" y="11430"/>
                </a:lnTo>
                <a:close/>
              </a:path>
              <a:path w="596900" h="878204">
                <a:moveTo>
                  <a:pt x="38861" y="670560"/>
                </a:moveTo>
                <a:lnTo>
                  <a:pt x="38099" y="670560"/>
                </a:lnTo>
                <a:lnTo>
                  <a:pt x="38099" y="673798"/>
                </a:lnTo>
                <a:lnTo>
                  <a:pt x="38861" y="670560"/>
                </a:lnTo>
                <a:close/>
              </a:path>
              <a:path w="596900" h="878204">
                <a:moveTo>
                  <a:pt x="151637" y="409956"/>
                </a:moveTo>
                <a:lnTo>
                  <a:pt x="150876" y="409956"/>
                </a:lnTo>
                <a:lnTo>
                  <a:pt x="150876" y="411226"/>
                </a:lnTo>
                <a:lnTo>
                  <a:pt x="151637" y="409956"/>
                </a:lnTo>
                <a:close/>
              </a:path>
              <a:path w="596900" h="878204">
                <a:moveTo>
                  <a:pt x="246125" y="282702"/>
                </a:moveTo>
                <a:lnTo>
                  <a:pt x="245363" y="282702"/>
                </a:lnTo>
                <a:lnTo>
                  <a:pt x="245363" y="283637"/>
                </a:lnTo>
                <a:lnTo>
                  <a:pt x="246125" y="282702"/>
                </a:lnTo>
                <a:close/>
              </a:path>
              <a:path w="596900" h="878204">
                <a:moveTo>
                  <a:pt x="405384" y="133350"/>
                </a:moveTo>
                <a:lnTo>
                  <a:pt x="404621" y="133350"/>
                </a:lnTo>
                <a:lnTo>
                  <a:pt x="404621" y="133975"/>
                </a:lnTo>
                <a:lnTo>
                  <a:pt x="405384" y="133350"/>
                </a:lnTo>
                <a:close/>
              </a:path>
              <a:path w="596900" h="878204">
                <a:moveTo>
                  <a:pt x="546354" y="39624"/>
                </a:moveTo>
                <a:lnTo>
                  <a:pt x="545591" y="39624"/>
                </a:lnTo>
                <a:lnTo>
                  <a:pt x="545591" y="40076"/>
                </a:lnTo>
                <a:lnTo>
                  <a:pt x="546354" y="39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602615" y="4880609"/>
            <a:ext cx="657860" cy="175260"/>
          </a:xfrm>
          <a:custGeom>
            <a:avLst/>
            <a:gdLst/>
            <a:ahLst/>
            <a:cxnLst/>
            <a:rect l="l" t="t" r="r" b="b"/>
            <a:pathLst>
              <a:path w="657859" h="175260">
                <a:moveTo>
                  <a:pt x="656844" y="12989"/>
                </a:moveTo>
                <a:lnTo>
                  <a:pt x="656844" y="0"/>
                </a:lnTo>
                <a:lnTo>
                  <a:pt x="624078" y="1523"/>
                </a:lnTo>
                <a:lnTo>
                  <a:pt x="575953" y="4216"/>
                </a:lnTo>
                <a:lnTo>
                  <a:pt x="527851" y="8349"/>
                </a:lnTo>
                <a:lnTo>
                  <a:pt x="479843" y="13943"/>
                </a:lnTo>
                <a:lnTo>
                  <a:pt x="431996" y="21017"/>
                </a:lnTo>
                <a:lnTo>
                  <a:pt x="384382" y="29588"/>
                </a:lnTo>
                <a:lnTo>
                  <a:pt x="337068" y="39677"/>
                </a:lnTo>
                <a:lnTo>
                  <a:pt x="290124" y="51302"/>
                </a:lnTo>
                <a:lnTo>
                  <a:pt x="243620" y="64481"/>
                </a:lnTo>
                <a:lnTo>
                  <a:pt x="197626" y="79234"/>
                </a:lnTo>
                <a:lnTo>
                  <a:pt x="152210" y="95580"/>
                </a:lnTo>
                <a:lnTo>
                  <a:pt x="107442" y="113537"/>
                </a:lnTo>
                <a:lnTo>
                  <a:pt x="80010" y="124967"/>
                </a:lnTo>
                <a:lnTo>
                  <a:pt x="80010" y="125729"/>
                </a:lnTo>
                <a:lnTo>
                  <a:pt x="53340" y="137921"/>
                </a:lnTo>
                <a:lnTo>
                  <a:pt x="26670" y="150875"/>
                </a:lnTo>
                <a:lnTo>
                  <a:pt x="25908" y="150875"/>
                </a:lnTo>
                <a:lnTo>
                  <a:pt x="0" y="163829"/>
                </a:lnTo>
                <a:lnTo>
                  <a:pt x="6096" y="175259"/>
                </a:lnTo>
                <a:lnTo>
                  <a:pt x="32004" y="162305"/>
                </a:lnTo>
                <a:lnTo>
                  <a:pt x="58674" y="149351"/>
                </a:lnTo>
                <a:lnTo>
                  <a:pt x="85344" y="137159"/>
                </a:lnTo>
                <a:lnTo>
                  <a:pt x="139446" y="114617"/>
                </a:lnTo>
                <a:lnTo>
                  <a:pt x="139446" y="114299"/>
                </a:lnTo>
                <a:lnTo>
                  <a:pt x="195834" y="93725"/>
                </a:lnTo>
                <a:lnTo>
                  <a:pt x="253746" y="74675"/>
                </a:lnTo>
                <a:lnTo>
                  <a:pt x="282702" y="66508"/>
                </a:lnTo>
                <a:lnTo>
                  <a:pt x="282702" y="66293"/>
                </a:lnTo>
                <a:lnTo>
                  <a:pt x="342138" y="51053"/>
                </a:lnTo>
                <a:lnTo>
                  <a:pt x="342138" y="51815"/>
                </a:lnTo>
                <a:lnTo>
                  <a:pt x="403098" y="39623"/>
                </a:lnTo>
                <a:lnTo>
                  <a:pt x="464820" y="29086"/>
                </a:lnTo>
                <a:lnTo>
                  <a:pt x="464820" y="28955"/>
                </a:lnTo>
                <a:lnTo>
                  <a:pt x="496062" y="25145"/>
                </a:lnTo>
                <a:lnTo>
                  <a:pt x="528066" y="21335"/>
                </a:lnTo>
                <a:lnTo>
                  <a:pt x="560070" y="18287"/>
                </a:lnTo>
                <a:lnTo>
                  <a:pt x="592074" y="16001"/>
                </a:lnTo>
                <a:lnTo>
                  <a:pt x="656844" y="12989"/>
                </a:lnTo>
                <a:close/>
              </a:path>
              <a:path w="657859" h="175260">
                <a:moveTo>
                  <a:pt x="140208" y="114299"/>
                </a:moveTo>
                <a:lnTo>
                  <a:pt x="139446" y="114299"/>
                </a:lnTo>
                <a:lnTo>
                  <a:pt x="139446" y="114617"/>
                </a:lnTo>
                <a:lnTo>
                  <a:pt x="140208" y="114299"/>
                </a:lnTo>
                <a:close/>
              </a:path>
              <a:path w="657859" h="175260">
                <a:moveTo>
                  <a:pt x="283464" y="66293"/>
                </a:moveTo>
                <a:lnTo>
                  <a:pt x="282702" y="66293"/>
                </a:lnTo>
                <a:lnTo>
                  <a:pt x="282702" y="66508"/>
                </a:lnTo>
                <a:lnTo>
                  <a:pt x="283464" y="66293"/>
                </a:lnTo>
                <a:close/>
              </a:path>
              <a:path w="657859" h="175260">
                <a:moveTo>
                  <a:pt x="465581" y="28955"/>
                </a:moveTo>
                <a:lnTo>
                  <a:pt x="464820" y="28955"/>
                </a:lnTo>
                <a:lnTo>
                  <a:pt x="464820" y="29086"/>
                </a:lnTo>
                <a:lnTo>
                  <a:pt x="465581" y="28955"/>
                </a:lnTo>
                <a:close/>
              </a:path>
              <a:path w="657859" h="175260">
                <a:moveTo>
                  <a:pt x="657606" y="12953"/>
                </a:moveTo>
                <a:lnTo>
                  <a:pt x="656844" y="12953"/>
                </a:lnTo>
                <a:lnTo>
                  <a:pt x="657606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259446" y="4880609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0"/>
                </a:moveTo>
                <a:lnTo>
                  <a:pt x="0" y="12953"/>
                </a:lnTo>
                <a:lnTo>
                  <a:pt x="38863" y="12953"/>
                </a:lnTo>
                <a:lnTo>
                  <a:pt x="3886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295274" y="6954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4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17805" y="6479285"/>
            <a:ext cx="1077595" cy="488950"/>
          </a:xfrm>
          <a:custGeom>
            <a:avLst/>
            <a:gdLst/>
            <a:ahLst/>
            <a:cxnLst/>
            <a:rect l="l" t="t" r="r" b="b"/>
            <a:pathLst>
              <a:path w="1077595" h="488950">
                <a:moveTo>
                  <a:pt x="61722" y="61721"/>
                </a:moveTo>
                <a:lnTo>
                  <a:pt x="44196" y="41147"/>
                </a:lnTo>
                <a:lnTo>
                  <a:pt x="26670" y="21335"/>
                </a:lnTo>
                <a:lnTo>
                  <a:pt x="9906" y="0"/>
                </a:lnTo>
                <a:lnTo>
                  <a:pt x="0" y="8381"/>
                </a:lnTo>
                <a:lnTo>
                  <a:pt x="16764" y="29717"/>
                </a:lnTo>
                <a:lnTo>
                  <a:pt x="34290" y="49529"/>
                </a:lnTo>
                <a:lnTo>
                  <a:pt x="56706" y="75243"/>
                </a:lnTo>
                <a:lnTo>
                  <a:pt x="60960" y="79626"/>
                </a:lnTo>
                <a:lnTo>
                  <a:pt x="60960" y="60959"/>
                </a:lnTo>
                <a:lnTo>
                  <a:pt x="61722" y="61721"/>
                </a:lnTo>
                <a:close/>
              </a:path>
              <a:path w="1077595" h="488950">
                <a:moveTo>
                  <a:pt x="203454" y="207630"/>
                </a:moveTo>
                <a:lnTo>
                  <a:pt x="203454" y="191261"/>
                </a:lnTo>
                <a:lnTo>
                  <a:pt x="181356" y="173735"/>
                </a:lnTo>
                <a:lnTo>
                  <a:pt x="154930" y="151293"/>
                </a:lnTo>
                <a:lnTo>
                  <a:pt x="129435" y="128639"/>
                </a:lnTo>
                <a:lnTo>
                  <a:pt x="104564" y="105293"/>
                </a:lnTo>
                <a:lnTo>
                  <a:pt x="80010" y="80771"/>
                </a:lnTo>
                <a:lnTo>
                  <a:pt x="60960" y="60959"/>
                </a:lnTo>
                <a:lnTo>
                  <a:pt x="60960" y="79626"/>
                </a:lnTo>
                <a:lnTo>
                  <a:pt x="106082" y="124457"/>
                </a:lnTo>
                <a:lnTo>
                  <a:pt x="172974" y="183641"/>
                </a:lnTo>
                <a:lnTo>
                  <a:pt x="200797" y="205696"/>
                </a:lnTo>
                <a:lnTo>
                  <a:pt x="203454" y="207630"/>
                </a:lnTo>
                <a:close/>
              </a:path>
              <a:path w="1077595" h="488950">
                <a:moveTo>
                  <a:pt x="343662" y="284987"/>
                </a:moveTo>
                <a:lnTo>
                  <a:pt x="294894" y="255269"/>
                </a:lnTo>
                <a:lnTo>
                  <a:pt x="247650" y="223265"/>
                </a:lnTo>
                <a:lnTo>
                  <a:pt x="202692" y="190499"/>
                </a:lnTo>
                <a:lnTo>
                  <a:pt x="203454" y="191261"/>
                </a:lnTo>
                <a:lnTo>
                  <a:pt x="203454" y="207630"/>
                </a:lnTo>
                <a:lnTo>
                  <a:pt x="229090" y="226290"/>
                </a:lnTo>
                <a:lnTo>
                  <a:pt x="257900" y="246133"/>
                </a:lnTo>
                <a:lnTo>
                  <a:pt x="287274" y="265937"/>
                </a:lnTo>
                <a:lnTo>
                  <a:pt x="288036" y="265937"/>
                </a:lnTo>
                <a:lnTo>
                  <a:pt x="312420" y="281177"/>
                </a:lnTo>
                <a:lnTo>
                  <a:pt x="312420" y="281939"/>
                </a:lnTo>
                <a:lnTo>
                  <a:pt x="336804" y="296417"/>
                </a:lnTo>
                <a:lnTo>
                  <a:pt x="342900" y="299774"/>
                </a:lnTo>
                <a:lnTo>
                  <a:pt x="342900" y="284987"/>
                </a:lnTo>
                <a:lnTo>
                  <a:pt x="343662" y="284987"/>
                </a:lnTo>
                <a:close/>
              </a:path>
              <a:path w="1077595" h="488950">
                <a:moveTo>
                  <a:pt x="528066" y="373379"/>
                </a:moveTo>
                <a:lnTo>
                  <a:pt x="473202" y="350519"/>
                </a:lnTo>
                <a:lnTo>
                  <a:pt x="473202" y="351281"/>
                </a:lnTo>
                <a:lnTo>
                  <a:pt x="446532" y="339089"/>
                </a:lnTo>
                <a:lnTo>
                  <a:pt x="419862" y="326135"/>
                </a:lnTo>
                <a:lnTo>
                  <a:pt x="393954" y="313181"/>
                </a:lnTo>
                <a:lnTo>
                  <a:pt x="368046" y="299465"/>
                </a:lnTo>
                <a:lnTo>
                  <a:pt x="342900" y="284987"/>
                </a:lnTo>
                <a:lnTo>
                  <a:pt x="342900" y="299774"/>
                </a:lnTo>
                <a:lnTo>
                  <a:pt x="381102" y="320805"/>
                </a:lnTo>
                <a:lnTo>
                  <a:pt x="426894" y="343830"/>
                </a:lnTo>
                <a:lnTo>
                  <a:pt x="473872" y="365329"/>
                </a:lnTo>
                <a:lnTo>
                  <a:pt x="521729" y="385140"/>
                </a:lnTo>
                <a:lnTo>
                  <a:pt x="527304" y="387207"/>
                </a:lnTo>
                <a:lnTo>
                  <a:pt x="527304" y="373379"/>
                </a:lnTo>
                <a:lnTo>
                  <a:pt x="528066" y="373379"/>
                </a:lnTo>
                <a:close/>
              </a:path>
              <a:path w="1077595" h="488950">
                <a:moveTo>
                  <a:pt x="701040" y="429005"/>
                </a:moveTo>
                <a:lnTo>
                  <a:pt x="641604" y="412241"/>
                </a:lnTo>
                <a:lnTo>
                  <a:pt x="583692" y="393953"/>
                </a:lnTo>
                <a:lnTo>
                  <a:pt x="527304" y="373379"/>
                </a:lnTo>
                <a:lnTo>
                  <a:pt x="527304" y="387207"/>
                </a:lnTo>
                <a:lnTo>
                  <a:pt x="570159" y="403100"/>
                </a:lnTo>
                <a:lnTo>
                  <a:pt x="618855" y="419046"/>
                </a:lnTo>
                <a:lnTo>
                  <a:pt x="667512" y="432815"/>
                </a:lnTo>
                <a:lnTo>
                  <a:pt x="697230" y="441197"/>
                </a:lnTo>
                <a:lnTo>
                  <a:pt x="697230" y="441959"/>
                </a:lnTo>
                <a:lnTo>
                  <a:pt x="700278" y="442663"/>
                </a:lnTo>
                <a:lnTo>
                  <a:pt x="700278" y="429005"/>
                </a:lnTo>
                <a:lnTo>
                  <a:pt x="701040" y="429005"/>
                </a:lnTo>
                <a:close/>
              </a:path>
              <a:path w="1077595" h="488950">
                <a:moveTo>
                  <a:pt x="853440" y="459485"/>
                </a:moveTo>
                <a:lnTo>
                  <a:pt x="791718" y="448817"/>
                </a:lnTo>
                <a:lnTo>
                  <a:pt x="729996" y="435863"/>
                </a:lnTo>
                <a:lnTo>
                  <a:pt x="700278" y="429005"/>
                </a:lnTo>
                <a:lnTo>
                  <a:pt x="700278" y="442663"/>
                </a:lnTo>
                <a:lnTo>
                  <a:pt x="726948" y="448817"/>
                </a:lnTo>
                <a:lnTo>
                  <a:pt x="779224" y="459884"/>
                </a:lnTo>
                <a:lnTo>
                  <a:pt x="831858" y="469202"/>
                </a:lnTo>
                <a:lnTo>
                  <a:pt x="852678" y="472154"/>
                </a:lnTo>
                <a:lnTo>
                  <a:pt x="852678" y="459485"/>
                </a:lnTo>
                <a:lnTo>
                  <a:pt x="853440" y="459485"/>
                </a:lnTo>
                <a:close/>
              </a:path>
              <a:path w="1077595" h="488950">
                <a:moveTo>
                  <a:pt x="1077468" y="488441"/>
                </a:moveTo>
                <a:lnTo>
                  <a:pt x="1077468" y="475487"/>
                </a:lnTo>
                <a:lnTo>
                  <a:pt x="1011936" y="473963"/>
                </a:lnTo>
                <a:lnTo>
                  <a:pt x="979932" y="472439"/>
                </a:lnTo>
                <a:lnTo>
                  <a:pt x="947928" y="470153"/>
                </a:lnTo>
                <a:lnTo>
                  <a:pt x="915924" y="467105"/>
                </a:lnTo>
                <a:lnTo>
                  <a:pt x="884682" y="463295"/>
                </a:lnTo>
                <a:lnTo>
                  <a:pt x="852678" y="459485"/>
                </a:lnTo>
                <a:lnTo>
                  <a:pt x="852678" y="472154"/>
                </a:lnTo>
                <a:lnTo>
                  <a:pt x="884786" y="476707"/>
                </a:lnTo>
                <a:lnTo>
                  <a:pt x="937945" y="482331"/>
                </a:lnTo>
                <a:lnTo>
                  <a:pt x="991272" y="486011"/>
                </a:lnTo>
                <a:lnTo>
                  <a:pt x="1044702" y="487679"/>
                </a:lnTo>
                <a:lnTo>
                  <a:pt x="1077468" y="488441"/>
                </a:lnTo>
                <a:close/>
              </a:path>
              <a:path w="1077595" h="488950">
                <a:moveTo>
                  <a:pt x="1012698" y="473963"/>
                </a:moveTo>
                <a:lnTo>
                  <a:pt x="1011936" y="473928"/>
                </a:lnTo>
                <a:lnTo>
                  <a:pt x="1012698" y="473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015875" y="5951982"/>
            <a:ext cx="212090" cy="535940"/>
          </a:xfrm>
          <a:custGeom>
            <a:avLst/>
            <a:gdLst/>
            <a:ahLst/>
            <a:cxnLst/>
            <a:rect l="l" t="t" r="r" b="b"/>
            <a:pathLst>
              <a:path w="212089" h="535939">
                <a:moveTo>
                  <a:pt x="38099" y="179832"/>
                </a:moveTo>
                <a:lnTo>
                  <a:pt x="32003" y="154686"/>
                </a:lnTo>
                <a:lnTo>
                  <a:pt x="32003" y="155448"/>
                </a:lnTo>
                <a:lnTo>
                  <a:pt x="26669" y="129540"/>
                </a:lnTo>
                <a:lnTo>
                  <a:pt x="19049" y="77724"/>
                </a:lnTo>
                <a:lnTo>
                  <a:pt x="16001" y="51816"/>
                </a:lnTo>
                <a:lnTo>
                  <a:pt x="16001" y="52578"/>
                </a:lnTo>
                <a:lnTo>
                  <a:pt x="13715" y="25908"/>
                </a:lnTo>
                <a:lnTo>
                  <a:pt x="12953" y="0"/>
                </a:lnTo>
                <a:lnTo>
                  <a:pt x="0" y="0"/>
                </a:lnTo>
                <a:lnTo>
                  <a:pt x="5294" y="74165"/>
                </a:lnTo>
                <a:lnTo>
                  <a:pt x="12369" y="122114"/>
                </a:lnTo>
                <a:lnTo>
                  <a:pt x="21997" y="169606"/>
                </a:lnTo>
                <a:lnTo>
                  <a:pt x="34188" y="216492"/>
                </a:lnTo>
                <a:lnTo>
                  <a:pt x="37337" y="226334"/>
                </a:lnTo>
                <a:lnTo>
                  <a:pt x="37337" y="179832"/>
                </a:lnTo>
                <a:lnTo>
                  <a:pt x="38099" y="179832"/>
                </a:lnTo>
                <a:close/>
              </a:path>
              <a:path w="212089" h="535939">
                <a:moveTo>
                  <a:pt x="137159" y="419100"/>
                </a:moveTo>
                <a:lnTo>
                  <a:pt x="124205" y="396240"/>
                </a:lnTo>
                <a:lnTo>
                  <a:pt x="112013" y="373380"/>
                </a:lnTo>
                <a:lnTo>
                  <a:pt x="99821" y="349758"/>
                </a:lnTo>
                <a:lnTo>
                  <a:pt x="99821" y="350520"/>
                </a:lnTo>
                <a:lnTo>
                  <a:pt x="89153" y="326898"/>
                </a:lnTo>
                <a:lnTo>
                  <a:pt x="78485" y="302514"/>
                </a:lnTo>
                <a:lnTo>
                  <a:pt x="68579" y="278892"/>
                </a:lnTo>
                <a:lnTo>
                  <a:pt x="60197" y="254508"/>
                </a:lnTo>
                <a:lnTo>
                  <a:pt x="60197" y="255270"/>
                </a:lnTo>
                <a:lnTo>
                  <a:pt x="51815" y="230124"/>
                </a:lnTo>
                <a:lnTo>
                  <a:pt x="44195" y="204978"/>
                </a:lnTo>
                <a:lnTo>
                  <a:pt x="37337" y="179832"/>
                </a:lnTo>
                <a:lnTo>
                  <a:pt x="37337" y="226334"/>
                </a:lnTo>
                <a:lnTo>
                  <a:pt x="48950" y="262622"/>
                </a:lnTo>
                <a:lnTo>
                  <a:pt x="66293" y="307848"/>
                </a:lnTo>
                <a:lnTo>
                  <a:pt x="76961" y="332232"/>
                </a:lnTo>
                <a:lnTo>
                  <a:pt x="77723" y="332232"/>
                </a:lnTo>
                <a:lnTo>
                  <a:pt x="88391" y="355854"/>
                </a:lnTo>
                <a:lnTo>
                  <a:pt x="110101" y="397696"/>
                </a:lnTo>
                <a:lnTo>
                  <a:pt x="132926" y="437368"/>
                </a:lnTo>
                <a:lnTo>
                  <a:pt x="136397" y="442774"/>
                </a:lnTo>
                <a:lnTo>
                  <a:pt x="136397" y="419100"/>
                </a:lnTo>
                <a:lnTo>
                  <a:pt x="137159" y="419100"/>
                </a:lnTo>
                <a:close/>
              </a:path>
              <a:path w="212089" h="535939">
                <a:moveTo>
                  <a:pt x="211835" y="527304"/>
                </a:moveTo>
                <a:lnTo>
                  <a:pt x="195071" y="505968"/>
                </a:lnTo>
                <a:lnTo>
                  <a:pt x="179831" y="484632"/>
                </a:lnTo>
                <a:lnTo>
                  <a:pt x="164591" y="462534"/>
                </a:lnTo>
                <a:lnTo>
                  <a:pt x="164591" y="463296"/>
                </a:lnTo>
                <a:lnTo>
                  <a:pt x="150113" y="441198"/>
                </a:lnTo>
                <a:lnTo>
                  <a:pt x="136397" y="419100"/>
                </a:lnTo>
                <a:lnTo>
                  <a:pt x="136397" y="442774"/>
                </a:lnTo>
                <a:lnTo>
                  <a:pt x="157677" y="475908"/>
                </a:lnTo>
                <a:lnTo>
                  <a:pt x="185165" y="514350"/>
                </a:lnTo>
                <a:lnTo>
                  <a:pt x="201929" y="535686"/>
                </a:lnTo>
                <a:lnTo>
                  <a:pt x="211835" y="5273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015101" y="5918453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015101" y="5924550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13716" y="27431"/>
                </a:moveTo>
                <a:lnTo>
                  <a:pt x="12954" y="0"/>
                </a:lnTo>
                <a:lnTo>
                  <a:pt x="0" y="0"/>
                </a:lnTo>
                <a:lnTo>
                  <a:pt x="762" y="27431"/>
                </a:lnTo>
                <a:lnTo>
                  <a:pt x="13716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361048" y="5088635"/>
            <a:ext cx="187960" cy="124460"/>
          </a:xfrm>
          <a:custGeom>
            <a:avLst/>
            <a:gdLst/>
            <a:ahLst/>
            <a:cxnLst/>
            <a:rect l="l" t="t" r="r" b="b"/>
            <a:pathLst>
              <a:path w="187959" h="124460">
                <a:moveTo>
                  <a:pt x="32766" y="71628"/>
                </a:moveTo>
                <a:lnTo>
                  <a:pt x="18046" y="39121"/>
                </a:lnTo>
                <a:lnTo>
                  <a:pt x="9906" y="40386"/>
                </a:lnTo>
                <a:lnTo>
                  <a:pt x="7620" y="27432"/>
                </a:lnTo>
                <a:lnTo>
                  <a:pt x="0" y="28956"/>
                </a:lnTo>
                <a:lnTo>
                  <a:pt x="3048" y="36576"/>
                </a:lnTo>
                <a:lnTo>
                  <a:pt x="21336" y="76962"/>
                </a:lnTo>
                <a:lnTo>
                  <a:pt x="32766" y="71628"/>
                </a:lnTo>
                <a:close/>
              </a:path>
              <a:path w="187959" h="124460">
                <a:moveTo>
                  <a:pt x="187452" y="0"/>
                </a:moveTo>
                <a:lnTo>
                  <a:pt x="165354" y="3810"/>
                </a:lnTo>
                <a:lnTo>
                  <a:pt x="7620" y="27432"/>
                </a:lnTo>
                <a:lnTo>
                  <a:pt x="14478" y="31242"/>
                </a:lnTo>
                <a:lnTo>
                  <a:pt x="18046" y="39121"/>
                </a:lnTo>
                <a:lnTo>
                  <a:pt x="146196" y="19214"/>
                </a:lnTo>
                <a:lnTo>
                  <a:pt x="162306" y="5334"/>
                </a:lnTo>
                <a:lnTo>
                  <a:pt x="170688" y="14478"/>
                </a:lnTo>
                <a:lnTo>
                  <a:pt x="187452" y="0"/>
                </a:lnTo>
                <a:close/>
              </a:path>
              <a:path w="187959" h="124460">
                <a:moveTo>
                  <a:pt x="18046" y="39121"/>
                </a:moveTo>
                <a:lnTo>
                  <a:pt x="14478" y="31242"/>
                </a:lnTo>
                <a:lnTo>
                  <a:pt x="7620" y="27432"/>
                </a:lnTo>
                <a:lnTo>
                  <a:pt x="9906" y="40386"/>
                </a:lnTo>
                <a:lnTo>
                  <a:pt x="18046" y="39121"/>
                </a:lnTo>
                <a:close/>
              </a:path>
              <a:path w="187959" h="124460">
                <a:moveTo>
                  <a:pt x="170688" y="14478"/>
                </a:moveTo>
                <a:lnTo>
                  <a:pt x="166878" y="16002"/>
                </a:lnTo>
                <a:lnTo>
                  <a:pt x="146196" y="19214"/>
                </a:lnTo>
                <a:lnTo>
                  <a:pt x="41148" y="109728"/>
                </a:lnTo>
                <a:lnTo>
                  <a:pt x="39624" y="116586"/>
                </a:lnTo>
                <a:lnTo>
                  <a:pt x="42672" y="124206"/>
                </a:lnTo>
                <a:lnTo>
                  <a:pt x="49530" y="118872"/>
                </a:lnTo>
                <a:lnTo>
                  <a:pt x="170688" y="14478"/>
                </a:lnTo>
                <a:close/>
              </a:path>
              <a:path w="187959" h="124460">
                <a:moveTo>
                  <a:pt x="170688" y="14478"/>
                </a:moveTo>
                <a:lnTo>
                  <a:pt x="162306" y="5334"/>
                </a:lnTo>
                <a:lnTo>
                  <a:pt x="146196" y="19214"/>
                </a:lnTo>
                <a:lnTo>
                  <a:pt x="166878" y="16002"/>
                </a:lnTo>
                <a:lnTo>
                  <a:pt x="170688" y="1447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382384" y="5160264"/>
            <a:ext cx="29845" cy="45085"/>
          </a:xfrm>
          <a:custGeom>
            <a:avLst/>
            <a:gdLst/>
            <a:ahLst/>
            <a:cxnLst/>
            <a:rect l="l" t="t" r="r" b="b"/>
            <a:pathLst>
              <a:path w="29845" h="45085">
                <a:moveTo>
                  <a:pt x="29717" y="39624"/>
                </a:moveTo>
                <a:lnTo>
                  <a:pt x="11429" y="0"/>
                </a:lnTo>
                <a:lnTo>
                  <a:pt x="0" y="5334"/>
                </a:lnTo>
                <a:lnTo>
                  <a:pt x="18287" y="44958"/>
                </a:lnTo>
                <a:lnTo>
                  <a:pt x="29717" y="396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369443" y="5098541"/>
            <a:ext cx="158115" cy="104775"/>
          </a:xfrm>
          <a:custGeom>
            <a:avLst/>
            <a:gdLst/>
            <a:ahLst/>
            <a:cxnLst/>
            <a:rect l="l" t="t" r="r" b="b"/>
            <a:pathLst>
              <a:path w="158115" h="104775">
                <a:moveTo>
                  <a:pt x="157733" y="0"/>
                </a:moveTo>
                <a:lnTo>
                  <a:pt x="0" y="24384"/>
                </a:lnTo>
                <a:lnTo>
                  <a:pt x="36575" y="104394"/>
                </a:lnTo>
                <a:lnTo>
                  <a:pt x="1577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35715" y="5916929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70">
                <a:moveTo>
                  <a:pt x="10668" y="11430"/>
                </a:moveTo>
                <a:lnTo>
                  <a:pt x="5334" y="0"/>
                </a:lnTo>
                <a:lnTo>
                  <a:pt x="0" y="2286"/>
                </a:lnTo>
                <a:lnTo>
                  <a:pt x="5334" y="13716"/>
                </a:lnTo>
                <a:lnTo>
                  <a:pt x="10668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380098" y="5157978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70">
                <a:moveTo>
                  <a:pt x="10668" y="11430"/>
                </a:moveTo>
                <a:lnTo>
                  <a:pt x="5334" y="0"/>
                </a:lnTo>
                <a:lnTo>
                  <a:pt x="0" y="2286"/>
                </a:lnTo>
                <a:lnTo>
                  <a:pt x="5334" y="13716"/>
                </a:lnTo>
                <a:lnTo>
                  <a:pt x="10668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41049" y="5160264"/>
            <a:ext cx="1644650" cy="768350"/>
          </a:xfrm>
          <a:custGeom>
            <a:avLst/>
            <a:gdLst/>
            <a:ahLst/>
            <a:cxnLst/>
            <a:rect l="l" t="t" r="r" b="b"/>
            <a:pathLst>
              <a:path w="1644650" h="768350">
                <a:moveTo>
                  <a:pt x="1644395" y="11430"/>
                </a:moveTo>
                <a:lnTo>
                  <a:pt x="1639062" y="0"/>
                </a:lnTo>
                <a:lnTo>
                  <a:pt x="0" y="756666"/>
                </a:lnTo>
                <a:lnTo>
                  <a:pt x="5334" y="768096"/>
                </a:lnTo>
                <a:lnTo>
                  <a:pt x="1644395" y="1143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55855" y="5710428"/>
            <a:ext cx="188595" cy="104775"/>
          </a:xfrm>
          <a:custGeom>
            <a:avLst/>
            <a:gdLst/>
            <a:ahLst/>
            <a:cxnLst/>
            <a:rect l="l" t="t" r="r" b="b"/>
            <a:pathLst>
              <a:path w="188595" h="104775">
                <a:moveTo>
                  <a:pt x="7620" y="1523"/>
                </a:moveTo>
                <a:lnTo>
                  <a:pt x="0" y="0"/>
                </a:lnTo>
                <a:lnTo>
                  <a:pt x="0" y="8381"/>
                </a:lnTo>
                <a:lnTo>
                  <a:pt x="5334" y="42163"/>
                </a:lnTo>
                <a:lnTo>
                  <a:pt x="5334" y="13715"/>
                </a:lnTo>
                <a:lnTo>
                  <a:pt x="7620" y="1523"/>
                </a:lnTo>
                <a:close/>
              </a:path>
              <a:path w="188595" h="104775">
                <a:moveTo>
                  <a:pt x="14232" y="14956"/>
                </a:moveTo>
                <a:lnTo>
                  <a:pt x="12954" y="6857"/>
                </a:lnTo>
                <a:lnTo>
                  <a:pt x="7620" y="1523"/>
                </a:lnTo>
                <a:lnTo>
                  <a:pt x="5334" y="13715"/>
                </a:lnTo>
                <a:lnTo>
                  <a:pt x="14232" y="14956"/>
                </a:lnTo>
                <a:close/>
              </a:path>
              <a:path w="188595" h="104775">
                <a:moveTo>
                  <a:pt x="19812" y="50291"/>
                </a:moveTo>
                <a:lnTo>
                  <a:pt x="14232" y="14956"/>
                </a:lnTo>
                <a:lnTo>
                  <a:pt x="5334" y="13715"/>
                </a:lnTo>
                <a:lnTo>
                  <a:pt x="5334" y="42163"/>
                </a:lnTo>
                <a:lnTo>
                  <a:pt x="6858" y="51815"/>
                </a:lnTo>
                <a:lnTo>
                  <a:pt x="19812" y="50291"/>
                </a:lnTo>
                <a:close/>
              </a:path>
              <a:path w="188595" h="104775">
                <a:moveTo>
                  <a:pt x="188214" y="26669"/>
                </a:moveTo>
                <a:lnTo>
                  <a:pt x="166116" y="23621"/>
                </a:lnTo>
                <a:lnTo>
                  <a:pt x="7620" y="1523"/>
                </a:lnTo>
                <a:lnTo>
                  <a:pt x="12954" y="6857"/>
                </a:lnTo>
                <a:lnTo>
                  <a:pt x="14232" y="14956"/>
                </a:lnTo>
                <a:lnTo>
                  <a:pt x="141990" y="32769"/>
                </a:lnTo>
                <a:lnTo>
                  <a:pt x="162306" y="23621"/>
                </a:lnTo>
                <a:lnTo>
                  <a:pt x="167640" y="35051"/>
                </a:lnTo>
                <a:lnTo>
                  <a:pt x="188214" y="26669"/>
                </a:lnTo>
                <a:close/>
              </a:path>
              <a:path w="188595" h="104775">
                <a:moveTo>
                  <a:pt x="167640" y="35051"/>
                </a:moveTo>
                <a:lnTo>
                  <a:pt x="163830" y="35813"/>
                </a:lnTo>
                <a:lnTo>
                  <a:pt x="141990" y="32769"/>
                </a:lnTo>
                <a:lnTo>
                  <a:pt x="16764" y="89153"/>
                </a:lnTo>
                <a:lnTo>
                  <a:pt x="12954" y="96011"/>
                </a:lnTo>
                <a:lnTo>
                  <a:pt x="14478" y="104393"/>
                </a:lnTo>
                <a:lnTo>
                  <a:pt x="22098" y="100583"/>
                </a:lnTo>
                <a:lnTo>
                  <a:pt x="167640" y="35051"/>
                </a:lnTo>
                <a:close/>
              </a:path>
              <a:path w="188595" h="104775">
                <a:moveTo>
                  <a:pt x="167640" y="35051"/>
                </a:moveTo>
                <a:lnTo>
                  <a:pt x="162306" y="23621"/>
                </a:lnTo>
                <a:lnTo>
                  <a:pt x="141990" y="32769"/>
                </a:lnTo>
                <a:lnTo>
                  <a:pt x="163830" y="35813"/>
                </a:lnTo>
                <a:lnTo>
                  <a:pt x="167640" y="3505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62713" y="5760720"/>
            <a:ext cx="19050" cy="45720"/>
          </a:xfrm>
          <a:custGeom>
            <a:avLst/>
            <a:gdLst/>
            <a:ahLst/>
            <a:cxnLst/>
            <a:rect l="l" t="t" r="r" b="b"/>
            <a:pathLst>
              <a:path w="19050" h="45720">
                <a:moveTo>
                  <a:pt x="19050" y="44196"/>
                </a:moveTo>
                <a:lnTo>
                  <a:pt x="12954" y="0"/>
                </a:lnTo>
                <a:lnTo>
                  <a:pt x="0" y="1524"/>
                </a:lnTo>
                <a:lnTo>
                  <a:pt x="6096" y="45720"/>
                </a:lnTo>
                <a:lnTo>
                  <a:pt x="19050" y="441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861951" y="5718047"/>
            <a:ext cx="158750" cy="87630"/>
          </a:xfrm>
          <a:custGeom>
            <a:avLst/>
            <a:gdLst/>
            <a:ahLst/>
            <a:cxnLst/>
            <a:rect l="l" t="t" r="r" b="b"/>
            <a:pathLst>
              <a:path w="158750" h="87629">
                <a:moveTo>
                  <a:pt x="158496" y="22097"/>
                </a:moveTo>
                <a:lnTo>
                  <a:pt x="0" y="0"/>
                </a:lnTo>
                <a:lnTo>
                  <a:pt x="6858" y="43433"/>
                </a:lnTo>
                <a:lnTo>
                  <a:pt x="12954" y="87629"/>
                </a:lnTo>
                <a:lnTo>
                  <a:pt x="158496" y="220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36477" y="5916167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12954"/>
                </a:moveTo>
                <a:lnTo>
                  <a:pt x="6096" y="0"/>
                </a:lnTo>
                <a:lnTo>
                  <a:pt x="0" y="762"/>
                </a:lnTo>
                <a:lnTo>
                  <a:pt x="1524" y="13716"/>
                </a:lnTo>
                <a:lnTo>
                  <a:pt x="7620" y="1295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61189" y="5755385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7620" y="12954"/>
                </a:moveTo>
                <a:lnTo>
                  <a:pt x="6096" y="0"/>
                </a:lnTo>
                <a:lnTo>
                  <a:pt x="0" y="762"/>
                </a:lnTo>
                <a:lnTo>
                  <a:pt x="1524" y="13716"/>
                </a:lnTo>
                <a:lnTo>
                  <a:pt x="7620" y="1295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42573" y="5756147"/>
            <a:ext cx="1120140" cy="173355"/>
          </a:xfrm>
          <a:custGeom>
            <a:avLst/>
            <a:gdLst/>
            <a:ahLst/>
            <a:cxnLst/>
            <a:rect l="l" t="t" r="r" b="b"/>
            <a:pathLst>
              <a:path w="1120139" h="173354">
                <a:moveTo>
                  <a:pt x="1120140" y="12953"/>
                </a:moveTo>
                <a:lnTo>
                  <a:pt x="1118616" y="0"/>
                </a:lnTo>
                <a:lnTo>
                  <a:pt x="0" y="160019"/>
                </a:lnTo>
                <a:lnTo>
                  <a:pt x="1524" y="172973"/>
                </a:lnTo>
                <a:lnTo>
                  <a:pt x="1120140" y="1295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68581" y="5542788"/>
            <a:ext cx="162306" cy="2407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6503803" y="5203952"/>
            <a:ext cx="28365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Hyperbolic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Rotations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759" y="359155"/>
            <a:ext cx="9935210" cy="14370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38100" marR="30480">
              <a:lnSpc>
                <a:spcPct val="98900"/>
              </a:lnSpc>
              <a:spcBef>
                <a:spcPts val="114"/>
              </a:spcBef>
            </a:pPr>
            <a:r>
              <a:rPr dirty="0" sz="1600" spc="105">
                <a:latin typeface="宋体"/>
                <a:cs typeface="宋体"/>
              </a:rPr>
              <a:t>使用其它坐标系</a:t>
            </a:r>
            <a:r>
              <a:rPr dirty="0" sz="1600" spc="-5">
                <a:latin typeface="宋体"/>
                <a:cs typeface="宋体"/>
              </a:rPr>
              <a:t>的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215">
                <a:latin typeface="Arial"/>
                <a:cs typeface="Arial"/>
              </a:rPr>
              <a:t> </a:t>
            </a:r>
            <a:r>
              <a:rPr dirty="0" sz="1600" spc="105">
                <a:latin typeface="宋体"/>
                <a:cs typeface="宋体"/>
              </a:rPr>
              <a:t>算法的优点是可以计算更多的函</a:t>
            </a:r>
            <a:r>
              <a:rPr dirty="0" sz="1600">
                <a:latin typeface="宋体"/>
                <a:cs typeface="宋体"/>
              </a:rPr>
              <a:t>数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-550">
                <a:latin typeface="宋体"/>
                <a:cs typeface="宋体"/>
              </a:rPr>
              <a:t> </a:t>
            </a:r>
            <a:r>
              <a:rPr dirty="0" sz="1600" spc="105">
                <a:latin typeface="宋体"/>
                <a:cs typeface="宋体"/>
              </a:rPr>
              <a:t>而缺点则是系统将变得更加复</a:t>
            </a:r>
            <a:r>
              <a:rPr dirty="0" sz="1600">
                <a:latin typeface="宋体"/>
                <a:cs typeface="宋体"/>
              </a:rPr>
              <a:t>杂</a:t>
            </a:r>
            <a:r>
              <a:rPr dirty="0" sz="1600" spc="-5">
                <a:latin typeface="宋体"/>
                <a:cs typeface="宋体"/>
              </a:rPr>
              <a:t>。</a:t>
            </a:r>
            <a:r>
              <a:rPr dirty="0" sz="1600" spc="-530">
                <a:latin typeface="宋体"/>
                <a:cs typeface="宋体"/>
              </a:rPr>
              <a:t> </a:t>
            </a:r>
            <a:r>
              <a:rPr dirty="0" sz="1600" spc="105">
                <a:latin typeface="宋体"/>
                <a:cs typeface="宋体"/>
              </a:rPr>
              <a:t>当把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算法用于线性或双曲坐标系时，</a:t>
            </a:r>
            <a:r>
              <a:rPr dirty="0" sz="1600" spc="-69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在圆周坐标系中的</a:t>
            </a:r>
            <a:r>
              <a:rPr dirty="0" sz="1600" spc="-10">
                <a:latin typeface="宋体"/>
                <a:cs typeface="宋体"/>
              </a:rPr>
              <a:t>旋</a:t>
            </a:r>
            <a:r>
              <a:rPr dirty="0" sz="1600" spc="-5">
                <a:latin typeface="宋体"/>
                <a:cs typeface="宋体"/>
              </a:rPr>
              <a:t>转角度集将不再有效</a:t>
            </a:r>
            <a:r>
              <a:rPr dirty="0" sz="1600" spc="10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所以，</a:t>
            </a:r>
            <a:r>
              <a:rPr dirty="0" sz="1600" spc="-70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这些系统应使用其 它的两种旋转角度集。</a:t>
            </a:r>
            <a:endParaRPr sz="1600">
              <a:latin typeface="宋体"/>
              <a:cs typeface="宋体"/>
            </a:endParaRPr>
          </a:p>
          <a:p>
            <a:pPr algn="just" marL="38100" marR="43815">
              <a:lnSpc>
                <a:spcPts val="1900"/>
              </a:lnSpc>
              <a:spcBef>
                <a:spcPts val="1664"/>
              </a:spcBef>
            </a:pPr>
            <a:r>
              <a:rPr dirty="0" sz="1600" spc="-5">
                <a:latin typeface="宋体"/>
                <a:cs typeface="宋体"/>
              </a:rPr>
              <a:t>我们会发现</a:t>
            </a:r>
            <a:r>
              <a:rPr dirty="0" sz="1600" spc="-13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可以推导出可在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3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个坐标系中表示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方程的通用公式</a:t>
            </a:r>
            <a:r>
              <a:rPr dirty="0" sz="1600" spc="-13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这意味着在方程式中引入两个新变 量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其中一个新变量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(</a:t>
            </a:r>
            <a:r>
              <a:rPr dirty="0" sz="1600" i="1">
                <a:latin typeface="Arial"/>
                <a:cs typeface="Arial"/>
              </a:rPr>
              <a:t>e</a:t>
            </a:r>
            <a:r>
              <a:rPr dirty="0" baseline="28888" sz="1875" i="1">
                <a:latin typeface="Arial"/>
                <a:cs typeface="Arial"/>
              </a:rPr>
              <a:t>(i)</a:t>
            </a:r>
            <a:r>
              <a:rPr dirty="0" sz="1600">
                <a:latin typeface="Arial"/>
                <a:cs typeface="Arial"/>
              </a:rPr>
              <a:t>) </a:t>
            </a:r>
            <a:r>
              <a:rPr dirty="0" sz="1600" spc="-5">
                <a:latin typeface="宋体"/>
                <a:cs typeface="宋体"/>
              </a:rPr>
              <a:t>代表了适当的坐标系中用于表示旋转的角度集。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7707" y="40640"/>
            <a:ext cx="4368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通用的</a:t>
            </a:r>
            <a:r>
              <a:rPr dirty="0" sz="3600" spc="55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 spc="-5">
                <a:solidFill>
                  <a:srgbClr val="0000FF"/>
                </a:solidFill>
              </a:rPr>
              <a:t>CORDIC</a:t>
            </a:r>
            <a:r>
              <a:rPr dirty="0" sz="3600" spc="-45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方程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3917696"/>
            <a:ext cx="1985010" cy="166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圆周旋转</a:t>
            </a:r>
            <a:r>
              <a:rPr dirty="0" sz="2400" spc="-7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线性旋转</a:t>
            </a:r>
            <a:r>
              <a:rPr dirty="0" sz="2400" spc="-7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双曲线旋转</a:t>
            </a:r>
            <a:r>
              <a:rPr dirty="0" sz="2400" spc="-68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937" y="751585"/>
            <a:ext cx="9392920" cy="2630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方程可被归纳到包括其它两个坐标系在内的三个坐标系中</a:t>
            </a:r>
            <a:r>
              <a:rPr dirty="0" sz="2400" spc="-63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L="363855">
              <a:lnSpc>
                <a:spcPts val="2775"/>
              </a:lnSpc>
              <a:spcBef>
                <a:spcPts val="2665"/>
              </a:spcBef>
              <a:tabLst>
                <a:tab pos="1285240" algn="l"/>
                <a:tab pos="160972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x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50">
                <a:latin typeface="Symbol"/>
                <a:cs typeface="Symbol"/>
              </a:rPr>
              <a:t></a:t>
            </a:r>
            <a:r>
              <a:rPr dirty="0" baseline="-31250" sz="3600" spc="150" i="1">
                <a:latin typeface="Arial"/>
                <a:cs typeface="Arial"/>
              </a:rPr>
              <a:t>x</a:t>
            </a:r>
            <a:r>
              <a:rPr dirty="0" sz="1800" spc="100">
                <a:latin typeface="Symbol"/>
                <a:cs typeface="Symbol"/>
              </a:rPr>
              <a:t></a:t>
            </a:r>
            <a:r>
              <a:rPr dirty="0" sz="1800" spc="100" i="1">
                <a:latin typeface="Arial"/>
                <a:cs typeface="Arial"/>
              </a:rPr>
              <a:t>i</a:t>
            </a:r>
            <a:r>
              <a:rPr dirty="0" sz="1800" spc="100">
                <a:latin typeface="Symbol"/>
                <a:cs typeface="Symbol"/>
              </a:rPr>
              <a:t></a:t>
            </a:r>
            <a:r>
              <a:rPr dirty="0" sz="1800" spc="10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97">
                <a:latin typeface="Symbol"/>
                <a:cs typeface="Symbol"/>
              </a:rPr>
              <a:t></a:t>
            </a:r>
            <a:r>
              <a:rPr dirty="0" baseline="-31250" sz="3600" spc="97" i="1">
                <a:latin typeface="Arial"/>
                <a:cs typeface="Arial"/>
              </a:rPr>
              <a:t>d</a:t>
            </a:r>
            <a:r>
              <a:rPr dirty="0" baseline="-31250" sz="3600" spc="15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y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49592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L="363855">
              <a:lnSpc>
                <a:spcPts val="2775"/>
              </a:lnSpc>
              <a:spcBef>
                <a:spcPts val="240"/>
              </a:spcBef>
              <a:tabLst>
                <a:tab pos="1285240" algn="l"/>
                <a:tab pos="160972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y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42">
                <a:latin typeface="Symbol"/>
                <a:cs typeface="Symbol"/>
              </a:rPr>
              <a:t></a:t>
            </a:r>
            <a:r>
              <a:rPr dirty="0" baseline="-31250" sz="3600" spc="142" i="1">
                <a:latin typeface="Arial"/>
                <a:cs typeface="Arial"/>
              </a:rPr>
              <a:t>y</a:t>
            </a:r>
            <a:r>
              <a:rPr dirty="0" sz="1800" spc="95">
                <a:latin typeface="Symbol"/>
                <a:cs typeface="Symbol"/>
              </a:rPr>
              <a:t></a:t>
            </a:r>
            <a:r>
              <a:rPr dirty="0" sz="1800" spc="95" i="1">
                <a:latin typeface="Arial"/>
                <a:cs typeface="Arial"/>
              </a:rPr>
              <a:t>i</a:t>
            </a:r>
            <a:r>
              <a:rPr dirty="0" sz="1800" spc="95">
                <a:latin typeface="Symbol"/>
                <a:cs typeface="Symbol"/>
              </a:rPr>
              <a:t></a:t>
            </a:r>
            <a:r>
              <a:rPr dirty="0" sz="1800" spc="95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+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22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x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40956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L="363855">
              <a:lnSpc>
                <a:spcPts val="2775"/>
              </a:lnSpc>
              <a:spcBef>
                <a:spcPts val="229"/>
              </a:spcBef>
              <a:tabLst>
                <a:tab pos="1284605" algn="l"/>
                <a:tab pos="160972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z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20" i="1">
                <a:latin typeface="Arial"/>
                <a:cs typeface="Arial"/>
              </a:rPr>
              <a:t>z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30" i="1">
                <a:latin typeface="Arial"/>
                <a:cs typeface="Arial"/>
              </a:rPr>
              <a:t> </a:t>
            </a:r>
            <a:r>
              <a:rPr dirty="0" baseline="-31250" sz="3600" spc="135" i="1">
                <a:latin typeface="Arial"/>
                <a:cs typeface="Arial"/>
              </a:rPr>
              <a:t>e</a:t>
            </a:r>
            <a:r>
              <a:rPr dirty="0" baseline="-20061" sz="2700" spc="135">
                <a:latin typeface="Symbol"/>
                <a:cs typeface="Symbol"/>
              </a:rPr>
              <a:t></a:t>
            </a:r>
            <a:r>
              <a:rPr dirty="0" baseline="-20061" sz="2700" spc="135" i="1">
                <a:latin typeface="Arial"/>
                <a:cs typeface="Arial"/>
              </a:rPr>
              <a:t>i</a:t>
            </a:r>
            <a:r>
              <a:rPr dirty="0" baseline="-20061" sz="2700" spc="135">
                <a:latin typeface="Symbol"/>
                <a:cs typeface="Symbol"/>
              </a:rPr>
              <a:t></a:t>
            </a:r>
            <a:endParaRPr baseline="-20061" sz="2700">
              <a:latin typeface="Symbol"/>
              <a:cs typeface="Symbol"/>
            </a:endParaRPr>
          </a:p>
          <a:p>
            <a:pPr algn="ctr" marL="2056764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67791" y="3917696"/>
            <a:ext cx="3338195" cy="166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65125" algn="l"/>
                <a:tab pos="688975" algn="l"/>
                <a:tab pos="1579245" algn="l"/>
                <a:tab pos="1903730" algn="l"/>
              </a:tabLst>
            </a:pPr>
            <a:r>
              <a:rPr dirty="0" sz="2400">
                <a:latin typeface="Symbol"/>
                <a:cs typeface="Symbol"/>
              </a:rPr>
              <a:t>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5">
                <a:latin typeface="Symbol"/>
                <a:cs typeface="Symbol"/>
              </a:rPr>
              <a:t>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80" i="1">
                <a:latin typeface="Arial"/>
                <a:cs typeface="Arial"/>
              </a:rPr>
              <a:t>e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 i="1">
                <a:latin typeface="Arial"/>
                <a:cs typeface="Arial"/>
              </a:rPr>
              <a:t>i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55">
                <a:latin typeface="Arial"/>
                <a:cs typeface="Arial"/>
              </a:rPr>
              <a:t>tan</a:t>
            </a:r>
            <a:r>
              <a:rPr dirty="0" baseline="21604" sz="2700" spc="82">
                <a:latin typeface="Times New Roman"/>
                <a:cs typeface="Times New Roman"/>
              </a:rPr>
              <a:t>–</a:t>
            </a:r>
            <a:r>
              <a:rPr dirty="0" baseline="21604" sz="2700" spc="82">
                <a:latin typeface="Arial"/>
                <a:cs typeface="Arial"/>
              </a:rPr>
              <a:t>1</a:t>
            </a:r>
            <a:r>
              <a:rPr dirty="0" sz="2400" spc="55">
                <a:latin typeface="Arial"/>
                <a:cs typeface="Arial"/>
              </a:rPr>
              <a:t>2</a:t>
            </a:r>
            <a:r>
              <a:rPr dirty="0" baseline="41666" sz="2700" spc="82">
                <a:latin typeface="Times New Roman"/>
                <a:cs typeface="Times New Roman"/>
              </a:rPr>
              <a:t>–</a:t>
            </a:r>
            <a:r>
              <a:rPr dirty="0" baseline="41666" sz="2700" spc="82" i="1">
                <a:latin typeface="Arial"/>
                <a:cs typeface="Arial"/>
              </a:rPr>
              <a:t>i</a:t>
            </a:r>
            <a:endParaRPr baseline="41666" sz="27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120"/>
              </a:spcBef>
              <a:tabLst>
                <a:tab pos="365125" algn="l"/>
                <a:tab pos="688975" algn="l"/>
                <a:tab pos="1579245" algn="l"/>
                <a:tab pos="1903730" algn="l"/>
              </a:tabLst>
            </a:pPr>
            <a:r>
              <a:rPr dirty="0" sz="2400">
                <a:latin typeface="Symbol"/>
                <a:cs typeface="Symbol"/>
              </a:rPr>
              <a:t>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-5">
                <a:latin typeface="Arial"/>
                <a:cs typeface="Arial"/>
              </a:rPr>
              <a:t>0</a:t>
            </a:r>
            <a:r>
              <a:rPr dirty="0" sz="2400" spc="-5">
                <a:latin typeface="Symbol"/>
                <a:cs typeface="Symbol"/>
              </a:rPr>
              <a:t>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80" i="1">
                <a:latin typeface="Arial"/>
                <a:cs typeface="Arial"/>
              </a:rPr>
              <a:t>e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 i="1">
                <a:latin typeface="Arial"/>
                <a:cs typeface="Arial"/>
              </a:rPr>
              <a:t>i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50">
                <a:latin typeface="Arial"/>
                <a:cs typeface="Arial"/>
              </a:rPr>
              <a:t>2</a:t>
            </a:r>
            <a:r>
              <a:rPr dirty="0" baseline="41666" sz="2700" spc="75">
                <a:latin typeface="Times New Roman"/>
                <a:cs typeface="Times New Roman"/>
              </a:rPr>
              <a:t>–</a:t>
            </a:r>
            <a:r>
              <a:rPr dirty="0" baseline="41666" sz="2700" spc="75" i="1">
                <a:latin typeface="Arial"/>
                <a:cs typeface="Arial"/>
              </a:rPr>
              <a:t>i</a:t>
            </a:r>
            <a:endParaRPr baseline="41666" sz="27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2120"/>
              </a:spcBef>
              <a:tabLst>
                <a:tab pos="366395" algn="l"/>
                <a:tab pos="690880" algn="l"/>
                <a:tab pos="1744345" algn="l"/>
                <a:tab pos="2069464" algn="l"/>
              </a:tabLst>
            </a:pPr>
            <a:r>
              <a:rPr dirty="0" sz="2400">
                <a:latin typeface="Symbol"/>
                <a:cs typeface="Symbol"/>
              </a:rPr>
              <a:t>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25">
                <a:latin typeface="Times New Roman"/>
                <a:cs typeface="Times New Roman"/>
              </a:rPr>
              <a:t>–</a:t>
            </a:r>
            <a:r>
              <a:rPr dirty="0" sz="2400" spc="25">
                <a:latin typeface="Arial"/>
                <a:cs typeface="Arial"/>
              </a:rPr>
              <a:t>1</a:t>
            </a:r>
            <a:r>
              <a:rPr dirty="0" sz="2400" spc="25">
                <a:latin typeface="Symbol"/>
                <a:cs typeface="Symbol"/>
              </a:rPr>
              <a:t>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80" i="1">
                <a:latin typeface="Arial"/>
                <a:cs typeface="Arial"/>
              </a:rPr>
              <a:t>e</a:t>
            </a:r>
            <a:r>
              <a:rPr dirty="0" baseline="41666" sz="2700" spc="120">
                <a:latin typeface="Symbol"/>
                <a:cs typeface="Symbol"/>
              </a:rPr>
              <a:t></a:t>
            </a:r>
            <a:r>
              <a:rPr dirty="0" baseline="41666" sz="2700" spc="120" i="1">
                <a:latin typeface="Arial"/>
                <a:cs typeface="Arial"/>
              </a:rPr>
              <a:t>i</a:t>
            </a:r>
            <a:r>
              <a:rPr dirty="0" baseline="41666" sz="2700" spc="12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50">
                <a:latin typeface="Arial"/>
                <a:cs typeface="Arial"/>
              </a:rPr>
              <a:t>tanh</a:t>
            </a:r>
            <a:r>
              <a:rPr dirty="0" baseline="21604" sz="2700" spc="75">
                <a:latin typeface="Times New Roman"/>
                <a:cs typeface="Times New Roman"/>
              </a:rPr>
              <a:t>–</a:t>
            </a:r>
            <a:r>
              <a:rPr dirty="0" baseline="21604" sz="2700" spc="75">
                <a:latin typeface="Arial"/>
                <a:cs typeface="Arial"/>
              </a:rPr>
              <a:t>1</a:t>
            </a:r>
            <a:r>
              <a:rPr dirty="0" sz="2400" spc="50">
                <a:latin typeface="Arial"/>
                <a:cs typeface="Arial"/>
              </a:rPr>
              <a:t>2</a:t>
            </a:r>
            <a:r>
              <a:rPr dirty="0" baseline="41666" sz="2700" spc="75">
                <a:latin typeface="Times New Roman"/>
                <a:cs typeface="Times New Roman"/>
              </a:rPr>
              <a:t>–</a:t>
            </a:r>
            <a:r>
              <a:rPr dirty="0" baseline="41666" sz="2700" spc="75" i="1">
                <a:latin typeface="Arial"/>
                <a:cs typeface="Arial"/>
              </a:rPr>
              <a:t>i</a:t>
            </a:r>
            <a:endParaRPr baseline="41666"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79553" y="40640"/>
            <a:ext cx="37852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00FF"/>
                </a:solidFill>
              </a:rPr>
              <a:t>CORDIC</a:t>
            </a:r>
            <a:r>
              <a:rPr dirty="0" sz="3600" spc="-55">
                <a:solidFill>
                  <a:srgbClr val="0000FF"/>
                </a:solidFill>
              </a:rPr>
              <a:t> </a:t>
            </a:r>
            <a:r>
              <a:rPr dirty="0" sz="3600" spc="-5">
                <a:solidFill>
                  <a:srgbClr val="0000FF"/>
                </a:solidFill>
                <a:latin typeface="Microsoft JhengHei"/>
                <a:cs typeface="Microsoft JhengHei"/>
              </a:rPr>
              <a:t>函数总结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4.13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71635" y="1572767"/>
            <a:ext cx="428625" cy="1333500"/>
          </a:xfrm>
          <a:custGeom>
            <a:avLst/>
            <a:gdLst/>
            <a:ahLst/>
            <a:cxnLst/>
            <a:rect l="l" t="t" r="r" b="b"/>
            <a:pathLst>
              <a:path w="428625" h="1333500">
                <a:moveTo>
                  <a:pt x="0" y="0"/>
                </a:moveTo>
                <a:lnTo>
                  <a:pt x="0" y="1333500"/>
                </a:lnTo>
                <a:lnTo>
                  <a:pt x="428244" y="1333500"/>
                </a:lnTo>
                <a:lnTo>
                  <a:pt x="428244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71635" y="1566672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10" h="13334">
                <a:moveTo>
                  <a:pt x="0" y="12953"/>
                </a:moveTo>
                <a:lnTo>
                  <a:pt x="435102" y="12953"/>
                </a:lnTo>
                <a:lnTo>
                  <a:pt x="435102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00260" y="1572767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65539" y="2900172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39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72016" y="1566672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4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721475" y="1578863"/>
            <a:ext cx="428625" cy="1333500"/>
          </a:xfrm>
          <a:custGeom>
            <a:avLst/>
            <a:gdLst/>
            <a:ahLst/>
            <a:cxnLst/>
            <a:rect l="l" t="t" r="r" b="b"/>
            <a:pathLst>
              <a:path w="428625" h="1333500">
                <a:moveTo>
                  <a:pt x="0" y="0"/>
                </a:moveTo>
                <a:lnTo>
                  <a:pt x="0" y="1333500"/>
                </a:lnTo>
                <a:lnTo>
                  <a:pt x="428244" y="1333500"/>
                </a:lnTo>
                <a:lnTo>
                  <a:pt x="428244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721475" y="1572767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09" h="13334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50100" y="1578863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715391" y="2906267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40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721868" y="1572767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5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561729" y="3404615"/>
            <a:ext cx="429259" cy="1333500"/>
          </a:xfrm>
          <a:custGeom>
            <a:avLst/>
            <a:gdLst/>
            <a:ahLst/>
            <a:cxnLst/>
            <a:rect l="l" t="t" r="r" b="b"/>
            <a:pathLst>
              <a:path w="429260" h="1333500">
                <a:moveTo>
                  <a:pt x="0" y="0"/>
                </a:moveTo>
                <a:lnTo>
                  <a:pt x="0" y="1333500"/>
                </a:lnTo>
                <a:lnTo>
                  <a:pt x="429005" y="1333500"/>
                </a:lnTo>
                <a:lnTo>
                  <a:pt x="429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61729" y="3398520"/>
            <a:ext cx="436245" cy="13335"/>
          </a:xfrm>
          <a:custGeom>
            <a:avLst/>
            <a:gdLst/>
            <a:ahLst/>
            <a:cxnLst/>
            <a:rect l="l" t="t" r="r" b="b"/>
            <a:pathLst>
              <a:path w="436244" h="13335">
                <a:moveTo>
                  <a:pt x="0" y="12953"/>
                </a:moveTo>
                <a:lnTo>
                  <a:pt x="435863" y="12953"/>
                </a:lnTo>
                <a:lnTo>
                  <a:pt x="435863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991104" y="3404615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555633" y="4732020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10" h="13335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562110" y="3398520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4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719951" y="3395471"/>
            <a:ext cx="428625" cy="1333500"/>
          </a:xfrm>
          <a:custGeom>
            <a:avLst/>
            <a:gdLst/>
            <a:ahLst/>
            <a:cxnLst/>
            <a:rect l="l" t="t" r="r" b="b"/>
            <a:pathLst>
              <a:path w="428625" h="1333500">
                <a:moveTo>
                  <a:pt x="0" y="0"/>
                </a:moveTo>
                <a:lnTo>
                  <a:pt x="0" y="1333500"/>
                </a:lnTo>
                <a:lnTo>
                  <a:pt x="428244" y="1333500"/>
                </a:lnTo>
                <a:lnTo>
                  <a:pt x="428244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719951" y="3389376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09" h="13335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148576" y="3395471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13867" y="4722876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40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720344" y="3389376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541917" y="5282184"/>
            <a:ext cx="429259" cy="1333500"/>
          </a:xfrm>
          <a:custGeom>
            <a:avLst/>
            <a:gdLst/>
            <a:ahLst/>
            <a:cxnLst/>
            <a:rect l="l" t="t" r="r" b="b"/>
            <a:pathLst>
              <a:path w="429260" h="1333500">
                <a:moveTo>
                  <a:pt x="0" y="0"/>
                </a:moveTo>
                <a:lnTo>
                  <a:pt x="0" y="1333500"/>
                </a:lnTo>
                <a:lnTo>
                  <a:pt x="429006" y="1333500"/>
                </a:lnTo>
                <a:lnTo>
                  <a:pt x="429006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541917" y="5276088"/>
            <a:ext cx="436245" cy="13335"/>
          </a:xfrm>
          <a:custGeom>
            <a:avLst/>
            <a:gdLst/>
            <a:ahLst/>
            <a:cxnLst/>
            <a:rect l="l" t="t" r="r" b="b"/>
            <a:pathLst>
              <a:path w="436244" h="13335">
                <a:moveTo>
                  <a:pt x="0" y="12953"/>
                </a:moveTo>
                <a:lnTo>
                  <a:pt x="435863" y="12953"/>
                </a:lnTo>
                <a:lnTo>
                  <a:pt x="435863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971304" y="5282184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4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4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35821" y="6609588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10" h="13334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42298" y="5276088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5"/>
                </a:lnTo>
              </a:path>
            </a:pathLst>
          </a:custGeom>
          <a:ln w="12954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711581" y="5288279"/>
            <a:ext cx="429259" cy="1333500"/>
          </a:xfrm>
          <a:custGeom>
            <a:avLst/>
            <a:gdLst/>
            <a:ahLst/>
            <a:cxnLst/>
            <a:rect l="l" t="t" r="r" b="b"/>
            <a:pathLst>
              <a:path w="429259" h="1333500">
                <a:moveTo>
                  <a:pt x="0" y="0"/>
                </a:moveTo>
                <a:lnTo>
                  <a:pt x="0" y="1333500"/>
                </a:lnTo>
                <a:lnTo>
                  <a:pt x="429005" y="1333500"/>
                </a:lnTo>
                <a:lnTo>
                  <a:pt x="429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711581" y="5282184"/>
            <a:ext cx="436245" cy="13335"/>
          </a:xfrm>
          <a:custGeom>
            <a:avLst/>
            <a:gdLst/>
            <a:ahLst/>
            <a:cxnLst/>
            <a:rect l="l" t="t" r="r" b="b"/>
            <a:pathLst>
              <a:path w="436245" h="13335">
                <a:moveTo>
                  <a:pt x="0" y="12953"/>
                </a:moveTo>
                <a:lnTo>
                  <a:pt x="435864" y="12953"/>
                </a:lnTo>
                <a:lnTo>
                  <a:pt x="435864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40968" y="5288279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4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705472" y="6615683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09" h="13334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3B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711950" y="5282184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3">
            <a:solidFill>
              <a:srgbClr val="B3B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571635" y="1573149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 h="0">
                <a:moveTo>
                  <a:pt x="0" y="0"/>
                </a:moveTo>
                <a:lnTo>
                  <a:pt x="43510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000260" y="1572767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65539" y="2900172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39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572016" y="1566672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388755" y="1674876"/>
            <a:ext cx="183642" cy="1051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065667" y="1721357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4"/>
                </a:lnTo>
                <a:lnTo>
                  <a:pt x="6096" y="12954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071763" y="1727835"/>
            <a:ext cx="322580" cy="0"/>
          </a:xfrm>
          <a:custGeom>
            <a:avLst/>
            <a:gdLst/>
            <a:ahLst/>
            <a:cxnLst/>
            <a:rect l="l" t="t" r="r" b="b"/>
            <a:pathLst>
              <a:path w="322580" h="0">
                <a:moveTo>
                  <a:pt x="0" y="0"/>
                </a:moveTo>
                <a:lnTo>
                  <a:pt x="322325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88755" y="2163317"/>
            <a:ext cx="183642" cy="1043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089289" y="2209800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4"/>
                </a:lnTo>
                <a:lnTo>
                  <a:pt x="6096" y="12954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095385" y="221627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 h="0">
                <a:moveTo>
                  <a:pt x="0" y="0"/>
                </a:moveTo>
                <a:lnTo>
                  <a:pt x="29870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388755" y="2663189"/>
            <a:ext cx="183642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077097" y="2709672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4"/>
                </a:lnTo>
                <a:lnTo>
                  <a:pt x="6095" y="12954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083193" y="2716148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 h="0">
                <a:moveTo>
                  <a:pt x="0" y="0"/>
                </a:moveTo>
                <a:lnTo>
                  <a:pt x="31089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993783" y="1674876"/>
            <a:ext cx="340613" cy="105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004451" y="2157222"/>
            <a:ext cx="339851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994545" y="2663951"/>
            <a:ext cx="340613" cy="1051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9911" y="1321308"/>
            <a:ext cx="375665" cy="1051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721475" y="1579244"/>
            <a:ext cx="435609" cy="0"/>
          </a:xfrm>
          <a:custGeom>
            <a:avLst/>
            <a:gdLst/>
            <a:ahLst/>
            <a:cxnLst/>
            <a:rect l="l" t="t" r="r" b="b"/>
            <a:pathLst>
              <a:path w="435609" h="0">
                <a:moveTo>
                  <a:pt x="0" y="0"/>
                </a:moveTo>
                <a:lnTo>
                  <a:pt x="435101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150100" y="1578863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715391" y="2906267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40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721868" y="1572767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554596" y="1680972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230759" y="1727454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4"/>
                </a:lnTo>
                <a:lnTo>
                  <a:pt x="6096" y="12954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36855" y="1733930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5" h="0">
                <a:moveTo>
                  <a:pt x="0" y="0"/>
                </a:moveTo>
                <a:lnTo>
                  <a:pt x="32308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554596" y="2169414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255143" y="2222373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554596" y="2669285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242939" y="2722245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6992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159625" y="1680972"/>
            <a:ext cx="340614" cy="1051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170305" y="2164079"/>
            <a:ext cx="339851" cy="1043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160386" y="2670048"/>
            <a:ext cx="340626" cy="10515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9277222" y="1306067"/>
            <a:ext cx="387108" cy="10439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561729" y="3404996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 h="0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991104" y="3404615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555633" y="4732020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10" h="13335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562110" y="3398520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378849" y="3506723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055761" y="3559683"/>
            <a:ext cx="329565" cy="0"/>
          </a:xfrm>
          <a:custGeom>
            <a:avLst/>
            <a:gdLst/>
            <a:ahLst/>
            <a:cxnLst/>
            <a:rect l="l" t="t" r="r" b="b"/>
            <a:pathLst>
              <a:path w="329564" h="0">
                <a:moveTo>
                  <a:pt x="0" y="0"/>
                </a:moveTo>
                <a:lnTo>
                  <a:pt x="329183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378849" y="3995165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079383" y="4048125"/>
            <a:ext cx="306070" cy="0"/>
          </a:xfrm>
          <a:custGeom>
            <a:avLst/>
            <a:gdLst/>
            <a:ahLst/>
            <a:cxnLst/>
            <a:rect l="l" t="t" r="r" b="b"/>
            <a:pathLst>
              <a:path w="306069" h="0">
                <a:moveTo>
                  <a:pt x="0" y="0"/>
                </a:moveTo>
                <a:lnTo>
                  <a:pt x="30556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378849" y="4495038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067953" y="4547996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699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984626" y="3506723"/>
            <a:ext cx="339864" cy="1051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994545" y="3989832"/>
            <a:ext cx="340613" cy="10439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985401" y="4495800"/>
            <a:ext cx="339851" cy="10515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719951" y="3395853"/>
            <a:ext cx="435609" cy="0"/>
          </a:xfrm>
          <a:custGeom>
            <a:avLst/>
            <a:gdLst/>
            <a:ahLst/>
            <a:cxnLst/>
            <a:rect l="l" t="t" r="r" b="b"/>
            <a:pathLst>
              <a:path w="435609" h="0">
                <a:moveTo>
                  <a:pt x="0" y="0"/>
                </a:moveTo>
                <a:lnTo>
                  <a:pt x="435101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7148576" y="3395471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5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713867" y="4722876"/>
            <a:ext cx="434340" cy="13335"/>
          </a:xfrm>
          <a:custGeom>
            <a:avLst/>
            <a:gdLst/>
            <a:ahLst/>
            <a:cxnLst/>
            <a:rect l="l" t="t" r="r" b="b"/>
            <a:pathLst>
              <a:path w="434340" h="13335">
                <a:moveTo>
                  <a:pt x="0" y="12953"/>
                </a:moveTo>
                <a:lnTo>
                  <a:pt x="434340" y="12953"/>
                </a:lnTo>
                <a:lnTo>
                  <a:pt x="43434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720344" y="3389376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37070" y="3497579"/>
            <a:ext cx="183642" cy="10439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213983" y="3550539"/>
            <a:ext cx="329565" cy="0"/>
          </a:xfrm>
          <a:custGeom>
            <a:avLst/>
            <a:gdLst/>
            <a:ahLst/>
            <a:cxnLst/>
            <a:rect l="l" t="t" r="r" b="b"/>
            <a:pathLst>
              <a:path w="329565" h="0">
                <a:moveTo>
                  <a:pt x="0" y="0"/>
                </a:moveTo>
                <a:lnTo>
                  <a:pt x="32918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37070" y="3985259"/>
            <a:ext cx="183642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237617" y="4038219"/>
            <a:ext cx="306070" cy="0"/>
          </a:xfrm>
          <a:custGeom>
            <a:avLst/>
            <a:gdLst/>
            <a:ahLst/>
            <a:cxnLst/>
            <a:rect l="l" t="t" r="r" b="b"/>
            <a:pathLst>
              <a:path w="306070" h="0">
                <a:moveTo>
                  <a:pt x="0" y="0"/>
                </a:moveTo>
                <a:lnTo>
                  <a:pt x="305561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537070" y="4485894"/>
            <a:ext cx="183642" cy="10439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225413" y="4538853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4" h="0">
                <a:moveTo>
                  <a:pt x="0" y="0"/>
                </a:moveTo>
                <a:lnTo>
                  <a:pt x="31775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7142098" y="3497579"/>
            <a:ext cx="340614" cy="10439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7152779" y="3979926"/>
            <a:ext cx="339839" cy="10515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142874" y="4486655"/>
            <a:ext cx="340614" cy="10439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541917" y="5282565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 h="0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971304" y="5282184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4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535821" y="6609588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10" h="13334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542298" y="5276088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359037" y="5384291"/>
            <a:ext cx="183642" cy="105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035949" y="543077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042045" y="5437251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4" h="0">
                <a:moveTo>
                  <a:pt x="0" y="0"/>
                </a:moveTo>
                <a:lnTo>
                  <a:pt x="32308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359037" y="5872734"/>
            <a:ext cx="183642" cy="10439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059571" y="5918453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2065667" y="5924930"/>
            <a:ext cx="299720" cy="0"/>
          </a:xfrm>
          <a:custGeom>
            <a:avLst/>
            <a:gdLst/>
            <a:ahLst/>
            <a:cxnLst/>
            <a:rect l="l" t="t" r="r" b="b"/>
            <a:pathLst>
              <a:path w="299719" h="0">
                <a:moveTo>
                  <a:pt x="0" y="0"/>
                </a:moveTo>
                <a:lnTo>
                  <a:pt x="29946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2359037" y="6372605"/>
            <a:ext cx="183642" cy="1051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048141" y="6419088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054237" y="6425565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 h="0">
                <a:moveTo>
                  <a:pt x="0" y="0"/>
                </a:moveTo>
                <a:lnTo>
                  <a:pt x="31089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2964827" y="5384291"/>
            <a:ext cx="339851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974733" y="5866638"/>
            <a:ext cx="340614" cy="1051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965589" y="6373367"/>
            <a:ext cx="339851" cy="1051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6711581" y="5288660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5" h="0">
                <a:moveTo>
                  <a:pt x="0" y="0"/>
                </a:moveTo>
                <a:lnTo>
                  <a:pt x="435864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140968" y="5288279"/>
            <a:ext cx="0" cy="1340485"/>
          </a:xfrm>
          <a:custGeom>
            <a:avLst/>
            <a:gdLst/>
            <a:ahLst/>
            <a:cxnLst/>
            <a:rect l="l" t="t" r="r" b="b"/>
            <a:pathLst>
              <a:path w="0" h="1340484">
                <a:moveTo>
                  <a:pt x="0" y="0"/>
                </a:moveTo>
                <a:lnTo>
                  <a:pt x="0" y="13403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6705472" y="6615683"/>
            <a:ext cx="435609" cy="13335"/>
          </a:xfrm>
          <a:custGeom>
            <a:avLst/>
            <a:gdLst/>
            <a:ahLst/>
            <a:cxnLst/>
            <a:rect l="l" t="t" r="r" b="b"/>
            <a:pathLst>
              <a:path w="435609" h="13334">
                <a:moveTo>
                  <a:pt x="0" y="12953"/>
                </a:moveTo>
                <a:lnTo>
                  <a:pt x="435101" y="12953"/>
                </a:lnTo>
                <a:lnTo>
                  <a:pt x="43510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6711950" y="5282184"/>
            <a:ext cx="0" cy="1339850"/>
          </a:xfrm>
          <a:custGeom>
            <a:avLst/>
            <a:gdLst/>
            <a:ahLst/>
            <a:cxnLst/>
            <a:rect l="l" t="t" r="r" b="b"/>
            <a:pathLst>
              <a:path w="0" h="1339850">
                <a:moveTo>
                  <a:pt x="0" y="0"/>
                </a:moveTo>
                <a:lnTo>
                  <a:pt x="0" y="133959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6528689" y="5390388"/>
            <a:ext cx="183642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6205601" y="5436870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6211709" y="5443346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5" h="0">
                <a:moveTo>
                  <a:pt x="0" y="0"/>
                </a:moveTo>
                <a:lnTo>
                  <a:pt x="32308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528689" y="5878829"/>
            <a:ext cx="183642" cy="1051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6229235" y="592531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6235331" y="5931789"/>
            <a:ext cx="299720" cy="0"/>
          </a:xfrm>
          <a:custGeom>
            <a:avLst/>
            <a:gdLst/>
            <a:ahLst/>
            <a:cxnLst/>
            <a:rect l="l" t="t" r="r" b="b"/>
            <a:pathLst>
              <a:path w="299720" h="0">
                <a:moveTo>
                  <a:pt x="0" y="0"/>
                </a:moveTo>
                <a:lnTo>
                  <a:pt x="29946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528689" y="6378702"/>
            <a:ext cx="183642" cy="1051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217805" y="6425184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6223889" y="6431660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 h="0">
                <a:moveTo>
                  <a:pt x="0" y="0"/>
                </a:moveTo>
                <a:lnTo>
                  <a:pt x="31089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7134491" y="5390388"/>
            <a:ext cx="339839" cy="10515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7145146" y="5873496"/>
            <a:ext cx="339864" cy="10439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7135253" y="6379464"/>
            <a:ext cx="339839" cy="1051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27" name="object 127"/>
          <p:cNvGraphicFramePr>
            <a:graphicFrameLocks noGrp="1"/>
          </p:cNvGraphicFramePr>
          <p:nvPr/>
        </p:nvGraphicFramePr>
        <p:xfrm>
          <a:off x="290969" y="1082039"/>
          <a:ext cx="9628505" cy="6014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8260"/>
                <a:gridCol w="3988435"/>
                <a:gridCol w="4302125"/>
              </a:tblGrid>
              <a:tr h="440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3590290" algn="l"/>
                        </a:tabLst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Rotation Mode:</a:t>
                      </a:r>
                      <a:r>
                        <a:rPr dirty="0" sz="1800" spc="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 i="1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857" sz="2100" spc="-7" i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=sign(</a:t>
                      </a:r>
                      <a:r>
                        <a:rPr dirty="0" sz="1800" spc="-5" i="1"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7777" sz="2100" spc="-7" i="1"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);</a:t>
                      </a:r>
                      <a:r>
                        <a:rPr dirty="0" sz="18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5" i="1"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7777" sz="2100" spc="7" i="1">
                          <a:latin typeface="Arial"/>
                          <a:cs typeface="Arial"/>
                        </a:rPr>
                        <a:t>(i)	</a:t>
                      </a:r>
                      <a:r>
                        <a:rPr dirty="0" baseline="-9259" sz="2700" spc="-7">
                          <a:latin typeface="Arial"/>
                          <a:cs typeface="Arial"/>
                        </a:rPr>
                        <a:t>0</a:t>
                      </a:r>
                      <a:endParaRPr baseline="-9259" sz="270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4103370" algn="l"/>
                        </a:tabLst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Vectoring Mode:</a:t>
                      </a:r>
                      <a:r>
                        <a:rPr dirty="0" sz="1800" spc="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i="1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857" sz="2100" i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=-sign(</a:t>
                      </a:r>
                      <a:r>
                        <a:rPr dirty="0" sz="1800" i="1">
                          <a:latin typeface="Arial"/>
                          <a:cs typeface="Arial"/>
                        </a:rPr>
                        <a:t>x</a:t>
                      </a:r>
                      <a:r>
                        <a:rPr dirty="0" baseline="27777" sz="2100" i="1"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1800" i="1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27777" sz="2100" i="1"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);</a:t>
                      </a:r>
                      <a:r>
                        <a:rPr dirty="0" sz="1800" spc="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5" i="1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27777" sz="2100" spc="7" i="1">
                          <a:latin typeface="Arial"/>
                          <a:cs typeface="Arial"/>
                        </a:rPr>
                        <a:t>(i)	</a:t>
                      </a:r>
                      <a:r>
                        <a:rPr dirty="0" baseline="-6172" sz="2700" spc="-7">
                          <a:latin typeface="Arial"/>
                          <a:cs typeface="Arial"/>
                        </a:rPr>
                        <a:t>0</a:t>
                      </a:r>
                      <a:endParaRPr baseline="-6172" sz="270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059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Circular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</a:t>
                      </a:r>
                      <a:r>
                        <a:rPr dirty="0" sz="16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Symbol"/>
                          <a:cs typeface="Symbol"/>
                        </a:rPr>
                        <a:t></a:t>
                      </a:r>
                      <a:r>
                        <a:rPr dirty="0" sz="16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Symbol"/>
                          <a:cs typeface="Symbol"/>
                        </a:rPr>
                        <a:t>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baseline="-22569" sz="2400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(i) </a:t>
                      </a:r>
                      <a:r>
                        <a:rPr dirty="0" baseline="-22569" sz="2400" spc="-7">
                          <a:latin typeface="Arial"/>
                          <a:cs typeface="Arial"/>
                        </a:rPr>
                        <a:t>=</a:t>
                      </a:r>
                      <a:r>
                        <a:rPr dirty="0" baseline="-22569" sz="2400" spc="112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tan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-1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-i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4420" marR="516255" indent="-702945">
                        <a:lnSpc>
                          <a:spcPct val="73400"/>
                        </a:lnSpc>
                        <a:spcBef>
                          <a:spcPts val="940"/>
                        </a:spcBef>
                        <a:buAutoNum type="alphaLcPeriod" startAt="24"/>
                        <a:tabLst>
                          <a:tab pos="1074420" algn="l"/>
                          <a:tab pos="1075055" algn="l"/>
                          <a:tab pos="1804670" algn="l"/>
                        </a:tabLst>
                      </a:pPr>
                      <a:r>
                        <a:rPr dirty="0" baseline="13888" sz="2400" spc="-7">
                          <a:latin typeface="Arial"/>
                          <a:cs typeface="Arial"/>
                        </a:rPr>
                        <a:t>C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K(x.cos z - y.sin z)  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74420" marR="453390" indent="-702945">
                        <a:lnSpc>
                          <a:spcPct val="57799"/>
                        </a:lnSpc>
                        <a:spcBef>
                          <a:spcPts val="1355"/>
                        </a:spcBef>
                        <a:buAutoNum type="alphaLcPeriod" startAt="24"/>
                        <a:tabLst>
                          <a:tab pos="1074420" algn="l"/>
                          <a:tab pos="1075055" algn="l"/>
                          <a:tab pos="1816735" algn="l"/>
                        </a:tabLst>
                      </a:pPr>
                      <a:r>
                        <a:rPr dirty="0" baseline="24305" sz="2400" spc="-7">
                          <a:latin typeface="Arial"/>
                          <a:cs typeface="Arial"/>
                        </a:rPr>
                        <a:t>R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K(y.cos z + x.sin z)  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74420" marR="2038350" indent="-699135">
                        <a:lnSpc>
                          <a:spcPts val="1789"/>
                        </a:lnSpc>
                        <a:spcBef>
                          <a:spcPts val="30"/>
                        </a:spcBef>
                        <a:buAutoNum type="alphaLcPeriod" startAt="24"/>
                        <a:tabLst>
                          <a:tab pos="1074420" algn="l"/>
                          <a:tab pos="1075055" algn="l"/>
                          <a:tab pos="1828800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39930" sz="2400">
                          <a:latin typeface="Arial"/>
                          <a:cs typeface="Arial"/>
                        </a:rPr>
                        <a:t>0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1717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cos z &amp; sin z, set x = 1/K, y =</a:t>
                      </a:r>
                      <a:r>
                        <a:rPr dirty="0" sz="1600" spc="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1938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2220" marR="1210945" indent="-702945">
                        <a:lnSpc>
                          <a:spcPct val="73800"/>
                        </a:lnSpc>
                        <a:spcBef>
                          <a:spcPts val="980"/>
                        </a:spcBef>
                        <a:tabLst>
                          <a:tab pos="1252220" algn="l"/>
                          <a:tab pos="1981835" algn="l"/>
                        </a:tabLst>
                      </a:pPr>
                      <a:r>
                        <a:rPr dirty="0" baseline="5208" sz="2400" spc="-7">
                          <a:latin typeface="Arial"/>
                          <a:cs typeface="Arial"/>
                        </a:rPr>
                        <a:t>x	</a:t>
                      </a:r>
                      <a:r>
                        <a:rPr dirty="0" baseline="12152" sz="2400" spc="-7">
                          <a:latin typeface="Arial"/>
                          <a:cs typeface="Arial"/>
                        </a:rPr>
                        <a:t>C	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K(x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2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6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5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28888" sz="1875" spc="7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600" spc="5">
                          <a:latin typeface="Arial"/>
                          <a:cs typeface="Arial"/>
                        </a:rPr>
                        <a:t>)</a:t>
                      </a:r>
                      <a:r>
                        <a:rPr dirty="0" baseline="28888" sz="1875" spc="7">
                          <a:latin typeface="Arial"/>
                          <a:cs typeface="Arial"/>
                        </a:rPr>
                        <a:t>1/2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52220" marR="2186940" indent="-702945">
                        <a:lnSpc>
                          <a:spcPts val="1789"/>
                        </a:lnSpc>
                        <a:spcBef>
                          <a:spcPts val="30"/>
                        </a:spcBef>
                        <a:buAutoNum type="alphaLcPeriod" startAt="25"/>
                        <a:tabLst>
                          <a:tab pos="1252220" algn="l"/>
                          <a:tab pos="1252855" algn="l"/>
                          <a:tab pos="1993900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24305" sz="2400">
                          <a:latin typeface="Arial"/>
                          <a:cs typeface="Arial"/>
                        </a:rPr>
                        <a:t>0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  <a:buFont typeface="Arial"/>
                        <a:buAutoNum type="alphaLcPeriod" startAt="25"/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252220" marR="1133475" indent="-699135">
                        <a:lnSpc>
                          <a:spcPct val="33700"/>
                        </a:lnSpc>
                        <a:buAutoNum type="alphaLcPeriod" startAt="25"/>
                        <a:tabLst>
                          <a:tab pos="1252220" algn="l"/>
                          <a:tab pos="1252855" algn="l"/>
                          <a:tab pos="2006600" algn="l"/>
                        </a:tabLst>
                      </a:pPr>
                      <a:r>
                        <a:rPr dirty="0" baseline="39930" sz="2400" spc="-7">
                          <a:latin typeface="Arial"/>
                          <a:cs typeface="Arial"/>
                        </a:rPr>
                        <a:t>I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z +</a:t>
                      </a:r>
                      <a:r>
                        <a:rPr dirty="0" sz="16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tan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-1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(y/x)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9624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tan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-1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y, set x = 1, z =</a:t>
                      </a:r>
                      <a:r>
                        <a:rPr dirty="0" sz="1600" spc="1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2446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69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Linear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</a:t>
                      </a:r>
                      <a:r>
                        <a:rPr dirty="0" sz="16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Symbol"/>
                          <a:cs typeface="Symbol"/>
                        </a:rPr>
                        <a:t></a:t>
                      </a:r>
                      <a:r>
                        <a:rPr dirty="0" sz="16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Symbol"/>
                          <a:cs typeface="Symbol"/>
                        </a:rPr>
                        <a:t>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baseline="-22569" sz="2400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(i </a:t>
                      </a:r>
                      <a:r>
                        <a:rPr dirty="0" sz="1250" spc="5">
                          <a:latin typeface="Arial"/>
                          <a:cs typeface="Arial"/>
                        </a:rPr>
                        <a:t>) </a:t>
                      </a:r>
                      <a:r>
                        <a:rPr dirty="0" baseline="-22569" sz="2400" spc="-7">
                          <a:latin typeface="Arial"/>
                          <a:cs typeface="Arial"/>
                        </a:rPr>
                        <a:t>=</a:t>
                      </a:r>
                      <a:r>
                        <a:rPr dirty="0" baseline="-22569" sz="2400" spc="112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-i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5530" marR="2083435" indent="-702945">
                        <a:lnSpc>
                          <a:spcPts val="1780"/>
                        </a:lnSpc>
                        <a:spcBef>
                          <a:spcPts val="439"/>
                        </a:spcBef>
                        <a:buAutoNum type="alphaLcPeriod" startAt="24"/>
                        <a:tabLst>
                          <a:tab pos="1065530" algn="l"/>
                          <a:tab pos="1066165" algn="l"/>
                          <a:tab pos="1795145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12152" sz="2400">
                          <a:latin typeface="Arial"/>
                          <a:cs typeface="Arial"/>
                        </a:rPr>
                        <a:t>x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5530" marR="1444625" indent="-702945">
                        <a:lnSpc>
                          <a:spcPct val="57799"/>
                        </a:lnSpc>
                        <a:spcBef>
                          <a:spcPts val="1320"/>
                        </a:spcBef>
                        <a:buAutoNum type="alphaLcPeriod" startAt="24"/>
                        <a:tabLst>
                          <a:tab pos="1065530" algn="l"/>
                          <a:tab pos="1066165" algn="l"/>
                          <a:tab pos="1807210" algn="l"/>
                        </a:tabLst>
                      </a:pPr>
                      <a:r>
                        <a:rPr dirty="0" baseline="24305" sz="2400" spc="-7">
                          <a:latin typeface="Arial"/>
                          <a:cs typeface="Arial"/>
                        </a:rPr>
                        <a:t>R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y +</a:t>
                      </a:r>
                      <a:r>
                        <a:rPr dirty="0" sz="16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(x.z)  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5530" marR="2048510" indent="-699135">
                        <a:lnSpc>
                          <a:spcPts val="1780"/>
                        </a:lnSpc>
                        <a:spcBef>
                          <a:spcPts val="45"/>
                        </a:spcBef>
                        <a:buAutoNum type="alphaLcPeriod" startAt="24"/>
                        <a:tabLst>
                          <a:tab pos="1065530" algn="l"/>
                          <a:tab pos="1066165" algn="l"/>
                          <a:tab pos="1818639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39930" sz="2400">
                          <a:latin typeface="Arial"/>
                          <a:cs typeface="Arial"/>
                        </a:rPr>
                        <a:t>0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multiplication, set y =</a:t>
                      </a:r>
                      <a:r>
                        <a:rPr dirty="0" sz="16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5879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4440" marR="2227580" indent="-702945">
                        <a:lnSpc>
                          <a:spcPts val="1789"/>
                        </a:lnSpc>
                        <a:spcBef>
                          <a:spcPts val="350"/>
                        </a:spcBef>
                        <a:buAutoNum type="alphaLcPeriod" startAt="24"/>
                        <a:tabLst>
                          <a:tab pos="1234440" algn="l"/>
                          <a:tab pos="1235075" algn="l"/>
                          <a:tab pos="1965325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13888" sz="2400">
                          <a:latin typeface="Arial"/>
                          <a:cs typeface="Arial"/>
                        </a:rPr>
                        <a:t>x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34440" marR="2204720" indent="-702945">
                        <a:lnSpc>
                          <a:spcPts val="1780"/>
                        </a:lnSpc>
                        <a:spcBef>
                          <a:spcPts val="5"/>
                        </a:spcBef>
                        <a:buAutoNum type="alphaLcPeriod" startAt="24"/>
                        <a:tabLst>
                          <a:tab pos="1234440" algn="l"/>
                          <a:tab pos="1235075" algn="l"/>
                          <a:tab pos="1976755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24305" sz="2400">
                          <a:latin typeface="Arial"/>
                          <a:cs typeface="Arial"/>
                        </a:rPr>
                        <a:t>0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AutoNum type="alphaLcPeriod" startAt="24"/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34440" marR="1577340" indent="-699135">
                        <a:lnSpc>
                          <a:spcPct val="33700"/>
                        </a:lnSpc>
                        <a:buAutoNum type="alphaLcPeriod" startAt="24"/>
                        <a:tabLst>
                          <a:tab pos="1234440" algn="l"/>
                          <a:tab pos="1235075" algn="l"/>
                          <a:tab pos="1988820" algn="l"/>
                        </a:tabLst>
                      </a:pPr>
                      <a:r>
                        <a:rPr dirty="0" baseline="39930" sz="2400" spc="-7">
                          <a:latin typeface="Arial"/>
                          <a:cs typeface="Arial"/>
                        </a:rPr>
                        <a:t>I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z +</a:t>
                      </a:r>
                      <a:r>
                        <a:rPr dirty="0" sz="16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(y/x)  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6799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division, set z =</a:t>
                      </a:r>
                      <a:r>
                        <a:rPr dirty="0" sz="1600" spc="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445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85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Hyperbolic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</a:t>
                      </a:r>
                      <a:r>
                        <a:rPr dirty="0" sz="16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Symbol"/>
                          <a:cs typeface="Symbol"/>
                        </a:rPr>
                        <a:t></a:t>
                      </a:r>
                      <a:r>
                        <a:rPr dirty="0" sz="16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>
                          <a:latin typeface="Symbol"/>
                          <a:cs typeface="Symbol"/>
                        </a:rPr>
                        <a:t>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marL="2349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baseline="-22569" sz="2400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(i) </a:t>
                      </a:r>
                      <a:r>
                        <a:rPr dirty="0" baseline="-22569" sz="2400" spc="-7">
                          <a:latin typeface="Arial"/>
                          <a:cs typeface="Arial"/>
                        </a:rPr>
                        <a:t>=</a:t>
                      </a:r>
                      <a:r>
                        <a:rPr dirty="0" baseline="-22569" sz="2400" spc="82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tanh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-1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-i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5210" marR="255904" indent="-702945">
                        <a:lnSpc>
                          <a:spcPct val="73400"/>
                        </a:lnSpc>
                        <a:spcBef>
                          <a:spcPts val="1205"/>
                        </a:spcBef>
                        <a:buAutoNum type="alphaLcPeriod" startAt="24"/>
                        <a:tabLst>
                          <a:tab pos="1045210" algn="l"/>
                          <a:tab pos="1045844" algn="l"/>
                          <a:tab pos="1775460" algn="l"/>
                        </a:tabLst>
                      </a:pPr>
                      <a:r>
                        <a:rPr dirty="0" baseline="13888" sz="2400" spc="-7">
                          <a:latin typeface="Arial"/>
                          <a:cs typeface="Arial"/>
                        </a:rPr>
                        <a:t>C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K</a:t>
                      </a:r>
                      <a:r>
                        <a:rPr dirty="0" baseline="28888" sz="1875" spc="-7">
                          <a:latin typeface="Arial"/>
                          <a:cs typeface="Arial"/>
                        </a:rPr>
                        <a:t>*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(x.cosh z - y.sinh z)  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45210" marR="193675" indent="-702945">
                        <a:lnSpc>
                          <a:spcPct val="57799"/>
                        </a:lnSpc>
                        <a:spcBef>
                          <a:spcPts val="1355"/>
                        </a:spcBef>
                        <a:buAutoNum type="alphaLcPeriod" startAt="24"/>
                        <a:tabLst>
                          <a:tab pos="1045210" algn="l"/>
                          <a:tab pos="1045844" algn="l"/>
                          <a:tab pos="1787525" algn="l"/>
                        </a:tabLst>
                      </a:pPr>
                      <a:r>
                        <a:rPr dirty="0" baseline="24305" sz="2400" spc="-7">
                          <a:latin typeface="Arial"/>
                          <a:cs typeface="Arial"/>
                        </a:rPr>
                        <a:t>R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K</a:t>
                      </a:r>
                      <a:r>
                        <a:rPr dirty="0" baseline="28888" sz="1875" spc="-7">
                          <a:latin typeface="Arial"/>
                          <a:cs typeface="Arial"/>
                        </a:rPr>
                        <a:t>*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(y.cosh z + x.sinh z)  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45210" marR="2068195" indent="-699135">
                        <a:lnSpc>
                          <a:spcPts val="1789"/>
                        </a:lnSpc>
                        <a:spcBef>
                          <a:spcPts val="30"/>
                        </a:spcBef>
                        <a:buAutoNum type="alphaLcPeriod" startAt="24"/>
                        <a:tabLst>
                          <a:tab pos="1045210" algn="l"/>
                          <a:tab pos="1045844" algn="l"/>
                          <a:tab pos="1798955" algn="l"/>
                        </a:tabLst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-39930" sz="2400">
                          <a:latin typeface="Arial"/>
                          <a:cs typeface="Arial"/>
                        </a:rPr>
                        <a:t>0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29235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cosh z &amp; sinh z, set x = 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1/K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*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,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y =</a:t>
                      </a:r>
                      <a:r>
                        <a:rPr dirty="0" sz="160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53035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6820" marR="1224280" indent="-702945">
                        <a:lnSpc>
                          <a:spcPts val="2050"/>
                        </a:lnSpc>
                        <a:spcBef>
                          <a:spcPts val="65"/>
                        </a:spcBef>
                        <a:tabLst>
                          <a:tab pos="1226820" algn="l"/>
                          <a:tab pos="1957070" algn="l"/>
                        </a:tabLst>
                      </a:pPr>
                      <a:r>
                        <a:rPr dirty="0" baseline="-17361" sz="2400" spc="-7">
                          <a:latin typeface="Arial"/>
                          <a:cs typeface="Arial"/>
                        </a:rPr>
                        <a:t>x	</a:t>
                      </a:r>
                      <a:r>
                        <a:rPr dirty="0" baseline="-8680" sz="2400" spc="-7">
                          <a:latin typeface="Arial"/>
                          <a:cs typeface="Arial"/>
                        </a:rPr>
                        <a:t>C	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K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*</a:t>
                      </a:r>
                      <a:r>
                        <a:rPr dirty="0" baseline="-22569" sz="2400">
                          <a:latin typeface="Arial"/>
                          <a:cs typeface="Arial"/>
                        </a:rPr>
                        <a:t>(x</a:t>
                      </a:r>
                      <a:r>
                        <a:rPr dirty="0" sz="1250">
                          <a:latin typeface="Arial"/>
                          <a:cs typeface="Arial"/>
                        </a:rPr>
                        <a:t>2 </a:t>
                      </a:r>
                      <a:r>
                        <a:rPr dirty="0" baseline="-22569" sz="2400" spc="-7">
                          <a:latin typeface="Arial"/>
                          <a:cs typeface="Arial"/>
                        </a:rPr>
                        <a:t>-</a:t>
                      </a:r>
                      <a:r>
                        <a:rPr dirty="0" baseline="-22569" sz="2400" spc="-82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569" sz="2400" spc="7">
                          <a:latin typeface="Arial"/>
                          <a:cs typeface="Arial"/>
                        </a:rPr>
                        <a:t>y</a:t>
                      </a:r>
                      <a:r>
                        <a:rPr dirty="0" sz="1250" spc="5">
                          <a:latin typeface="Arial"/>
                          <a:cs typeface="Arial"/>
                        </a:rPr>
                        <a:t>2</a:t>
                      </a:r>
                      <a:r>
                        <a:rPr dirty="0" baseline="-22569" sz="2400" spc="7">
                          <a:latin typeface="Arial"/>
                          <a:cs typeface="Arial"/>
                        </a:rPr>
                        <a:t>)</a:t>
                      </a:r>
                      <a:r>
                        <a:rPr dirty="0" sz="1250" spc="5">
                          <a:latin typeface="Arial"/>
                          <a:cs typeface="Arial"/>
                        </a:rPr>
                        <a:t>1/2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26820" indent="-702945">
                        <a:lnSpc>
                          <a:spcPts val="1630"/>
                        </a:lnSpc>
                        <a:buAutoNum type="alphaLcPeriod" startAt="25"/>
                        <a:tabLst>
                          <a:tab pos="1226820" algn="l"/>
                          <a:tab pos="1227455" algn="l"/>
                          <a:tab pos="1969135" algn="l"/>
                        </a:tabLst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R	</a:t>
                      </a:r>
                      <a:r>
                        <a:rPr dirty="0" baseline="-24305" sz="2400" spc="-7">
                          <a:latin typeface="Arial"/>
                          <a:cs typeface="Arial"/>
                        </a:rPr>
                        <a:t>0</a:t>
                      </a:r>
                      <a:endParaRPr baseline="-24305" sz="2400">
                        <a:latin typeface="Arial"/>
                        <a:cs typeface="Arial"/>
                      </a:endParaRPr>
                    </a:p>
                    <a:p>
                      <a:pPr marL="1226820">
                        <a:lnSpc>
                          <a:spcPts val="1855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26820" marR="1045844" indent="-699135">
                        <a:lnSpc>
                          <a:spcPct val="33700"/>
                        </a:lnSpc>
                        <a:spcBef>
                          <a:spcPts val="5"/>
                        </a:spcBef>
                        <a:buAutoNum type="alphaLcPeriod" startAt="26"/>
                        <a:tabLst>
                          <a:tab pos="1226820" algn="l"/>
                          <a:tab pos="1227455" algn="l"/>
                          <a:tab pos="1980564" algn="l"/>
                        </a:tabLst>
                      </a:pPr>
                      <a:r>
                        <a:rPr dirty="0" baseline="39930" sz="2400" spc="-7">
                          <a:latin typeface="Arial"/>
                          <a:cs typeface="Arial"/>
                        </a:rPr>
                        <a:t>I	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z +</a:t>
                      </a:r>
                      <a:r>
                        <a:rPr dirty="0" sz="16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tanh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-1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(y/x) 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503555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For 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tanh</a:t>
                      </a:r>
                      <a:r>
                        <a:rPr dirty="0" baseline="28888" sz="1875">
                          <a:latin typeface="Arial"/>
                          <a:cs typeface="Arial"/>
                        </a:rPr>
                        <a:t>-1</a:t>
                      </a:r>
                      <a:r>
                        <a:rPr dirty="0" sz="1600">
                          <a:latin typeface="Arial"/>
                          <a:cs typeface="Arial"/>
                        </a:rPr>
                        <a:t>y,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set x = 1, z =</a:t>
                      </a:r>
                      <a:r>
                        <a:rPr dirty="0" sz="16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459" y="359155"/>
            <a:ext cx="7111365" cy="713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当把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算法用于双曲旋转时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伸缩因子</a:t>
            </a:r>
            <a:r>
              <a:rPr dirty="0" sz="1600" spc="-37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sz="1600" spc="-1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与圆周旋转的因子有所不同。</a:t>
            </a:r>
            <a:endParaRPr sz="1600">
              <a:latin typeface="宋体"/>
              <a:cs typeface="宋体"/>
            </a:endParaRPr>
          </a:p>
          <a:p>
            <a:pPr marL="25400">
              <a:lnSpc>
                <a:spcPct val="100000"/>
              </a:lnSpc>
              <a:spcBef>
                <a:spcPts val="1575"/>
              </a:spcBef>
            </a:pPr>
            <a:r>
              <a:rPr dirty="0" sz="1600" spc="-5">
                <a:latin typeface="宋体"/>
                <a:cs typeface="宋体"/>
              </a:rPr>
              <a:t>双曲伸缩因子，记为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baseline="28888" sz="1875" spc="-7">
                <a:latin typeface="Arial"/>
                <a:cs typeface="Arial"/>
              </a:rPr>
              <a:t>*</a:t>
            </a:r>
            <a:r>
              <a:rPr dirty="0" sz="1600" spc="-5">
                <a:latin typeface="宋体"/>
                <a:cs typeface="宋体"/>
              </a:rPr>
              <a:t>，使用下列方程计算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2167" y="1424431"/>
            <a:ext cx="1606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i="1"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14086" y="1526548"/>
            <a:ext cx="11576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66165" algn="l"/>
              </a:tabLst>
            </a:pPr>
            <a:r>
              <a:rPr dirty="0" sz="1600" spc="-580">
                <a:latin typeface="Symbol"/>
                <a:cs typeface="Symbol"/>
              </a:rPr>
              <a:t>⎝</a:t>
            </a:r>
            <a:r>
              <a:rPr dirty="0" sz="1600" spc="-580">
                <a:latin typeface="Times New Roman"/>
                <a:cs typeface="Times New Roman"/>
              </a:rPr>
              <a:t>	</a:t>
            </a:r>
            <a:r>
              <a:rPr dirty="0" sz="1600" spc="-935">
                <a:latin typeface="Symbol"/>
                <a:cs typeface="Symbol"/>
              </a:rPr>
              <a:t>⎠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14086" y="1352820"/>
            <a:ext cx="1035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80">
                <a:latin typeface="Symbol"/>
                <a:cs typeface="Symbol"/>
              </a:rPr>
              <a:t>⎛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23389" y="1302511"/>
            <a:ext cx="9734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2986" sz="2400" spc="-7">
                <a:latin typeface="Arial"/>
                <a:cs typeface="Arial"/>
              </a:rPr>
              <a:t>1 </a:t>
            </a:r>
            <a:r>
              <a:rPr dirty="0" baseline="-32986" sz="2400" spc="-7">
                <a:latin typeface="Times New Roman"/>
                <a:cs typeface="Times New Roman"/>
              </a:rPr>
              <a:t>–</a:t>
            </a:r>
            <a:r>
              <a:rPr dirty="0" baseline="-32986" sz="2400" spc="-142">
                <a:latin typeface="Times New Roman"/>
                <a:cs typeface="Times New Roman"/>
              </a:rPr>
              <a:t> </a:t>
            </a:r>
            <a:r>
              <a:rPr dirty="0" baseline="-32986" sz="2400" spc="-89">
                <a:latin typeface="Arial"/>
                <a:cs typeface="Arial"/>
              </a:rPr>
              <a:t>2</a:t>
            </a:r>
            <a:r>
              <a:rPr dirty="0" sz="1400" spc="-60">
                <a:latin typeface="Symbol"/>
                <a:cs typeface="Symbol"/>
              </a:rPr>
              <a:t></a:t>
            </a:r>
            <a:r>
              <a:rPr dirty="0" sz="1400" spc="-60">
                <a:latin typeface="Times New Roman"/>
                <a:cs typeface="Times New Roman"/>
              </a:rPr>
              <a:t>–</a:t>
            </a:r>
            <a:r>
              <a:rPr dirty="0" sz="1400" spc="-60">
                <a:latin typeface="Arial"/>
                <a:cs typeface="Arial"/>
              </a:rPr>
              <a:t>2</a:t>
            </a:r>
            <a:r>
              <a:rPr dirty="0" sz="1400" spc="-60" i="1">
                <a:latin typeface="Arial"/>
                <a:cs typeface="Arial"/>
              </a:rPr>
              <a:t>i</a:t>
            </a:r>
            <a:r>
              <a:rPr dirty="0" sz="1400" spc="-60">
                <a:latin typeface="Symbol"/>
                <a:cs typeface="Symbol"/>
              </a:rPr>
              <a:t></a:t>
            </a:r>
            <a:r>
              <a:rPr dirty="0" baseline="-13888" sz="2400" spc="-89">
                <a:latin typeface="Symbol"/>
                <a:cs typeface="Symbol"/>
              </a:rPr>
              <a:t>⎞</a:t>
            </a:r>
            <a:endParaRPr baseline="-13888" sz="24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26769" y="1399285"/>
            <a:ext cx="6934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9259" algn="l"/>
              </a:tabLst>
            </a:pPr>
            <a:r>
              <a:rPr dirty="0" baseline="3968" sz="2100" spc="-7" i="1">
                <a:latin typeface="Arial"/>
                <a:cs typeface="Arial"/>
              </a:rPr>
              <a:t>n</a:t>
            </a:r>
            <a:r>
              <a:rPr dirty="0" baseline="3968" sz="2100" spc="-7" i="1">
                <a:latin typeface="Arial"/>
                <a:cs typeface="Arial"/>
              </a:rPr>
              <a:t>	</a:t>
            </a:r>
            <a:r>
              <a:rPr dirty="0" sz="2400" spc="-5">
                <a:latin typeface="Symbol"/>
                <a:cs typeface="Symbol"/>
              </a:rPr>
              <a:t>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92408" y="1395467"/>
            <a:ext cx="5003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347345" algn="l"/>
              </a:tabLst>
            </a:pPr>
            <a:r>
              <a:rPr dirty="0" sz="1600" spc="-5">
                <a:latin typeface="Symbol"/>
                <a:cs typeface="Symbol"/>
              </a:rPr>
              <a:t></a:t>
            </a:r>
            <a:r>
              <a:rPr dirty="0" sz="1600" spc="-5">
                <a:latin typeface="Times New Roman"/>
                <a:cs typeface="Times New Roman"/>
              </a:rPr>
              <a:t>	</a:t>
            </a:r>
            <a:r>
              <a:rPr dirty="0" baseline="-8680" sz="2400" spc="-7">
                <a:latin typeface="Times New Roman"/>
                <a:cs typeface="Times New Roman"/>
              </a:rPr>
              <a:t>=</a:t>
            </a:r>
            <a:endParaRPr baseline="-8680"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16207" y="1687848"/>
            <a:ext cx="2640330" cy="1366520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algn="ctr" marR="502920">
              <a:lnSpc>
                <a:spcPct val="100000"/>
              </a:lnSpc>
              <a:spcBef>
                <a:spcPts val="565"/>
              </a:spcBef>
            </a:pPr>
            <a:r>
              <a:rPr dirty="0" sz="1400" spc="-5" i="1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dirty="0" sz="1600" spc="15" i="1">
                <a:latin typeface="Arial"/>
                <a:cs typeface="Arial"/>
              </a:rPr>
              <a:t>K</a:t>
            </a:r>
            <a:r>
              <a:rPr dirty="0" baseline="6944" sz="2400" spc="22">
                <a:latin typeface="Symbol"/>
                <a:cs typeface="Symbol"/>
              </a:rPr>
              <a:t></a:t>
            </a:r>
            <a:r>
              <a:rPr dirty="0" baseline="-19841" sz="2100" spc="22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0.82816 as </a:t>
            </a: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12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</a:t>
            </a:r>
            <a:endParaRPr sz="1600">
              <a:latin typeface="Symbol"/>
              <a:cs typeface="Symbol"/>
            </a:endParaRPr>
          </a:p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dirty="0" sz="1600" spc="-5">
                <a:latin typeface="Arial"/>
                <a:cs typeface="Arial"/>
              </a:rPr>
              <a:t>1 </a:t>
            </a:r>
            <a:r>
              <a:rPr dirty="0" sz="1600" spc="-5">
                <a:latin typeface="Symbol"/>
                <a:cs typeface="Symbol"/>
              </a:rPr>
              <a:t>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15" i="1">
                <a:latin typeface="Arial"/>
                <a:cs typeface="Arial"/>
              </a:rPr>
              <a:t>K</a:t>
            </a:r>
            <a:r>
              <a:rPr dirty="0" baseline="8680" sz="2400" spc="22">
                <a:latin typeface="Symbol"/>
                <a:cs typeface="Symbol"/>
              </a:rPr>
              <a:t></a:t>
            </a:r>
            <a:r>
              <a:rPr dirty="0" baseline="-19841" sz="2100" spc="22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Arial"/>
                <a:cs typeface="Arial"/>
              </a:rPr>
              <a:t>1.20750 as </a:t>
            </a: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Symbol"/>
                <a:cs typeface="Symbol"/>
              </a:rPr>
              <a:t></a:t>
            </a:r>
            <a:r>
              <a:rPr dirty="0" sz="1600" spc="7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</a:t>
            </a:r>
            <a:endParaRPr sz="1600">
              <a:latin typeface="Symbol"/>
              <a:cs typeface="Symbol"/>
            </a:endParaRPr>
          </a:p>
          <a:p>
            <a:pPr algn="ctr">
              <a:lnSpc>
                <a:spcPct val="100000"/>
              </a:lnSpc>
              <a:spcBef>
                <a:spcPts val="940"/>
              </a:spcBef>
            </a:pPr>
            <a:r>
              <a:rPr dirty="0" sz="1600" spc="-5" i="1">
                <a:latin typeface="Arial"/>
                <a:cs typeface="Arial"/>
              </a:rPr>
              <a:t>n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-5">
                <a:latin typeface="Arial"/>
                <a:cs typeface="Arial"/>
              </a:rPr>
              <a:t>number of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iterations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60987" y="1354836"/>
            <a:ext cx="805180" cy="0"/>
          </a:xfrm>
          <a:custGeom>
            <a:avLst/>
            <a:gdLst/>
            <a:ahLst/>
            <a:cxnLst/>
            <a:rect l="l" t="t" r="r" b="b"/>
            <a:pathLst>
              <a:path w="805179" h="0">
                <a:moveTo>
                  <a:pt x="0" y="0"/>
                </a:moveTo>
                <a:lnTo>
                  <a:pt x="80518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95963" y="1354074"/>
            <a:ext cx="70485" cy="307975"/>
          </a:xfrm>
          <a:custGeom>
            <a:avLst/>
            <a:gdLst/>
            <a:ahLst/>
            <a:cxnLst/>
            <a:rect l="l" t="t" r="r" b="b"/>
            <a:pathLst>
              <a:path w="70485" h="307975">
                <a:moveTo>
                  <a:pt x="70103" y="1524"/>
                </a:moveTo>
                <a:lnTo>
                  <a:pt x="60959" y="0"/>
                </a:lnTo>
                <a:lnTo>
                  <a:pt x="0" y="306324"/>
                </a:lnTo>
                <a:lnTo>
                  <a:pt x="9143" y="307848"/>
                </a:lnTo>
                <a:lnTo>
                  <a:pt x="7010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4241" y="1567433"/>
            <a:ext cx="72389" cy="99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16407" y="40640"/>
            <a:ext cx="23114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其它的函数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4.14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3440" cy="72136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86385" marR="50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86385" algn="l"/>
                <a:tab pos="287020" algn="l"/>
                <a:tab pos="1048385" algn="l"/>
              </a:tabLst>
            </a:pPr>
            <a:r>
              <a:rPr dirty="0" sz="2400">
                <a:latin typeface="宋体"/>
                <a:cs typeface="宋体"/>
              </a:rPr>
              <a:t>尽管	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2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算法仅能够直接计算少量的函数，</a:t>
            </a:r>
            <a:r>
              <a:rPr dirty="0" sz="2400" spc="-880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但更多的函数可以通 过间接的方法来获得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83392" y="2025650"/>
            <a:ext cx="6826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95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6206" y="1804670"/>
            <a:ext cx="179006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1525" algn="l"/>
                <a:tab pos="1101090" algn="l"/>
              </a:tabLst>
            </a:pPr>
            <a:r>
              <a:rPr dirty="0" baseline="-3472" sz="3600" spc="-7">
                <a:latin typeface="Arial"/>
                <a:cs typeface="Arial"/>
              </a:rPr>
              <a:t>tan</a:t>
            </a:r>
            <a:r>
              <a:rPr dirty="0" baseline="-3472" sz="3600" spc="-637">
                <a:latin typeface="Arial"/>
                <a:cs typeface="Arial"/>
              </a:rPr>
              <a:t> </a:t>
            </a:r>
            <a:r>
              <a:rPr dirty="0" baseline="-3472" sz="3600" i="1">
                <a:latin typeface="Arial"/>
                <a:cs typeface="Arial"/>
              </a:rPr>
              <a:t>z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sz="2400" spc="-360">
                <a:latin typeface="Times New Roman"/>
                <a:cs typeface="Times New Roman"/>
              </a:rPr>
              <a:t>------------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62684" y="1817623"/>
            <a:ext cx="4495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tan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87202" y="1652270"/>
            <a:ext cx="67100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923029" algn="l"/>
                <a:tab pos="5813425" algn="l"/>
              </a:tabLst>
            </a:pPr>
            <a:r>
              <a:rPr dirty="0" sz="2400" spc="-5">
                <a:latin typeface="Arial"/>
                <a:cs typeface="Arial"/>
              </a:rPr>
              <a:t>sin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	</a:t>
            </a:r>
            <a:r>
              <a:rPr dirty="0" baseline="1543" sz="2700" spc="44">
                <a:latin typeface="Times New Roman"/>
                <a:cs typeface="Times New Roman"/>
              </a:rPr>
              <a:t>–</a:t>
            </a:r>
            <a:r>
              <a:rPr dirty="0" baseline="1543" sz="2700" spc="44">
                <a:latin typeface="Arial"/>
                <a:cs typeface="Arial"/>
              </a:rPr>
              <a:t>1	</a:t>
            </a:r>
            <a:r>
              <a:rPr dirty="0" baseline="1157" sz="3600" spc="-7">
                <a:latin typeface="Arial"/>
                <a:cs typeface="Arial"/>
              </a:rPr>
              <a:t>1 </a:t>
            </a:r>
            <a:r>
              <a:rPr dirty="0" baseline="1157" sz="3600">
                <a:latin typeface="Times New Roman"/>
                <a:cs typeface="Times New Roman"/>
              </a:rPr>
              <a:t>–</a:t>
            </a:r>
            <a:r>
              <a:rPr dirty="0" baseline="1157" sz="3600" spc="-187">
                <a:latin typeface="Times New Roman"/>
                <a:cs typeface="Times New Roman"/>
              </a:rPr>
              <a:t> </a:t>
            </a:r>
            <a:r>
              <a:rPr dirty="0" baseline="1157" sz="3600" spc="60" i="1">
                <a:latin typeface="Arial"/>
                <a:cs typeface="Arial"/>
              </a:rPr>
              <a:t>w</a:t>
            </a:r>
            <a:r>
              <a:rPr dirty="0" baseline="43209" sz="2700" spc="60">
                <a:latin typeface="Arial"/>
                <a:cs typeface="Arial"/>
              </a:rPr>
              <a:t>2</a:t>
            </a:r>
            <a:endParaRPr baseline="43209" sz="2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87951" y="2017267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i="1">
                <a:latin typeface="Arial"/>
                <a:cs typeface="Arial"/>
              </a:rPr>
              <a:t>w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0609" y="1796288"/>
            <a:ext cx="25311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09575" algn="l"/>
                <a:tab pos="734060" algn="l"/>
              </a:tabLst>
            </a:pPr>
            <a:r>
              <a:rPr dirty="0" baseline="-3472" sz="3600" spc="-7" i="1">
                <a:latin typeface="Arial"/>
                <a:cs typeface="Arial"/>
              </a:rPr>
              <a:t>w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baseline="-3472" sz="3600" spc="44">
                <a:latin typeface="Arial"/>
                <a:cs typeface="Arial"/>
              </a:rPr>
              <a:t>tan</a:t>
            </a:r>
            <a:r>
              <a:rPr dirty="0" baseline="16975" sz="2700" spc="44">
                <a:latin typeface="Times New Roman"/>
                <a:cs typeface="Times New Roman"/>
              </a:rPr>
              <a:t>–</a:t>
            </a:r>
            <a:r>
              <a:rPr dirty="0" baseline="16975" sz="2700" spc="44">
                <a:latin typeface="Arial"/>
                <a:cs typeface="Arial"/>
              </a:rPr>
              <a:t>1</a:t>
            </a:r>
            <a:r>
              <a:rPr dirty="0" baseline="16975" sz="2700" spc="-494">
                <a:latin typeface="Arial"/>
                <a:cs typeface="Arial"/>
              </a:rPr>
              <a:t> </a:t>
            </a:r>
            <a:r>
              <a:rPr dirty="0" sz="2400" spc="-390">
                <a:latin typeface="Times New Roman"/>
                <a:cs typeface="Times New Roman"/>
              </a:rPr>
              <a:t>--------------------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02625" y="156743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494143" y="1574291"/>
            <a:ext cx="808990" cy="0"/>
          </a:xfrm>
          <a:custGeom>
            <a:avLst/>
            <a:gdLst/>
            <a:ahLst/>
            <a:cxnLst/>
            <a:rect l="l" t="t" r="r" b="b"/>
            <a:pathLst>
              <a:path w="808990" h="0">
                <a:moveTo>
                  <a:pt x="0" y="0"/>
                </a:moveTo>
                <a:lnTo>
                  <a:pt x="808481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401191" y="1991867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40" h="10160">
                <a:moveTo>
                  <a:pt x="15240" y="3048"/>
                </a:moveTo>
                <a:lnTo>
                  <a:pt x="1524" y="0"/>
                </a:lnTo>
                <a:lnTo>
                  <a:pt x="0" y="6858"/>
                </a:lnTo>
                <a:lnTo>
                  <a:pt x="13716" y="9906"/>
                </a:lnTo>
                <a:lnTo>
                  <a:pt x="1524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402715" y="1572767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08989" y="1863089"/>
            <a:ext cx="109728" cy="139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852555" y="2984246"/>
            <a:ext cx="8515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cosh</a:t>
            </a:r>
            <a:r>
              <a:rPr dirty="0" sz="2400" spc="-495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0805" y="2763265"/>
            <a:ext cx="21793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65835" algn="l"/>
                <a:tab pos="1296670" algn="l"/>
              </a:tabLst>
            </a:pPr>
            <a:r>
              <a:rPr dirty="0" baseline="-3472" sz="3600" spc="-7">
                <a:latin typeface="Arial"/>
                <a:cs typeface="Arial"/>
              </a:rPr>
              <a:t>tanh</a:t>
            </a:r>
            <a:r>
              <a:rPr dirty="0" baseline="-3472" sz="3600" spc="-637">
                <a:latin typeface="Arial"/>
                <a:cs typeface="Arial"/>
              </a:rPr>
              <a:t> </a:t>
            </a:r>
            <a:r>
              <a:rPr dirty="0" baseline="-3472" sz="3600" i="1">
                <a:latin typeface="Arial"/>
                <a:cs typeface="Arial"/>
              </a:rPr>
              <a:t>z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sz="2400" spc="-565">
                <a:latin typeface="Times New Roman"/>
                <a:cs typeface="Times New Roman"/>
              </a:rPr>
              <a:t>--</a:t>
            </a:r>
            <a:r>
              <a:rPr dirty="0" baseline="27777" sz="3600" spc="-847">
                <a:latin typeface="Arial"/>
                <a:cs typeface="Arial"/>
              </a:rPr>
              <a:t>s</a:t>
            </a:r>
            <a:r>
              <a:rPr dirty="0" sz="2400" spc="-565">
                <a:latin typeface="Times New Roman"/>
                <a:cs typeface="Times New Roman"/>
              </a:rPr>
              <a:t>---</a:t>
            </a:r>
            <a:r>
              <a:rPr dirty="0" baseline="27777" sz="3600" spc="-847">
                <a:latin typeface="Arial"/>
                <a:cs typeface="Arial"/>
              </a:rPr>
              <a:t>i</a:t>
            </a:r>
            <a:r>
              <a:rPr dirty="0" sz="2400" spc="-565">
                <a:latin typeface="Times New Roman"/>
                <a:cs typeface="Times New Roman"/>
              </a:rPr>
              <a:t>-</a:t>
            </a:r>
            <a:r>
              <a:rPr dirty="0" baseline="27777" sz="3600" spc="-847">
                <a:latin typeface="Arial"/>
                <a:cs typeface="Arial"/>
              </a:rPr>
              <a:t>n</a:t>
            </a:r>
            <a:r>
              <a:rPr dirty="0" sz="2400" spc="-565">
                <a:latin typeface="Times New Roman"/>
                <a:cs typeface="Times New Roman"/>
              </a:rPr>
              <a:t>---</a:t>
            </a:r>
            <a:r>
              <a:rPr dirty="0" baseline="27777" sz="3600" spc="-847">
                <a:latin typeface="Arial"/>
                <a:cs typeface="Arial"/>
              </a:rPr>
              <a:t>h</a:t>
            </a:r>
            <a:r>
              <a:rPr dirty="0" sz="2400" spc="-565">
                <a:latin typeface="Times New Roman"/>
                <a:cs typeface="Times New Roman"/>
              </a:rPr>
              <a:t>----</a:t>
            </a:r>
            <a:r>
              <a:rPr dirty="0" baseline="27777" sz="3600" spc="-847" i="1">
                <a:latin typeface="Arial"/>
                <a:cs typeface="Arial"/>
              </a:rPr>
              <a:t>z</a:t>
            </a:r>
            <a:r>
              <a:rPr dirty="0" sz="2400" spc="-565">
                <a:latin typeface="Times New Roman"/>
                <a:cs typeface="Times New Roman"/>
              </a:rPr>
              <a:t>---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37283" y="2732785"/>
            <a:ext cx="32010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078865" algn="l"/>
                <a:tab pos="1403350" algn="l"/>
              </a:tabLst>
            </a:pPr>
            <a:r>
              <a:rPr dirty="0" baseline="-3472" sz="3600" spc="67">
                <a:latin typeface="Arial"/>
                <a:cs typeface="Arial"/>
              </a:rPr>
              <a:t>sin</a:t>
            </a:r>
            <a:r>
              <a:rPr dirty="0" baseline="37037" sz="2700" spc="67">
                <a:latin typeface="Times New Roman"/>
                <a:cs typeface="Times New Roman"/>
              </a:rPr>
              <a:t>–</a:t>
            </a:r>
            <a:r>
              <a:rPr dirty="0" baseline="37037" sz="2700" spc="67">
                <a:latin typeface="Arial"/>
                <a:cs typeface="Arial"/>
              </a:rPr>
              <a:t>1</a:t>
            </a:r>
            <a:r>
              <a:rPr dirty="0" baseline="-3472" sz="3600" spc="67" i="1">
                <a:latin typeface="Arial"/>
                <a:cs typeface="Arial"/>
              </a:rPr>
              <a:t>w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baseline="-3472" sz="3600" spc="44">
                <a:latin typeface="Arial"/>
                <a:cs typeface="Arial"/>
              </a:rPr>
              <a:t>tan</a:t>
            </a:r>
            <a:r>
              <a:rPr dirty="0" baseline="16975" sz="2700" spc="44">
                <a:latin typeface="Times New Roman"/>
                <a:cs typeface="Times New Roman"/>
              </a:rPr>
              <a:t>–</a:t>
            </a:r>
            <a:r>
              <a:rPr dirty="0" baseline="16975" sz="2700" spc="44">
                <a:latin typeface="Arial"/>
                <a:cs typeface="Arial"/>
              </a:rPr>
              <a:t>1</a:t>
            </a:r>
            <a:r>
              <a:rPr dirty="0" baseline="16975" sz="2700" spc="-480">
                <a:latin typeface="Arial"/>
                <a:cs typeface="Arial"/>
              </a:rPr>
              <a:t> </a:t>
            </a:r>
            <a:r>
              <a:rPr dirty="0" sz="2400" spc="-455">
                <a:latin typeface="Times New Roman"/>
                <a:cs typeface="Times New Roman"/>
              </a:rPr>
              <a:t>---------</a:t>
            </a:r>
            <a:r>
              <a:rPr dirty="0" baseline="27777" sz="3600" spc="-682" i="1">
                <a:latin typeface="Arial"/>
                <a:cs typeface="Arial"/>
              </a:rPr>
              <a:t>w</a:t>
            </a:r>
            <a:r>
              <a:rPr dirty="0" sz="2400" spc="-455">
                <a:latin typeface="Times New Roman"/>
                <a:cs typeface="Times New Roman"/>
              </a:rPr>
              <a:t>-----------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269096" y="3065526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459853" y="3072383"/>
            <a:ext cx="809625" cy="0"/>
          </a:xfrm>
          <a:custGeom>
            <a:avLst/>
            <a:gdLst/>
            <a:ahLst/>
            <a:cxnLst/>
            <a:rect l="l" t="t" r="r" b="b"/>
            <a:pathLst>
              <a:path w="809625" h="0">
                <a:moveTo>
                  <a:pt x="0" y="0"/>
                </a:moveTo>
                <a:lnTo>
                  <a:pt x="809244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366901" y="3489959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40" h="10160">
                <a:moveTo>
                  <a:pt x="15240" y="3048"/>
                </a:moveTo>
                <a:lnTo>
                  <a:pt x="1524" y="0"/>
                </a:lnTo>
                <a:lnTo>
                  <a:pt x="0" y="6858"/>
                </a:lnTo>
                <a:lnTo>
                  <a:pt x="13716" y="9906"/>
                </a:lnTo>
                <a:lnTo>
                  <a:pt x="1524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368425" y="3070860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274686" y="3361182"/>
            <a:ext cx="109728" cy="1394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684659" y="4122673"/>
            <a:ext cx="7391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i="1">
                <a:latin typeface="Arial"/>
                <a:cs typeface="Arial"/>
              </a:rPr>
              <a:t>w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15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0805" y="3901694"/>
            <a:ext cx="28981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677545" algn="l"/>
                <a:tab pos="1002030" algn="l"/>
              </a:tabLst>
            </a:pPr>
            <a:r>
              <a:rPr dirty="0" baseline="8101" sz="3600" spc="-7">
                <a:latin typeface="Arial"/>
                <a:cs typeface="Arial"/>
              </a:rPr>
              <a:t>ln</a:t>
            </a:r>
            <a:r>
              <a:rPr dirty="0" baseline="8101" sz="3600" spc="-637">
                <a:latin typeface="Arial"/>
                <a:cs typeface="Arial"/>
              </a:rPr>
              <a:t> </a:t>
            </a:r>
            <a:r>
              <a:rPr dirty="0" baseline="8101" sz="3600" spc="-7" i="1">
                <a:latin typeface="Arial"/>
                <a:cs typeface="Arial"/>
              </a:rPr>
              <a:t>w	</a:t>
            </a:r>
            <a:r>
              <a:rPr dirty="0" baseline="8101" sz="3600">
                <a:latin typeface="Times New Roman"/>
                <a:cs typeface="Times New Roman"/>
              </a:rPr>
              <a:t>=	</a:t>
            </a:r>
            <a:r>
              <a:rPr dirty="0" baseline="8101" sz="3600" spc="67">
                <a:latin typeface="Arial"/>
                <a:cs typeface="Arial"/>
              </a:rPr>
              <a:t>2tanh</a:t>
            </a:r>
            <a:r>
              <a:rPr dirty="0" baseline="32407" sz="2700" spc="67">
                <a:latin typeface="Times New Roman"/>
                <a:cs typeface="Times New Roman"/>
              </a:rPr>
              <a:t>–</a:t>
            </a:r>
            <a:r>
              <a:rPr dirty="0" baseline="32407" sz="2700" spc="67">
                <a:latin typeface="Arial"/>
                <a:cs typeface="Arial"/>
              </a:rPr>
              <a:t>1</a:t>
            </a:r>
            <a:r>
              <a:rPr dirty="0" baseline="32407" sz="2700" spc="375">
                <a:latin typeface="Arial"/>
                <a:cs typeface="Arial"/>
              </a:rPr>
              <a:t> </a:t>
            </a:r>
            <a:r>
              <a:rPr dirty="0" sz="2400" spc="-570">
                <a:latin typeface="Times New Roman"/>
                <a:cs typeface="Times New Roman"/>
              </a:rPr>
              <a:t>-</a:t>
            </a:r>
            <a:r>
              <a:rPr dirty="0" baseline="27777" sz="3600" spc="-855" i="1">
                <a:latin typeface="Arial"/>
                <a:cs typeface="Arial"/>
              </a:rPr>
              <a:t>w</a:t>
            </a:r>
            <a:r>
              <a:rPr dirty="0" sz="2400" spc="-570">
                <a:latin typeface="Times New Roman"/>
                <a:cs typeface="Times New Roman"/>
              </a:rPr>
              <a:t>------</a:t>
            </a:r>
            <a:r>
              <a:rPr dirty="0" baseline="27777" sz="3600" spc="-855">
                <a:latin typeface="Times New Roman"/>
                <a:cs typeface="Times New Roman"/>
              </a:rPr>
              <a:t>–</a:t>
            </a:r>
            <a:r>
              <a:rPr dirty="0" sz="2400" spc="-570">
                <a:latin typeface="Times New Roman"/>
                <a:cs typeface="Times New Roman"/>
              </a:rPr>
              <a:t>----</a:t>
            </a:r>
            <a:r>
              <a:rPr dirty="0" baseline="27777" sz="3600" spc="-855">
                <a:latin typeface="Arial"/>
                <a:cs typeface="Arial"/>
              </a:rPr>
              <a:t>1</a:t>
            </a:r>
            <a:r>
              <a:rPr dirty="0" sz="2400" spc="-570">
                <a:latin typeface="Times New Roman"/>
                <a:cs typeface="Times New Roman"/>
              </a:rPr>
              <a:t>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647073" y="3831335"/>
            <a:ext cx="0" cy="661670"/>
          </a:xfrm>
          <a:custGeom>
            <a:avLst/>
            <a:gdLst/>
            <a:ahLst/>
            <a:cxnLst/>
            <a:rect l="l" t="t" r="r" b="b"/>
            <a:pathLst>
              <a:path w="0" h="661670">
                <a:moveTo>
                  <a:pt x="0" y="0"/>
                </a:moveTo>
                <a:lnTo>
                  <a:pt x="0" y="661416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447173" y="3831335"/>
            <a:ext cx="0" cy="661670"/>
          </a:xfrm>
          <a:custGeom>
            <a:avLst/>
            <a:gdLst/>
            <a:ahLst/>
            <a:cxnLst/>
            <a:rect l="l" t="t" r="r" b="b"/>
            <a:pathLst>
              <a:path w="0" h="661670">
                <a:moveTo>
                  <a:pt x="0" y="0"/>
                </a:moveTo>
                <a:lnTo>
                  <a:pt x="0" y="66141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5111883" y="3141979"/>
            <a:ext cx="3868420" cy="1045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5458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1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8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w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endParaRPr baseline="41666" sz="27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2265"/>
              </a:spcBef>
              <a:tabLst>
                <a:tab pos="1358265" algn="l"/>
                <a:tab pos="1700530" algn="l"/>
                <a:tab pos="2847975" algn="l"/>
              </a:tabLst>
            </a:pPr>
            <a:r>
              <a:rPr dirty="0" sz="2400" spc="35">
                <a:latin typeface="Arial"/>
                <a:cs typeface="Arial"/>
              </a:rPr>
              <a:t>cosh</a:t>
            </a:r>
            <a:r>
              <a:rPr dirty="0" baseline="41666" sz="2700" spc="52">
                <a:latin typeface="Times New Roman"/>
                <a:cs typeface="Times New Roman"/>
              </a:rPr>
              <a:t>–</a:t>
            </a:r>
            <a:r>
              <a:rPr dirty="0" baseline="41666" sz="2700" spc="52">
                <a:latin typeface="Arial"/>
                <a:cs typeface="Arial"/>
              </a:rPr>
              <a:t>1</a:t>
            </a:r>
            <a:r>
              <a:rPr dirty="0" sz="2400" spc="35" i="1">
                <a:latin typeface="Arial"/>
                <a:cs typeface="Arial"/>
              </a:rPr>
              <a:t>w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95">
                <a:latin typeface="Arial"/>
                <a:cs typeface="Arial"/>
              </a:rPr>
              <a:t>ln</a:t>
            </a:r>
            <a:r>
              <a:rPr dirty="0" sz="2400" spc="95">
                <a:latin typeface="Symbol"/>
                <a:cs typeface="Symbol"/>
              </a:rPr>
              <a:t></a:t>
            </a:r>
            <a:r>
              <a:rPr dirty="0" sz="2400" spc="95" i="1">
                <a:latin typeface="Arial"/>
                <a:cs typeface="Arial"/>
              </a:rPr>
              <a:t>w</a:t>
            </a:r>
            <a:r>
              <a:rPr dirty="0" sz="2400" spc="-70" i="1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	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w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r>
              <a:rPr dirty="0" baseline="41666" sz="2700" spc="-509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762872" y="3719321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70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953629" y="3726179"/>
            <a:ext cx="809625" cy="0"/>
          </a:xfrm>
          <a:custGeom>
            <a:avLst/>
            <a:gdLst/>
            <a:ahLst/>
            <a:cxnLst/>
            <a:rect l="l" t="t" r="r" b="b"/>
            <a:pathLst>
              <a:path w="809625" h="0">
                <a:moveTo>
                  <a:pt x="0" y="0"/>
                </a:moveTo>
                <a:lnTo>
                  <a:pt x="809244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860677" y="4143755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40" h="10160">
                <a:moveTo>
                  <a:pt x="15240" y="3048"/>
                </a:moveTo>
                <a:lnTo>
                  <a:pt x="1524" y="0"/>
                </a:lnTo>
                <a:lnTo>
                  <a:pt x="0" y="6858"/>
                </a:lnTo>
                <a:lnTo>
                  <a:pt x="13716" y="9906"/>
                </a:lnTo>
                <a:lnTo>
                  <a:pt x="1524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862201" y="3724655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768475" y="4014978"/>
            <a:ext cx="109715" cy="139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533279" y="4653026"/>
            <a:ext cx="3714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1250" sz="3600" spc="60" i="1">
                <a:latin typeface="Arial"/>
                <a:cs typeface="Arial"/>
              </a:rPr>
              <a:t>e</a:t>
            </a:r>
            <a:r>
              <a:rPr dirty="0" sz="1800" spc="40" i="1">
                <a:latin typeface="Arial"/>
                <a:cs typeface="Arial"/>
              </a:rPr>
              <a:t>z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05973" y="4824476"/>
            <a:ext cx="22783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330" algn="l"/>
              </a:tabLst>
            </a:pP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sinh</a:t>
            </a:r>
            <a:r>
              <a:rPr dirty="0" sz="2400" spc="-445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</a:t>
            </a:r>
            <a:r>
              <a:rPr dirty="0" sz="2400" spc="-95" i="1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10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cosh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z</a:t>
            </a:r>
            <a:endParaRPr sz="2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0579" y="5579617"/>
            <a:ext cx="15106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497840" algn="l"/>
                <a:tab pos="821690" algn="l"/>
              </a:tabLst>
            </a:pPr>
            <a:r>
              <a:rPr dirty="0" baseline="-31250" sz="3600" spc="67" i="1">
                <a:latin typeface="Arial"/>
                <a:cs typeface="Arial"/>
              </a:rPr>
              <a:t>w</a:t>
            </a:r>
            <a:r>
              <a:rPr dirty="0" sz="1800" spc="45" i="1">
                <a:latin typeface="Arial"/>
                <a:cs typeface="Arial"/>
              </a:rPr>
              <a:t>t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67" i="1">
                <a:latin typeface="Arial"/>
                <a:cs typeface="Arial"/>
              </a:rPr>
              <a:t>e</a:t>
            </a:r>
            <a:r>
              <a:rPr dirty="0" sz="1800" spc="45" i="1">
                <a:latin typeface="Arial"/>
                <a:cs typeface="Arial"/>
              </a:rPr>
              <a:t>t</a:t>
            </a:r>
            <a:r>
              <a:rPr dirty="0" sz="1800" spc="-315" i="1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ln</a:t>
            </a:r>
            <a:r>
              <a:rPr dirty="0" sz="1800" spc="-340">
                <a:latin typeface="Arial"/>
                <a:cs typeface="Arial"/>
              </a:rPr>
              <a:t> </a:t>
            </a:r>
            <a:r>
              <a:rPr dirty="0" sz="1800" spc="-5" i="1">
                <a:latin typeface="Arial"/>
                <a:cs typeface="Arial"/>
              </a:rPr>
              <a:t>w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350643" y="5759450"/>
            <a:ext cx="42259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09575" algn="l"/>
                <a:tab pos="947419" algn="l"/>
              </a:tabLst>
            </a:pPr>
            <a:r>
              <a:rPr dirty="0" sz="2400" spc="-5" i="1">
                <a:latin typeface="Arial"/>
                <a:cs typeface="Arial"/>
              </a:rPr>
              <a:t>w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80">
                <a:latin typeface="Symbol"/>
                <a:cs typeface="Symbol"/>
              </a:rPr>
              <a:t></a:t>
            </a:r>
            <a:r>
              <a:rPr dirty="0" sz="2400" spc="80" i="1">
                <a:latin typeface="Arial"/>
                <a:cs typeface="Arial"/>
              </a:rPr>
              <a:t>w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-5">
                <a:latin typeface="Arial"/>
                <a:cs typeface="Arial"/>
              </a:rPr>
              <a:t>1 </a:t>
            </a:r>
            <a:r>
              <a:rPr dirty="0" sz="2400">
                <a:latin typeface="Symbol"/>
                <a:cs typeface="Symbol"/>
              </a:rPr>
              <a:t>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80">
                <a:latin typeface="Arial"/>
                <a:cs typeface="Arial"/>
              </a:rPr>
              <a:t>4</a:t>
            </a:r>
            <a:r>
              <a:rPr dirty="0" sz="2400" spc="8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80">
                <a:latin typeface="Symbol"/>
                <a:cs typeface="Symbol"/>
              </a:rPr>
              <a:t></a:t>
            </a:r>
            <a:r>
              <a:rPr dirty="0" sz="2400" spc="80" i="1">
                <a:latin typeface="Arial"/>
                <a:cs typeface="Arial"/>
              </a:rPr>
              <a:t>w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47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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80">
                <a:latin typeface="Arial"/>
                <a:cs typeface="Arial"/>
              </a:rPr>
              <a:t>4</a:t>
            </a:r>
            <a:r>
              <a:rPr dirty="0" sz="2400" spc="80">
                <a:latin typeface="Symbol"/>
                <a:cs typeface="Symbol"/>
              </a:rPr>
              <a:t></a:t>
            </a:r>
            <a:r>
              <a:rPr dirty="0" baseline="41666" sz="2700" spc="120">
                <a:latin typeface="Arial"/>
                <a:cs typeface="Arial"/>
              </a:rPr>
              <a:t>2</a:t>
            </a:r>
            <a:endParaRPr baseline="41666" sz="2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578487" y="5797296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70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382653" y="5804153"/>
            <a:ext cx="196215" cy="0"/>
          </a:xfrm>
          <a:custGeom>
            <a:avLst/>
            <a:gdLst/>
            <a:ahLst/>
            <a:cxnLst/>
            <a:rect l="l" t="t" r="r" b="b"/>
            <a:pathLst>
              <a:path w="196214" h="0">
                <a:moveTo>
                  <a:pt x="0" y="0"/>
                </a:moveTo>
                <a:lnTo>
                  <a:pt x="195834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289689" y="6107429"/>
            <a:ext cx="14604" cy="10160"/>
          </a:xfrm>
          <a:custGeom>
            <a:avLst/>
            <a:gdLst/>
            <a:ahLst/>
            <a:cxnLst/>
            <a:rect l="l" t="t" r="r" b="b"/>
            <a:pathLst>
              <a:path w="14604" h="10160">
                <a:moveTo>
                  <a:pt x="14477" y="3810"/>
                </a:moveTo>
                <a:lnTo>
                  <a:pt x="1523" y="0"/>
                </a:lnTo>
                <a:lnTo>
                  <a:pt x="0" y="6096"/>
                </a:lnTo>
                <a:lnTo>
                  <a:pt x="12953" y="9906"/>
                </a:lnTo>
                <a:lnTo>
                  <a:pt x="14477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291213" y="5802629"/>
            <a:ext cx="104775" cy="308610"/>
          </a:xfrm>
          <a:custGeom>
            <a:avLst/>
            <a:gdLst/>
            <a:ahLst/>
            <a:cxnLst/>
            <a:rect l="l" t="t" r="r" b="b"/>
            <a:pathLst>
              <a:path w="104775" h="308610">
                <a:moveTo>
                  <a:pt x="104394" y="3810"/>
                </a:moveTo>
                <a:lnTo>
                  <a:pt x="91440" y="0"/>
                </a:lnTo>
                <a:lnTo>
                  <a:pt x="0" y="304800"/>
                </a:lnTo>
                <a:lnTo>
                  <a:pt x="12954" y="308610"/>
                </a:lnTo>
                <a:lnTo>
                  <a:pt x="104394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196725" y="6009132"/>
            <a:ext cx="110489" cy="1089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494405" y="5682996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70">
                <a:moveTo>
                  <a:pt x="0" y="0"/>
                </a:moveTo>
                <a:lnTo>
                  <a:pt x="0" y="13715"/>
                </a:lnTo>
                <a:lnTo>
                  <a:pt x="6857" y="13715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291719" y="5689853"/>
            <a:ext cx="3202940" cy="0"/>
          </a:xfrm>
          <a:custGeom>
            <a:avLst/>
            <a:gdLst/>
            <a:ahLst/>
            <a:cxnLst/>
            <a:rect l="l" t="t" r="r" b="b"/>
            <a:pathLst>
              <a:path w="3202940" h="0">
                <a:moveTo>
                  <a:pt x="0" y="0"/>
                </a:moveTo>
                <a:lnTo>
                  <a:pt x="3202686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198742" y="6107429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39" h="10160">
                <a:moveTo>
                  <a:pt x="15239" y="3048"/>
                </a:moveTo>
                <a:lnTo>
                  <a:pt x="1523" y="0"/>
                </a:lnTo>
                <a:lnTo>
                  <a:pt x="0" y="6858"/>
                </a:lnTo>
                <a:lnTo>
                  <a:pt x="13715" y="9906"/>
                </a:lnTo>
                <a:lnTo>
                  <a:pt x="15239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200266" y="5688329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10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106553" y="5978652"/>
            <a:ext cx="109727" cy="1394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7837811" y="4761992"/>
            <a:ext cx="10521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w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r>
              <a:rPr dirty="0" baseline="41666" sz="2700" spc="-509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137283" y="4761992"/>
            <a:ext cx="24879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248410" algn="l"/>
                <a:tab pos="1590675" algn="l"/>
              </a:tabLst>
            </a:pPr>
            <a:r>
              <a:rPr dirty="0" sz="2400" spc="35">
                <a:latin typeface="Arial"/>
                <a:cs typeface="Arial"/>
              </a:rPr>
              <a:t>sinh</a:t>
            </a:r>
            <a:r>
              <a:rPr dirty="0" baseline="41666" sz="2700" spc="52">
                <a:latin typeface="Times New Roman"/>
                <a:cs typeface="Times New Roman"/>
              </a:rPr>
              <a:t>–</a:t>
            </a:r>
            <a:r>
              <a:rPr dirty="0" baseline="41666" sz="2700" spc="52">
                <a:latin typeface="Arial"/>
                <a:cs typeface="Arial"/>
              </a:rPr>
              <a:t>1</a:t>
            </a:r>
            <a:r>
              <a:rPr dirty="0" sz="2400" spc="35" i="1">
                <a:latin typeface="Arial"/>
                <a:cs typeface="Arial"/>
              </a:rPr>
              <a:t>w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95">
                <a:latin typeface="Arial"/>
                <a:cs typeface="Arial"/>
              </a:rPr>
              <a:t>ln</a:t>
            </a:r>
            <a:r>
              <a:rPr dirty="0" sz="2400" spc="95">
                <a:latin typeface="Symbol"/>
                <a:cs typeface="Symbol"/>
              </a:rPr>
              <a:t></a:t>
            </a:r>
            <a:r>
              <a:rPr dirty="0" sz="2400" spc="95" i="1">
                <a:latin typeface="Arial"/>
                <a:cs typeface="Arial"/>
              </a:rPr>
              <a:t>w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697353" y="4685538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70">
                <a:moveTo>
                  <a:pt x="0" y="0"/>
                </a:moveTo>
                <a:lnTo>
                  <a:pt x="0" y="13715"/>
                </a:lnTo>
                <a:lnTo>
                  <a:pt x="6857" y="13715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869059" y="4692396"/>
            <a:ext cx="828675" cy="0"/>
          </a:xfrm>
          <a:custGeom>
            <a:avLst/>
            <a:gdLst/>
            <a:ahLst/>
            <a:cxnLst/>
            <a:rect l="l" t="t" r="r" b="b"/>
            <a:pathLst>
              <a:path w="828675" h="0">
                <a:moveTo>
                  <a:pt x="0" y="0"/>
                </a:moveTo>
                <a:lnTo>
                  <a:pt x="828294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776082" y="5109971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40" h="10160">
                <a:moveTo>
                  <a:pt x="15240" y="3048"/>
                </a:moveTo>
                <a:lnTo>
                  <a:pt x="1524" y="0"/>
                </a:lnTo>
                <a:lnTo>
                  <a:pt x="0" y="6858"/>
                </a:lnTo>
                <a:lnTo>
                  <a:pt x="13716" y="9906"/>
                </a:lnTo>
                <a:lnTo>
                  <a:pt x="1524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777606" y="4690871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683881" y="4981194"/>
            <a:ext cx="109740" cy="13944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5453" y="40640"/>
            <a:ext cx="939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简介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6399" y="4013453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5" h="0">
                <a:moveTo>
                  <a:pt x="0" y="0"/>
                </a:moveTo>
                <a:lnTo>
                  <a:pt x="889253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34959" y="4011929"/>
            <a:ext cx="104775" cy="342900"/>
          </a:xfrm>
          <a:custGeom>
            <a:avLst/>
            <a:gdLst/>
            <a:ahLst/>
            <a:cxnLst/>
            <a:rect l="l" t="t" r="r" b="b"/>
            <a:pathLst>
              <a:path w="104775" h="342900">
                <a:moveTo>
                  <a:pt x="104393" y="3810"/>
                </a:moveTo>
                <a:lnTo>
                  <a:pt x="91439" y="0"/>
                </a:lnTo>
                <a:lnTo>
                  <a:pt x="0" y="339090"/>
                </a:lnTo>
                <a:lnTo>
                  <a:pt x="12954" y="342900"/>
                </a:lnTo>
                <a:lnTo>
                  <a:pt x="104393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40471" y="4243578"/>
            <a:ext cx="110489" cy="1181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09937" y="734252"/>
            <a:ext cx="9769475" cy="493077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299720" marR="17780" indent="-274320">
              <a:lnSpc>
                <a:spcPts val="2600"/>
              </a:lnSpc>
              <a:spcBef>
                <a:spcPts val="55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目前的</a:t>
            </a:r>
            <a:r>
              <a:rPr dirty="0" sz="2400" spc="-50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FPGA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具有</a:t>
            </a:r>
            <a:r>
              <a:rPr dirty="0" sz="2400" spc="-495">
                <a:latin typeface="宋体"/>
                <a:cs typeface="宋体"/>
              </a:rPr>
              <a:t> </a:t>
            </a:r>
            <a:r>
              <a:rPr dirty="0" sz="2500" spc="-100" b="1">
                <a:latin typeface="Microsoft JhengHei"/>
                <a:cs typeface="Microsoft JhengHei"/>
              </a:rPr>
              <a:t>许多</a:t>
            </a:r>
            <a:r>
              <a:rPr dirty="0" sz="2500" spc="75" b="1">
                <a:latin typeface="Microsoft JhengHei"/>
                <a:cs typeface="Microsoft JhengHei"/>
              </a:rPr>
              <a:t> </a:t>
            </a:r>
            <a:r>
              <a:rPr dirty="0" sz="2400">
                <a:latin typeface="宋体"/>
                <a:cs typeface="宋体"/>
              </a:rPr>
              <a:t>乘法器和加法器</a:t>
            </a:r>
            <a:r>
              <a:rPr dirty="0" sz="2400" spc="12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然而各种各样的通信技术和 矩阵算法则需要三角函数、平方根等的运算。</a:t>
            </a:r>
            <a:endParaRPr sz="2400">
              <a:latin typeface="宋体"/>
              <a:cs typeface="宋体"/>
            </a:endParaRPr>
          </a:p>
          <a:p>
            <a:pPr marL="299720">
              <a:lnSpc>
                <a:spcPct val="100000"/>
              </a:lnSpc>
              <a:spcBef>
                <a:spcPts val="2280"/>
              </a:spcBef>
            </a:pPr>
            <a:r>
              <a:rPr dirty="0" sz="2400">
                <a:latin typeface="宋体"/>
                <a:cs typeface="宋体"/>
              </a:rPr>
              <a:t>如何在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FPGA </a:t>
            </a:r>
            <a:r>
              <a:rPr dirty="0" sz="2400">
                <a:latin typeface="宋体"/>
                <a:cs typeface="宋体"/>
              </a:rPr>
              <a:t>上执行这些运算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299720">
              <a:lnSpc>
                <a:spcPct val="100000"/>
              </a:lnSpc>
              <a:spcBef>
                <a:spcPts val="2320"/>
              </a:spcBef>
            </a:pPr>
            <a:r>
              <a:rPr dirty="0" sz="2400">
                <a:latin typeface="宋体"/>
                <a:cs typeface="宋体"/>
              </a:rPr>
              <a:t>可以使用查找表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或是迭代法</a:t>
            </a:r>
            <a:endParaRPr sz="2400">
              <a:latin typeface="宋体"/>
              <a:cs typeface="宋体"/>
            </a:endParaRPr>
          </a:p>
          <a:p>
            <a:pPr marL="299720" marR="17780" indent="-274320">
              <a:lnSpc>
                <a:spcPts val="2600"/>
              </a:lnSpc>
              <a:spcBef>
                <a:spcPts val="24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本节介绍了</a:t>
            </a:r>
            <a:r>
              <a:rPr dirty="0" sz="2400" spc="-72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8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算</a:t>
            </a:r>
            <a:r>
              <a:rPr dirty="0" sz="2400" spc="340">
                <a:latin typeface="宋体"/>
                <a:cs typeface="宋体"/>
              </a:rPr>
              <a:t>法</a:t>
            </a:r>
            <a:r>
              <a:rPr dirty="0" sz="2400">
                <a:latin typeface="Arial"/>
                <a:cs typeface="Arial"/>
              </a:rPr>
              <a:t>;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这是一个</a:t>
            </a:r>
            <a:r>
              <a:rPr dirty="0" sz="2400" spc="-72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“</a:t>
            </a:r>
            <a:r>
              <a:rPr dirty="0" sz="2400" spc="-33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移位相</a:t>
            </a:r>
            <a:r>
              <a:rPr dirty="0" sz="2400" spc="340">
                <a:latin typeface="宋体"/>
                <a:cs typeface="宋体"/>
              </a:rPr>
              <a:t>加</a:t>
            </a:r>
            <a:r>
              <a:rPr dirty="0" sz="2400">
                <a:latin typeface="Arial"/>
                <a:cs typeface="Arial"/>
              </a:rPr>
              <a:t>”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算</a:t>
            </a:r>
            <a:r>
              <a:rPr dirty="0" sz="2400" spc="340">
                <a:latin typeface="宋体"/>
                <a:cs typeface="宋体"/>
              </a:rPr>
              <a:t>法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允许计算不同的 三角函数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例如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622425" indent="-683260">
              <a:lnSpc>
                <a:spcPct val="100000"/>
              </a:lnSpc>
              <a:spcBef>
                <a:spcPts val="2080"/>
              </a:spcBef>
              <a:buFont typeface="Arial"/>
              <a:buChar char="•"/>
              <a:tabLst>
                <a:tab pos="1622425" algn="l"/>
                <a:tab pos="1623060" algn="l"/>
              </a:tabLst>
            </a:pPr>
            <a:r>
              <a:rPr dirty="0" sz="2400" spc="55" i="1">
                <a:latin typeface="Arial"/>
                <a:cs typeface="Arial"/>
              </a:rPr>
              <a:t>x</a:t>
            </a:r>
            <a:r>
              <a:rPr dirty="0" baseline="21604" sz="2700" spc="82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35">
                <a:latin typeface="Times New Roman"/>
                <a:cs typeface="Times New Roman"/>
              </a:rPr>
              <a:t> </a:t>
            </a:r>
            <a:r>
              <a:rPr dirty="0" sz="2400" spc="55" i="1">
                <a:latin typeface="Arial"/>
                <a:cs typeface="Arial"/>
              </a:rPr>
              <a:t>y</a:t>
            </a:r>
            <a:r>
              <a:rPr dirty="0" baseline="21604" sz="2700" spc="82">
                <a:latin typeface="Arial"/>
                <a:cs typeface="Arial"/>
              </a:rPr>
              <a:t>2</a:t>
            </a:r>
            <a:endParaRPr baseline="21604" sz="2700">
              <a:latin typeface="Arial"/>
              <a:cs typeface="Arial"/>
            </a:endParaRPr>
          </a:p>
          <a:p>
            <a:pPr lvl="1" marL="1427480" indent="-48768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1426845" algn="l"/>
                <a:tab pos="1427480" algn="l"/>
              </a:tabLst>
            </a:pPr>
            <a:r>
              <a:rPr dirty="0" sz="2400" spc="-5">
                <a:latin typeface="Arial"/>
                <a:cs typeface="Arial"/>
              </a:rPr>
              <a:t>cos </a:t>
            </a:r>
            <a:r>
              <a:rPr dirty="0" sz="2400" spc="-5">
                <a:latin typeface="Symbol"/>
                <a:cs typeface="Symbol"/>
              </a:rPr>
              <a:t>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570">
                <a:latin typeface="Arial"/>
                <a:cs typeface="Arial"/>
              </a:rPr>
              <a:t> </a:t>
            </a:r>
            <a:r>
              <a:rPr dirty="0" sz="2400" spc="-5">
                <a:latin typeface="Symbol"/>
                <a:cs typeface="Symbol"/>
              </a:rPr>
              <a:t>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lvl="1" marL="13970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96365" algn="l"/>
                <a:tab pos="1397000" algn="l"/>
              </a:tabLst>
            </a:pPr>
            <a:r>
              <a:rPr dirty="0" sz="2400">
                <a:latin typeface="宋体"/>
                <a:cs typeface="宋体"/>
              </a:rPr>
              <a:t>包括除法和对数函数在内的其它函数。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95" y="90931"/>
            <a:ext cx="7852409" cy="1873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 marL="67310">
              <a:lnSpc>
                <a:spcPts val="1895"/>
              </a:lnSpc>
            </a:pPr>
            <a:r>
              <a:rPr dirty="0" sz="1600" spc="-5">
                <a:latin typeface="宋体"/>
                <a:cs typeface="宋体"/>
              </a:rPr>
              <a:t>我们可以间接使用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算法来间接计算许多函数。</a:t>
            </a:r>
            <a:endParaRPr sz="1600">
              <a:latin typeface="宋体"/>
              <a:cs typeface="宋体"/>
            </a:endParaRPr>
          </a:p>
          <a:p>
            <a:pPr marL="67310">
              <a:lnSpc>
                <a:spcPct val="100000"/>
              </a:lnSpc>
              <a:spcBef>
                <a:spcPts val="1575"/>
              </a:spcBef>
            </a:pPr>
            <a:r>
              <a:rPr dirty="0" sz="1600" spc="-5">
                <a:latin typeface="宋体"/>
                <a:cs typeface="宋体"/>
              </a:rPr>
              <a:t>例如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 </a:t>
            </a:r>
            <a:r>
              <a:rPr dirty="0" sz="1600">
                <a:latin typeface="宋体"/>
                <a:cs typeface="宋体"/>
              </a:rPr>
              <a:t>计</a:t>
            </a:r>
            <a:r>
              <a:rPr dirty="0" sz="1600" spc="-5">
                <a:latin typeface="宋体"/>
                <a:cs typeface="宋体"/>
              </a:rPr>
              <a:t>算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tan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 i="1">
                <a:latin typeface="Arial"/>
                <a:cs typeface="Arial"/>
              </a:rPr>
              <a:t>z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1535"/>
              </a:spcBef>
            </a:pPr>
            <a:r>
              <a:rPr dirty="0" sz="1600" spc="-5">
                <a:latin typeface="宋体"/>
                <a:cs typeface="宋体"/>
              </a:rPr>
              <a:t>首先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, </a:t>
            </a:r>
            <a:r>
              <a:rPr dirty="0" sz="1600" spc="-5">
                <a:latin typeface="宋体"/>
                <a:cs typeface="宋体"/>
              </a:rPr>
              <a:t>在圆周旋转模式中使用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算法来直接计算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cos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 i="1">
                <a:latin typeface="Arial"/>
                <a:cs typeface="Arial"/>
              </a:rPr>
              <a:t>z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sin </a:t>
            </a:r>
            <a:r>
              <a:rPr dirty="0" sz="1600" i="1">
                <a:latin typeface="Arial"/>
                <a:cs typeface="Arial"/>
              </a:rPr>
              <a:t>z</a:t>
            </a:r>
            <a:r>
              <a:rPr dirty="0" sz="1650" spc="-55">
                <a:latin typeface="宋体"/>
                <a:cs typeface="宋体"/>
              </a:rPr>
              <a:t>。</a:t>
            </a:r>
            <a:endParaRPr sz="1650">
              <a:latin typeface="宋体"/>
              <a:cs typeface="宋体"/>
            </a:endParaRPr>
          </a:p>
          <a:p>
            <a:pPr marL="67310">
              <a:lnSpc>
                <a:spcPct val="100000"/>
              </a:lnSpc>
              <a:spcBef>
                <a:spcPts val="1520"/>
              </a:spcBef>
            </a:pPr>
            <a:r>
              <a:rPr dirty="0" sz="1600" spc="-5">
                <a:latin typeface="宋体"/>
                <a:cs typeface="宋体"/>
              </a:rPr>
              <a:t>其次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, </a:t>
            </a:r>
            <a:r>
              <a:rPr dirty="0" sz="1600" spc="-5">
                <a:latin typeface="宋体"/>
                <a:cs typeface="宋体"/>
              </a:rPr>
              <a:t>将这些值回馈到系统中，使用</a:t>
            </a:r>
            <a:r>
              <a:rPr dirty="0" sz="1600" spc="-10">
                <a:latin typeface="宋体"/>
                <a:cs typeface="宋体"/>
              </a:rPr>
              <a:t>线</a:t>
            </a:r>
            <a:r>
              <a:rPr dirty="0" sz="1600" spc="-5">
                <a:latin typeface="宋体"/>
                <a:cs typeface="宋体"/>
              </a:rPr>
              <a:t>性矢量模式，并用前者除以后者，将得到</a:t>
            </a:r>
            <a:r>
              <a:rPr dirty="0" sz="1600" spc="-3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tan </a:t>
            </a:r>
            <a:r>
              <a:rPr dirty="0" sz="1600" spc="-5" i="1">
                <a:latin typeface="Arial"/>
                <a:cs typeface="Arial"/>
              </a:rPr>
              <a:t>z</a:t>
            </a:r>
            <a:r>
              <a:rPr dirty="0" sz="1650" spc="-55">
                <a:latin typeface="宋体"/>
                <a:cs typeface="宋体"/>
              </a:rPr>
              <a:t>。</a:t>
            </a:r>
            <a:endParaRPr sz="16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30657" y="40640"/>
            <a:ext cx="28829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精度</a:t>
            </a:r>
            <a:r>
              <a:rPr dirty="0" sz="3600" spc="-45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 spc="-5">
                <a:solidFill>
                  <a:srgbClr val="0000FF"/>
                </a:solidFill>
              </a:rPr>
              <a:t>&amp;</a:t>
            </a:r>
            <a:r>
              <a:rPr dirty="0" sz="3600" spc="-50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收敛性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4.15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515475" cy="3566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在三角函数中</a:t>
            </a:r>
            <a:r>
              <a:rPr dirty="0" sz="2400" spc="30">
                <a:latin typeface="宋体"/>
                <a:cs typeface="宋体"/>
              </a:rPr>
              <a:t>，</a:t>
            </a:r>
            <a:r>
              <a:rPr dirty="0" sz="2400" spc="30" i="1">
                <a:latin typeface="Arial"/>
                <a:cs typeface="Arial"/>
              </a:rPr>
              <a:t>k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位的精度要求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k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次迭代。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  <a:tab pos="1848485" algn="l"/>
                <a:tab pos="2202180" algn="l"/>
                <a:tab pos="2527935" algn="l"/>
                <a:tab pos="2880995" algn="l"/>
              </a:tabLst>
            </a:pPr>
            <a:r>
              <a:rPr dirty="0" sz="2400">
                <a:latin typeface="宋体"/>
                <a:cs typeface="宋体"/>
              </a:rPr>
              <a:t>使用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-99.7	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i="1">
                <a:latin typeface="Arial"/>
                <a:cs typeface="Arial"/>
              </a:rPr>
              <a:t>z	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spc="-5">
                <a:latin typeface="Arial"/>
                <a:cs typeface="Arial"/>
              </a:rPr>
              <a:t>99.7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范围内角度，圆周和线性</a:t>
            </a:r>
            <a:r>
              <a:rPr dirty="0" sz="2400" spc="-56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一定收敛</a:t>
            </a:r>
            <a:endParaRPr sz="2400">
              <a:latin typeface="宋体"/>
              <a:cs typeface="宋体"/>
            </a:endParaRPr>
          </a:p>
          <a:p>
            <a:pPr lvl="1" marL="13843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对于该范围之外的角度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需要使用标准三角恒等式。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使用双曲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时，单元的旋转不一定收敛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如果重复某些迭代</a:t>
            </a:r>
            <a:r>
              <a:rPr dirty="0" sz="2400" spc="5">
                <a:latin typeface="宋体"/>
                <a:cs typeface="宋体"/>
              </a:rPr>
              <a:t>，</a:t>
            </a:r>
            <a:r>
              <a:rPr dirty="0" sz="2400" spc="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将收敛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 spc="-5" i="1">
                <a:latin typeface="Arial"/>
                <a:cs typeface="Arial"/>
              </a:rPr>
              <a:t>i </a:t>
            </a:r>
            <a:r>
              <a:rPr dirty="0" sz="2400" i="1">
                <a:latin typeface="Arial"/>
                <a:cs typeface="Arial"/>
              </a:rPr>
              <a:t>= </a:t>
            </a:r>
            <a:r>
              <a:rPr dirty="0" sz="2400">
                <a:latin typeface="Arial"/>
                <a:cs typeface="Arial"/>
              </a:rPr>
              <a:t>4, 13, 40,......, </a:t>
            </a:r>
            <a:r>
              <a:rPr dirty="0" sz="2400" spc="-5" i="1">
                <a:latin typeface="Arial"/>
                <a:cs typeface="Arial"/>
              </a:rPr>
              <a:t>k</a:t>
            </a:r>
            <a:r>
              <a:rPr dirty="0" sz="2400" spc="-5">
                <a:latin typeface="Arial"/>
                <a:cs typeface="Arial"/>
              </a:rPr>
              <a:t>,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3</a:t>
            </a:r>
            <a:r>
              <a:rPr dirty="0" sz="2400" spc="-5" i="1">
                <a:latin typeface="Arial"/>
                <a:cs typeface="Arial"/>
              </a:rPr>
              <a:t>k</a:t>
            </a:r>
            <a:r>
              <a:rPr dirty="0" sz="2400" spc="-5">
                <a:latin typeface="Arial"/>
                <a:cs typeface="Arial"/>
              </a:rPr>
              <a:t>+1,...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03453" y="40640"/>
            <a:ext cx="23374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</a:rPr>
              <a:t>FPGA</a:t>
            </a:r>
            <a:r>
              <a:rPr dirty="0" sz="3600" spc="-90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实现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4.16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19945" cy="420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理想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架构取决于具体应用中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速率</a:t>
            </a:r>
            <a:r>
              <a:rPr dirty="0" sz="2400" spc="-540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与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面积</a:t>
            </a:r>
            <a:r>
              <a:rPr dirty="0" sz="2400" spc="-540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的权衡。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可以将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方程直接翻译成迭代型的位并行设计，然而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位并行变量移位器不能很好地映射到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FPGA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中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需要若干个</a:t>
            </a:r>
            <a:r>
              <a:rPr dirty="0" sz="2400" spc="-58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FPGA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单元</a:t>
            </a:r>
            <a:r>
              <a:rPr dirty="0" sz="2400" spc="6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导致设计规模变大而设计时间变长。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我们将要考虑一个位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-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串行解决方案来说明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最小面积的架构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变量移位寄存器的实现。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40107" y="40640"/>
            <a:ext cx="40640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迭代型位</a:t>
            </a:r>
            <a:r>
              <a:rPr dirty="0" sz="3600" spc="-5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-</a:t>
            </a:r>
            <a:r>
              <a:rPr dirty="0" sz="3600" spc="-145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串行设计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4.17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79077" y="5127497"/>
            <a:ext cx="3441700" cy="392430"/>
          </a:xfrm>
          <a:custGeom>
            <a:avLst/>
            <a:gdLst/>
            <a:ahLst/>
            <a:cxnLst/>
            <a:rect l="l" t="t" r="r" b="b"/>
            <a:pathLst>
              <a:path w="3441700" h="392429">
                <a:moveTo>
                  <a:pt x="0" y="0"/>
                </a:moveTo>
                <a:lnTo>
                  <a:pt x="0" y="392430"/>
                </a:lnTo>
                <a:lnTo>
                  <a:pt x="3441191" y="392429"/>
                </a:lnTo>
                <a:lnTo>
                  <a:pt x="3441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79077" y="5127497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20269" y="5127497"/>
            <a:ext cx="0" cy="395605"/>
          </a:xfrm>
          <a:custGeom>
            <a:avLst/>
            <a:gdLst/>
            <a:ahLst/>
            <a:cxnLst/>
            <a:rect l="l" t="t" r="r" b="b"/>
            <a:pathLst>
              <a:path w="0" h="395604">
                <a:moveTo>
                  <a:pt x="0" y="0"/>
                </a:moveTo>
                <a:lnTo>
                  <a:pt x="0" y="395477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76029" y="5519928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9077" y="5124450"/>
            <a:ext cx="0" cy="395605"/>
          </a:xfrm>
          <a:custGeom>
            <a:avLst/>
            <a:gdLst/>
            <a:ahLst/>
            <a:cxnLst/>
            <a:rect l="l" t="t" r="r" b="b"/>
            <a:pathLst>
              <a:path w="0" h="395604">
                <a:moveTo>
                  <a:pt x="0" y="0"/>
                </a:moveTo>
                <a:lnTo>
                  <a:pt x="0" y="395477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11893" y="5124450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41661" y="5130546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971429" y="5127497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01197" y="5124450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30965" y="5125973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60733" y="5127497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690501" y="5129021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79077" y="1871472"/>
            <a:ext cx="3441700" cy="393700"/>
          </a:xfrm>
          <a:custGeom>
            <a:avLst/>
            <a:gdLst/>
            <a:ahLst/>
            <a:cxnLst/>
            <a:rect l="l" t="t" r="r" b="b"/>
            <a:pathLst>
              <a:path w="3441700" h="393700">
                <a:moveTo>
                  <a:pt x="0" y="0"/>
                </a:moveTo>
                <a:lnTo>
                  <a:pt x="0" y="393192"/>
                </a:lnTo>
                <a:lnTo>
                  <a:pt x="3441191" y="393191"/>
                </a:lnTo>
                <a:lnTo>
                  <a:pt x="3441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679077" y="1871472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20269" y="1871472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76029" y="2264664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40" y="0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79077" y="1868423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6885" y="2589276"/>
            <a:ext cx="3453129" cy="321945"/>
          </a:xfrm>
          <a:custGeom>
            <a:avLst/>
            <a:gdLst/>
            <a:ahLst/>
            <a:cxnLst/>
            <a:rect l="l" t="t" r="r" b="b"/>
            <a:pathLst>
              <a:path w="3453129" h="321944">
                <a:moveTo>
                  <a:pt x="3452622" y="0"/>
                </a:moveTo>
                <a:lnTo>
                  <a:pt x="0" y="0"/>
                </a:lnTo>
                <a:lnTo>
                  <a:pt x="249936" y="321564"/>
                </a:lnTo>
                <a:lnTo>
                  <a:pt x="3202686" y="321563"/>
                </a:lnTo>
                <a:lnTo>
                  <a:pt x="3452622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66885" y="2586227"/>
            <a:ext cx="3458845" cy="327660"/>
          </a:xfrm>
          <a:custGeom>
            <a:avLst/>
            <a:gdLst/>
            <a:ahLst/>
            <a:cxnLst/>
            <a:rect l="l" t="t" r="r" b="b"/>
            <a:pathLst>
              <a:path w="3458845" h="327660">
                <a:moveTo>
                  <a:pt x="3458717" y="0"/>
                </a:moveTo>
                <a:lnTo>
                  <a:pt x="0" y="0"/>
                </a:lnTo>
                <a:lnTo>
                  <a:pt x="0" y="6096"/>
                </a:lnTo>
                <a:lnTo>
                  <a:pt x="3446782" y="6095"/>
                </a:lnTo>
                <a:lnTo>
                  <a:pt x="3450336" y="1523"/>
                </a:lnTo>
                <a:lnTo>
                  <a:pt x="3454908" y="5333"/>
                </a:lnTo>
                <a:lnTo>
                  <a:pt x="3458717" y="0"/>
                </a:lnTo>
                <a:close/>
              </a:path>
              <a:path w="3458845" h="327660">
                <a:moveTo>
                  <a:pt x="3201584" y="321563"/>
                </a:moveTo>
                <a:lnTo>
                  <a:pt x="249936" y="321564"/>
                </a:lnTo>
                <a:lnTo>
                  <a:pt x="247650" y="326898"/>
                </a:lnTo>
                <a:lnTo>
                  <a:pt x="248411" y="327660"/>
                </a:lnTo>
                <a:lnTo>
                  <a:pt x="3200400" y="327659"/>
                </a:lnTo>
                <a:lnTo>
                  <a:pt x="3200400" y="323087"/>
                </a:lnTo>
                <a:lnTo>
                  <a:pt x="3201584" y="321563"/>
                </a:lnTo>
                <a:close/>
              </a:path>
              <a:path w="3458845" h="327660">
                <a:moveTo>
                  <a:pt x="3202686" y="327659"/>
                </a:moveTo>
                <a:lnTo>
                  <a:pt x="3202686" y="321563"/>
                </a:lnTo>
                <a:lnTo>
                  <a:pt x="3201584" y="321563"/>
                </a:lnTo>
                <a:lnTo>
                  <a:pt x="3200400" y="323087"/>
                </a:lnTo>
                <a:lnTo>
                  <a:pt x="3202686" y="327659"/>
                </a:lnTo>
                <a:close/>
              </a:path>
              <a:path w="3458845" h="327660">
                <a:moveTo>
                  <a:pt x="3202686" y="327659"/>
                </a:moveTo>
                <a:lnTo>
                  <a:pt x="3200400" y="323087"/>
                </a:lnTo>
                <a:lnTo>
                  <a:pt x="3200400" y="327659"/>
                </a:lnTo>
                <a:lnTo>
                  <a:pt x="3202686" y="327659"/>
                </a:lnTo>
                <a:close/>
              </a:path>
              <a:path w="3458845" h="327660">
                <a:moveTo>
                  <a:pt x="3454908" y="5333"/>
                </a:moveTo>
                <a:lnTo>
                  <a:pt x="3452622" y="6095"/>
                </a:lnTo>
                <a:lnTo>
                  <a:pt x="3446782" y="6095"/>
                </a:lnTo>
                <a:lnTo>
                  <a:pt x="3201584" y="321563"/>
                </a:lnTo>
                <a:lnTo>
                  <a:pt x="3202686" y="321563"/>
                </a:lnTo>
                <a:lnTo>
                  <a:pt x="3202686" y="327659"/>
                </a:lnTo>
                <a:lnTo>
                  <a:pt x="3204210" y="327659"/>
                </a:lnTo>
                <a:lnTo>
                  <a:pt x="3204972" y="326897"/>
                </a:lnTo>
                <a:lnTo>
                  <a:pt x="3454908" y="5333"/>
                </a:lnTo>
                <a:close/>
              </a:path>
              <a:path w="3458845" h="327660">
                <a:moveTo>
                  <a:pt x="3454908" y="5333"/>
                </a:moveTo>
                <a:lnTo>
                  <a:pt x="3450336" y="1523"/>
                </a:lnTo>
                <a:lnTo>
                  <a:pt x="3446782" y="6095"/>
                </a:lnTo>
                <a:lnTo>
                  <a:pt x="3452622" y="6095"/>
                </a:lnTo>
                <a:lnTo>
                  <a:pt x="3454908" y="533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660789" y="2586227"/>
            <a:ext cx="258445" cy="327025"/>
          </a:xfrm>
          <a:custGeom>
            <a:avLst/>
            <a:gdLst/>
            <a:ahLst/>
            <a:cxnLst/>
            <a:rect l="l" t="t" r="r" b="b"/>
            <a:pathLst>
              <a:path w="258444" h="327025">
                <a:moveTo>
                  <a:pt x="258317" y="323088"/>
                </a:moveTo>
                <a:lnTo>
                  <a:pt x="8381" y="1524"/>
                </a:lnTo>
                <a:lnTo>
                  <a:pt x="6095" y="0"/>
                </a:lnTo>
                <a:lnTo>
                  <a:pt x="0" y="0"/>
                </a:lnTo>
                <a:lnTo>
                  <a:pt x="3809" y="5334"/>
                </a:lnTo>
                <a:lnTo>
                  <a:pt x="253745" y="326898"/>
                </a:lnTo>
                <a:lnTo>
                  <a:pt x="258317" y="323088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97365" y="3822191"/>
            <a:ext cx="3441700" cy="393700"/>
          </a:xfrm>
          <a:custGeom>
            <a:avLst/>
            <a:gdLst/>
            <a:ahLst/>
            <a:cxnLst/>
            <a:rect l="l" t="t" r="r" b="b"/>
            <a:pathLst>
              <a:path w="3441700" h="393700">
                <a:moveTo>
                  <a:pt x="0" y="0"/>
                </a:moveTo>
                <a:lnTo>
                  <a:pt x="0" y="393192"/>
                </a:lnTo>
                <a:lnTo>
                  <a:pt x="3441191" y="393191"/>
                </a:lnTo>
                <a:lnTo>
                  <a:pt x="3441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97365" y="3822191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40" y="0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138557" y="3822191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94317" y="4215383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5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97365" y="3819144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A6A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85173" y="3176016"/>
            <a:ext cx="3453129" cy="321945"/>
          </a:xfrm>
          <a:custGeom>
            <a:avLst/>
            <a:gdLst/>
            <a:ahLst/>
            <a:cxnLst/>
            <a:rect l="l" t="t" r="r" b="b"/>
            <a:pathLst>
              <a:path w="3453129" h="321945">
                <a:moveTo>
                  <a:pt x="3452622" y="321563"/>
                </a:moveTo>
                <a:lnTo>
                  <a:pt x="3202686" y="0"/>
                </a:lnTo>
                <a:lnTo>
                  <a:pt x="249936" y="0"/>
                </a:lnTo>
                <a:lnTo>
                  <a:pt x="0" y="321563"/>
                </a:lnTo>
                <a:lnTo>
                  <a:pt x="3452622" y="321563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685173" y="3172967"/>
            <a:ext cx="3458845" cy="327660"/>
          </a:xfrm>
          <a:custGeom>
            <a:avLst/>
            <a:gdLst/>
            <a:ahLst/>
            <a:cxnLst/>
            <a:rect l="l" t="t" r="r" b="b"/>
            <a:pathLst>
              <a:path w="3458845" h="327660">
                <a:moveTo>
                  <a:pt x="3458717" y="327659"/>
                </a:moveTo>
                <a:lnTo>
                  <a:pt x="3454908" y="323087"/>
                </a:lnTo>
                <a:lnTo>
                  <a:pt x="3450336" y="326897"/>
                </a:lnTo>
                <a:lnTo>
                  <a:pt x="3446190" y="321563"/>
                </a:lnTo>
                <a:lnTo>
                  <a:pt x="0" y="321563"/>
                </a:lnTo>
                <a:lnTo>
                  <a:pt x="0" y="327659"/>
                </a:lnTo>
                <a:lnTo>
                  <a:pt x="3458717" y="327659"/>
                </a:lnTo>
                <a:close/>
              </a:path>
              <a:path w="3458845" h="327660">
                <a:moveTo>
                  <a:pt x="3202686" y="0"/>
                </a:moveTo>
                <a:lnTo>
                  <a:pt x="249174" y="0"/>
                </a:lnTo>
                <a:lnTo>
                  <a:pt x="247650" y="1523"/>
                </a:lnTo>
                <a:lnTo>
                  <a:pt x="249936" y="6095"/>
                </a:lnTo>
                <a:lnTo>
                  <a:pt x="3200400" y="6095"/>
                </a:lnTo>
                <a:lnTo>
                  <a:pt x="3200400" y="5333"/>
                </a:lnTo>
                <a:lnTo>
                  <a:pt x="3202686" y="0"/>
                </a:lnTo>
                <a:close/>
              </a:path>
              <a:path w="3458845" h="327660">
                <a:moveTo>
                  <a:pt x="3454908" y="323087"/>
                </a:moveTo>
                <a:lnTo>
                  <a:pt x="3204972" y="1523"/>
                </a:lnTo>
                <a:lnTo>
                  <a:pt x="3203448" y="0"/>
                </a:lnTo>
                <a:lnTo>
                  <a:pt x="3202686" y="0"/>
                </a:lnTo>
                <a:lnTo>
                  <a:pt x="3200400" y="5333"/>
                </a:lnTo>
                <a:lnTo>
                  <a:pt x="3200992" y="6095"/>
                </a:lnTo>
                <a:lnTo>
                  <a:pt x="3202686" y="6095"/>
                </a:lnTo>
                <a:lnTo>
                  <a:pt x="3202686" y="8275"/>
                </a:lnTo>
                <a:lnTo>
                  <a:pt x="3446190" y="321563"/>
                </a:lnTo>
                <a:lnTo>
                  <a:pt x="3452622" y="321563"/>
                </a:lnTo>
                <a:lnTo>
                  <a:pt x="3454908" y="323087"/>
                </a:lnTo>
                <a:close/>
              </a:path>
              <a:path w="3458845" h="327660">
                <a:moveTo>
                  <a:pt x="3200992" y="6095"/>
                </a:moveTo>
                <a:lnTo>
                  <a:pt x="3200400" y="5333"/>
                </a:lnTo>
                <a:lnTo>
                  <a:pt x="3200400" y="6095"/>
                </a:lnTo>
                <a:lnTo>
                  <a:pt x="3200992" y="6095"/>
                </a:lnTo>
                <a:close/>
              </a:path>
              <a:path w="3458845" h="327660">
                <a:moveTo>
                  <a:pt x="3202686" y="8275"/>
                </a:moveTo>
                <a:lnTo>
                  <a:pt x="3202686" y="6095"/>
                </a:lnTo>
                <a:lnTo>
                  <a:pt x="3200992" y="6095"/>
                </a:lnTo>
                <a:lnTo>
                  <a:pt x="3202686" y="8275"/>
                </a:lnTo>
                <a:close/>
              </a:path>
              <a:path w="3458845" h="327660">
                <a:moveTo>
                  <a:pt x="3454908" y="323087"/>
                </a:moveTo>
                <a:lnTo>
                  <a:pt x="3452622" y="321563"/>
                </a:lnTo>
                <a:lnTo>
                  <a:pt x="3446190" y="321563"/>
                </a:lnTo>
                <a:lnTo>
                  <a:pt x="3450336" y="326897"/>
                </a:lnTo>
                <a:lnTo>
                  <a:pt x="3454908" y="323087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79077" y="3174492"/>
            <a:ext cx="258445" cy="326390"/>
          </a:xfrm>
          <a:custGeom>
            <a:avLst/>
            <a:gdLst/>
            <a:ahLst/>
            <a:cxnLst/>
            <a:rect l="l" t="t" r="r" b="b"/>
            <a:pathLst>
              <a:path w="258444" h="326389">
                <a:moveTo>
                  <a:pt x="258318" y="3810"/>
                </a:moveTo>
                <a:lnTo>
                  <a:pt x="253746" y="0"/>
                </a:lnTo>
                <a:lnTo>
                  <a:pt x="3810" y="321564"/>
                </a:lnTo>
                <a:lnTo>
                  <a:pt x="0" y="326136"/>
                </a:lnTo>
                <a:lnTo>
                  <a:pt x="6096" y="326136"/>
                </a:lnTo>
                <a:lnTo>
                  <a:pt x="8382" y="325374"/>
                </a:lnTo>
                <a:lnTo>
                  <a:pt x="258318" y="3810"/>
                </a:lnTo>
                <a:close/>
              </a:path>
            </a:pathLst>
          </a:custGeom>
          <a:solidFill>
            <a:srgbClr val="A6A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987943" y="1784604"/>
            <a:ext cx="274320" cy="571500"/>
          </a:xfrm>
          <a:custGeom>
            <a:avLst/>
            <a:gdLst/>
            <a:ahLst/>
            <a:cxnLst/>
            <a:rect l="l" t="t" r="r" b="b"/>
            <a:pathLst>
              <a:path w="274319" h="571500">
                <a:moveTo>
                  <a:pt x="274320" y="392430"/>
                </a:moveTo>
                <a:lnTo>
                  <a:pt x="274320" y="178307"/>
                </a:lnTo>
                <a:lnTo>
                  <a:pt x="0" y="0"/>
                </a:lnTo>
                <a:lnTo>
                  <a:pt x="0" y="571500"/>
                </a:lnTo>
                <a:lnTo>
                  <a:pt x="274320" y="392430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84895" y="1784604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29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29"/>
                </a:lnTo>
                <a:close/>
              </a:path>
              <a:path w="280669" h="577850">
                <a:moveTo>
                  <a:pt x="280415" y="392430"/>
                </a:moveTo>
                <a:lnTo>
                  <a:pt x="275843" y="390144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3"/>
                </a:lnTo>
                <a:lnTo>
                  <a:pt x="274319" y="398462"/>
                </a:lnTo>
                <a:lnTo>
                  <a:pt x="274319" y="392430"/>
                </a:lnTo>
                <a:lnTo>
                  <a:pt x="280415" y="392430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3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3"/>
                </a:lnTo>
                <a:close/>
              </a:path>
              <a:path w="280669" h="577850">
                <a:moveTo>
                  <a:pt x="280415" y="392430"/>
                </a:moveTo>
                <a:lnTo>
                  <a:pt x="280415" y="176783"/>
                </a:lnTo>
                <a:lnTo>
                  <a:pt x="278891" y="176021"/>
                </a:lnTo>
                <a:lnTo>
                  <a:pt x="274319" y="178307"/>
                </a:lnTo>
                <a:lnTo>
                  <a:pt x="274319" y="391138"/>
                </a:lnTo>
                <a:lnTo>
                  <a:pt x="275843" y="390144"/>
                </a:lnTo>
                <a:lnTo>
                  <a:pt x="280415" y="392430"/>
                </a:lnTo>
                <a:close/>
              </a:path>
              <a:path w="280669" h="577850">
                <a:moveTo>
                  <a:pt x="280415" y="394716"/>
                </a:moveTo>
                <a:lnTo>
                  <a:pt x="280415" y="392430"/>
                </a:lnTo>
                <a:lnTo>
                  <a:pt x="274319" y="392430"/>
                </a:lnTo>
                <a:lnTo>
                  <a:pt x="274319" y="398462"/>
                </a:lnTo>
                <a:lnTo>
                  <a:pt x="278891" y="395478"/>
                </a:lnTo>
                <a:lnTo>
                  <a:pt x="280415" y="394716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84895" y="1779270"/>
            <a:ext cx="279400" cy="186690"/>
          </a:xfrm>
          <a:custGeom>
            <a:avLst/>
            <a:gdLst/>
            <a:ahLst/>
            <a:cxnLst/>
            <a:rect l="l" t="t" r="r" b="b"/>
            <a:pathLst>
              <a:path w="279400" h="186689">
                <a:moveTo>
                  <a:pt x="278891" y="181355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6689"/>
                </a:lnTo>
                <a:lnTo>
                  <a:pt x="278891" y="181355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987943" y="3731514"/>
            <a:ext cx="274320" cy="571500"/>
          </a:xfrm>
          <a:custGeom>
            <a:avLst/>
            <a:gdLst/>
            <a:ahLst/>
            <a:cxnLst/>
            <a:rect l="l" t="t" r="r" b="b"/>
            <a:pathLst>
              <a:path w="274319" h="571500">
                <a:moveTo>
                  <a:pt x="274320" y="393192"/>
                </a:moveTo>
                <a:lnTo>
                  <a:pt x="274320" y="179069"/>
                </a:lnTo>
                <a:lnTo>
                  <a:pt x="0" y="0"/>
                </a:lnTo>
                <a:lnTo>
                  <a:pt x="0" y="571500"/>
                </a:lnTo>
                <a:lnTo>
                  <a:pt x="274320" y="393192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984895" y="3731514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42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42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75843" y="390906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7"/>
                </a:lnTo>
                <a:lnTo>
                  <a:pt x="274319" y="399211"/>
                </a:lnTo>
                <a:lnTo>
                  <a:pt x="274319" y="393192"/>
                </a:lnTo>
                <a:lnTo>
                  <a:pt x="280415" y="393192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7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7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80415" y="177545"/>
                </a:lnTo>
                <a:lnTo>
                  <a:pt x="278891" y="176783"/>
                </a:lnTo>
                <a:lnTo>
                  <a:pt x="274319" y="179069"/>
                </a:lnTo>
                <a:lnTo>
                  <a:pt x="274319" y="391896"/>
                </a:lnTo>
                <a:lnTo>
                  <a:pt x="275843" y="390906"/>
                </a:lnTo>
                <a:lnTo>
                  <a:pt x="280415" y="393192"/>
                </a:lnTo>
                <a:close/>
              </a:path>
              <a:path w="280669" h="577850">
                <a:moveTo>
                  <a:pt x="280415" y="395478"/>
                </a:moveTo>
                <a:lnTo>
                  <a:pt x="280415" y="393192"/>
                </a:lnTo>
                <a:lnTo>
                  <a:pt x="274319" y="393192"/>
                </a:lnTo>
                <a:lnTo>
                  <a:pt x="274319" y="399211"/>
                </a:lnTo>
                <a:lnTo>
                  <a:pt x="278891" y="396240"/>
                </a:lnTo>
                <a:lnTo>
                  <a:pt x="280415" y="395478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984895" y="3726179"/>
            <a:ext cx="279400" cy="187960"/>
          </a:xfrm>
          <a:custGeom>
            <a:avLst/>
            <a:gdLst/>
            <a:ahLst/>
            <a:cxnLst/>
            <a:rect l="l" t="t" r="r" b="b"/>
            <a:pathLst>
              <a:path w="279400" h="187960">
                <a:moveTo>
                  <a:pt x="278891" y="182117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7451"/>
                </a:lnTo>
                <a:lnTo>
                  <a:pt x="278891" y="182117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987943" y="5043678"/>
            <a:ext cx="274320" cy="571500"/>
          </a:xfrm>
          <a:custGeom>
            <a:avLst/>
            <a:gdLst/>
            <a:ahLst/>
            <a:cxnLst/>
            <a:rect l="l" t="t" r="r" b="b"/>
            <a:pathLst>
              <a:path w="274319" h="571500">
                <a:moveTo>
                  <a:pt x="274320" y="393192"/>
                </a:moveTo>
                <a:lnTo>
                  <a:pt x="274320" y="179069"/>
                </a:lnTo>
                <a:lnTo>
                  <a:pt x="0" y="0"/>
                </a:lnTo>
                <a:lnTo>
                  <a:pt x="0" y="571500"/>
                </a:lnTo>
                <a:lnTo>
                  <a:pt x="274320" y="393192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984895" y="5043678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42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42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75843" y="390906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7"/>
                </a:lnTo>
                <a:lnTo>
                  <a:pt x="274319" y="399211"/>
                </a:lnTo>
                <a:lnTo>
                  <a:pt x="274319" y="393192"/>
                </a:lnTo>
                <a:lnTo>
                  <a:pt x="280415" y="393192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7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7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80415" y="177545"/>
                </a:lnTo>
                <a:lnTo>
                  <a:pt x="278891" y="176783"/>
                </a:lnTo>
                <a:lnTo>
                  <a:pt x="274319" y="179069"/>
                </a:lnTo>
                <a:lnTo>
                  <a:pt x="274319" y="391896"/>
                </a:lnTo>
                <a:lnTo>
                  <a:pt x="275843" y="390906"/>
                </a:lnTo>
                <a:lnTo>
                  <a:pt x="280415" y="393192"/>
                </a:lnTo>
                <a:close/>
              </a:path>
              <a:path w="280669" h="577850">
                <a:moveTo>
                  <a:pt x="280415" y="395478"/>
                </a:moveTo>
                <a:lnTo>
                  <a:pt x="280415" y="393192"/>
                </a:lnTo>
                <a:lnTo>
                  <a:pt x="274319" y="393192"/>
                </a:lnTo>
                <a:lnTo>
                  <a:pt x="274319" y="399211"/>
                </a:lnTo>
                <a:lnTo>
                  <a:pt x="278891" y="396240"/>
                </a:lnTo>
                <a:lnTo>
                  <a:pt x="280415" y="395478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984895" y="5038344"/>
            <a:ext cx="279400" cy="187960"/>
          </a:xfrm>
          <a:custGeom>
            <a:avLst/>
            <a:gdLst/>
            <a:ahLst/>
            <a:cxnLst/>
            <a:rect l="l" t="t" r="r" b="b"/>
            <a:pathLst>
              <a:path w="279400" h="187960">
                <a:moveTo>
                  <a:pt x="278891" y="182117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7451"/>
                </a:lnTo>
                <a:lnTo>
                  <a:pt x="278891" y="182117"/>
                </a:lnTo>
                <a:close/>
              </a:path>
            </a:pathLst>
          </a:custGeom>
          <a:solidFill>
            <a:srgbClr val="FF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679077" y="1871472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120269" y="1871472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676029" y="2264664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4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679077" y="1868423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111893" y="1868423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5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541661" y="1875282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5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971429" y="1872233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19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01197" y="1868423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5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30965" y="1869948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5">
                <a:moveTo>
                  <a:pt x="0" y="0"/>
                </a:moveTo>
                <a:lnTo>
                  <a:pt x="0" y="40157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260733" y="1872233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19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90501" y="1873757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19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679077" y="5127497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120269" y="5127497"/>
            <a:ext cx="0" cy="395605"/>
          </a:xfrm>
          <a:custGeom>
            <a:avLst/>
            <a:gdLst/>
            <a:ahLst/>
            <a:cxnLst/>
            <a:rect l="l" t="t" r="r" b="b"/>
            <a:pathLst>
              <a:path w="0" h="395604">
                <a:moveTo>
                  <a:pt x="0" y="0"/>
                </a:moveTo>
                <a:lnTo>
                  <a:pt x="0" y="395477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676029" y="5519928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679077" y="5124450"/>
            <a:ext cx="0" cy="395605"/>
          </a:xfrm>
          <a:custGeom>
            <a:avLst/>
            <a:gdLst/>
            <a:ahLst/>
            <a:cxnLst/>
            <a:rect l="l" t="t" r="r" b="b"/>
            <a:pathLst>
              <a:path w="0" h="395604">
                <a:moveTo>
                  <a:pt x="0" y="0"/>
                </a:moveTo>
                <a:lnTo>
                  <a:pt x="0" y="395477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111893" y="5124450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541661" y="5130546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971429" y="5127497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401197" y="5124450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30965" y="5125973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260733" y="5127497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690501" y="5129021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666885" y="2586227"/>
            <a:ext cx="3458845" cy="327660"/>
          </a:xfrm>
          <a:custGeom>
            <a:avLst/>
            <a:gdLst/>
            <a:ahLst/>
            <a:cxnLst/>
            <a:rect l="l" t="t" r="r" b="b"/>
            <a:pathLst>
              <a:path w="3458845" h="327660">
                <a:moveTo>
                  <a:pt x="3458717" y="0"/>
                </a:moveTo>
                <a:lnTo>
                  <a:pt x="0" y="0"/>
                </a:lnTo>
                <a:lnTo>
                  <a:pt x="0" y="6096"/>
                </a:lnTo>
                <a:lnTo>
                  <a:pt x="3446782" y="6095"/>
                </a:lnTo>
                <a:lnTo>
                  <a:pt x="3450336" y="1523"/>
                </a:lnTo>
                <a:lnTo>
                  <a:pt x="3454908" y="5333"/>
                </a:lnTo>
                <a:lnTo>
                  <a:pt x="3458717" y="0"/>
                </a:lnTo>
                <a:close/>
              </a:path>
              <a:path w="3458845" h="327660">
                <a:moveTo>
                  <a:pt x="3201584" y="321563"/>
                </a:moveTo>
                <a:lnTo>
                  <a:pt x="249936" y="321564"/>
                </a:lnTo>
                <a:lnTo>
                  <a:pt x="247650" y="326898"/>
                </a:lnTo>
                <a:lnTo>
                  <a:pt x="248411" y="327660"/>
                </a:lnTo>
                <a:lnTo>
                  <a:pt x="3200400" y="327659"/>
                </a:lnTo>
                <a:lnTo>
                  <a:pt x="3200400" y="323087"/>
                </a:lnTo>
                <a:lnTo>
                  <a:pt x="3201584" y="321563"/>
                </a:lnTo>
                <a:close/>
              </a:path>
              <a:path w="3458845" h="327660">
                <a:moveTo>
                  <a:pt x="3202686" y="327659"/>
                </a:moveTo>
                <a:lnTo>
                  <a:pt x="3202686" y="321563"/>
                </a:lnTo>
                <a:lnTo>
                  <a:pt x="3201584" y="321563"/>
                </a:lnTo>
                <a:lnTo>
                  <a:pt x="3200400" y="323087"/>
                </a:lnTo>
                <a:lnTo>
                  <a:pt x="3202686" y="327659"/>
                </a:lnTo>
                <a:close/>
              </a:path>
              <a:path w="3458845" h="327660">
                <a:moveTo>
                  <a:pt x="3202686" y="327659"/>
                </a:moveTo>
                <a:lnTo>
                  <a:pt x="3200400" y="323087"/>
                </a:lnTo>
                <a:lnTo>
                  <a:pt x="3200400" y="327659"/>
                </a:lnTo>
                <a:lnTo>
                  <a:pt x="3202686" y="327659"/>
                </a:lnTo>
                <a:close/>
              </a:path>
              <a:path w="3458845" h="327660">
                <a:moveTo>
                  <a:pt x="3454908" y="5333"/>
                </a:moveTo>
                <a:lnTo>
                  <a:pt x="3452622" y="6095"/>
                </a:lnTo>
                <a:lnTo>
                  <a:pt x="3446782" y="6095"/>
                </a:lnTo>
                <a:lnTo>
                  <a:pt x="3201584" y="321563"/>
                </a:lnTo>
                <a:lnTo>
                  <a:pt x="3202686" y="321563"/>
                </a:lnTo>
                <a:lnTo>
                  <a:pt x="3202686" y="327659"/>
                </a:lnTo>
                <a:lnTo>
                  <a:pt x="3204210" y="327659"/>
                </a:lnTo>
                <a:lnTo>
                  <a:pt x="3204972" y="326897"/>
                </a:lnTo>
                <a:lnTo>
                  <a:pt x="3454908" y="5333"/>
                </a:lnTo>
                <a:close/>
              </a:path>
              <a:path w="3458845" h="327660">
                <a:moveTo>
                  <a:pt x="3454908" y="5333"/>
                </a:moveTo>
                <a:lnTo>
                  <a:pt x="3450336" y="1523"/>
                </a:lnTo>
                <a:lnTo>
                  <a:pt x="3446782" y="6095"/>
                </a:lnTo>
                <a:lnTo>
                  <a:pt x="3452622" y="6095"/>
                </a:lnTo>
                <a:lnTo>
                  <a:pt x="3454908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660789" y="2586227"/>
            <a:ext cx="258445" cy="327025"/>
          </a:xfrm>
          <a:custGeom>
            <a:avLst/>
            <a:gdLst/>
            <a:ahLst/>
            <a:cxnLst/>
            <a:rect l="l" t="t" r="r" b="b"/>
            <a:pathLst>
              <a:path w="258444" h="327025">
                <a:moveTo>
                  <a:pt x="258317" y="323088"/>
                </a:moveTo>
                <a:lnTo>
                  <a:pt x="8381" y="1524"/>
                </a:lnTo>
                <a:lnTo>
                  <a:pt x="6095" y="0"/>
                </a:lnTo>
                <a:lnTo>
                  <a:pt x="0" y="0"/>
                </a:lnTo>
                <a:lnTo>
                  <a:pt x="3809" y="5334"/>
                </a:lnTo>
                <a:lnTo>
                  <a:pt x="253745" y="326898"/>
                </a:lnTo>
                <a:lnTo>
                  <a:pt x="258317" y="3230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984895" y="1784604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29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29"/>
                </a:lnTo>
                <a:close/>
              </a:path>
              <a:path w="280669" h="577850">
                <a:moveTo>
                  <a:pt x="280415" y="392430"/>
                </a:moveTo>
                <a:lnTo>
                  <a:pt x="275843" y="390144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3"/>
                </a:lnTo>
                <a:lnTo>
                  <a:pt x="274319" y="398462"/>
                </a:lnTo>
                <a:lnTo>
                  <a:pt x="274319" y="392430"/>
                </a:lnTo>
                <a:lnTo>
                  <a:pt x="280415" y="392430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3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3"/>
                </a:lnTo>
                <a:close/>
              </a:path>
              <a:path w="280669" h="577850">
                <a:moveTo>
                  <a:pt x="280415" y="392430"/>
                </a:moveTo>
                <a:lnTo>
                  <a:pt x="280415" y="176783"/>
                </a:lnTo>
                <a:lnTo>
                  <a:pt x="278891" y="176021"/>
                </a:lnTo>
                <a:lnTo>
                  <a:pt x="274319" y="178307"/>
                </a:lnTo>
                <a:lnTo>
                  <a:pt x="274319" y="391138"/>
                </a:lnTo>
                <a:lnTo>
                  <a:pt x="275843" y="390144"/>
                </a:lnTo>
                <a:lnTo>
                  <a:pt x="280415" y="392430"/>
                </a:lnTo>
                <a:close/>
              </a:path>
              <a:path w="280669" h="577850">
                <a:moveTo>
                  <a:pt x="280415" y="394716"/>
                </a:moveTo>
                <a:lnTo>
                  <a:pt x="280415" y="392430"/>
                </a:lnTo>
                <a:lnTo>
                  <a:pt x="274319" y="392430"/>
                </a:lnTo>
                <a:lnTo>
                  <a:pt x="274319" y="398462"/>
                </a:lnTo>
                <a:lnTo>
                  <a:pt x="278891" y="395478"/>
                </a:lnTo>
                <a:lnTo>
                  <a:pt x="280415" y="3947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984895" y="1779270"/>
            <a:ext cx="279400" cy="186690"/>
          </a:xfrm>
          <a:custGeom>
            <a:avLst/>
            <a:gdLst/>
            <a:ahLst/>
            <a:cxnLst/>
            <a:rect l="l" t="t" r="r" b="b"/>
            <a:pathLst>
              <a:path w="279400" h="186689">
                <a:moveTo>
                  <a:pt x="278891" y="181355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6689"/>
                </a:lnTo>
                <a:lnTo>
                  <a:pt x="278891" y="1813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984895" y="3731514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42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42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75843" y="390906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7"/>
                </a:lnTo>
                <a:lnTo>
                  <a:pt x="274319" y="399211"/>
                </a:lnTo>
                <a:lnTo>
                  <a:pt x="274319" y="393192"/>
                </a:lnTo>
                <a:lnTo>
                  <a:pt x="280415" y="393192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7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7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80415" y="177545"/>
                </a:lnTo>
                <a:lnTo>
                  <a:pt x="278891" y="176783"/>
                </a:lnTo>
                <a:lnTo>
                  <a:pt x="274319" y="179069"/>
                </a:lnTo>
                <a:lnTo>
                  <a:pt x="274319" y="391896"/>
                </a:lnTo>
                <a:lnTo>
                  <a:pt x="275843" y="390906"/>
                </a:lnTo>
                <a:lnTo>
                  <a:pt x="280415" y="393192"/>
                </a:lnTo>
                <a:close/>
              </a:path>
              <a:path w="280669" h="577850">
                <a:moveTo>
                  <a:pt x="280415" y="395478"/>
                </a:moveTo>
                <a:lnTo>
                  <a:pt x="280415" y="393192"/>
                </a:lnTo>
                <a:lnTo>
                  <a:pt x="274319" y="393192"/>
                </a:lnTo>
                <a:lnTo>
                  <a:pt x="274319" y="399211"/>
                </a:lnTo>
                <a:lnTo>
                  <a:pt x="278891" y="396240"/>
                </a:lnTo>
                <a:lnTo>
                  <a:pt x="280415" y="3954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984895" y="3726179"/>
            <a:ext cx="279400" cy="187960"/>
          </a:xfrm>
          <a:custGeom>
            <a:avLst/>
            <a:gdLst/>
            <a:ahLst/>
            <a:cxnLst/>
            <a:rect l="l" t="t" r="r" b="b"/>
            <a:pathLst>
              <a:path w="279400" h="187960">
                <a:moveTo>
                  <a:pt x="278891" y="182117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7451"/>
                </a:lnTo>
                <a:lnTo>
                  <a:pt x="278891" y="1821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984895" y="5043678"/>
            <a:ext cx="280670" cy="577850"/>
          </a:xfrm>
          <a:custGeom>
            <a:avLst/>
            <a:gdLst/>
            <a:ahLst/>
            <a:cxnLst/>
            <a:rect l="l" t="t" r="r" b="b"/>
            <a:pathLst>
              <a:path w="280669" h="577850">
                <a:moveTo>
                  <a:pt x="6095" y="566242"/>
                </a:moveTo>
                <a:lnTo>
                  <a:pt x="6095" y="0"/>
                </a:lnTo>
                <a:lnTo>
                  <a:pt x="0" y="0"/>
                </a:lnTo>
                <a:lnTo>
                  <a:pt x="0" y="577596"/>
                </a:lnTo>
                <a:lnTo>
                  <a:pt x="1523" y="576580"/>
                </a:lnTo>
                <a:lnTo>
                  <a:pt x="1523" y="569214"/>
                </a:lnTo>
                <a:lnTo>
                  <a:pt x="6095" y="566242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75843" y="390906"/>
                </a:lnTo>
                <a:lnTo>
                  <a:pt x="1523" y="569214"/>
                </a:lnTo>
                <a:lnTo>
                  <a:pt x="4571" y="574548"/>
                </a:lnTo>
                <a:lnTo>
                  <a:pt x="6095" y="571500"/>
                </a:lnTo>
                <a:lnTo>
                  <a:pt x="6095" y="573557"/>
                </a:lnTo>
                <a:lnTo>
                  <a:pt x="274319" y="399211"/>
                </a:lnTo>
                <a:lnTo>
                  <a:pt x="274319" y="393192"/>
                </a:lnTo>
                <a:lnTo>
                  <a:pt x="280415" y="393192"/>
                </a:lnTo>
                <a:close/>
              </a:path>
              <a:path w="280669" h="577850">
                <a:moveTo>
                  <a:pt x="4571" y="574548"/>
                </a:moveTo>
                <a:lnTo>
                  <a:pt x="1523" y="569214"/>
                </a:lnTo>
                <a:lnTo>
                  <a:pt x="1523" y="576580"/>
                </a:lnTo>
                <a:lnTo>
                  <a:pt x="4571" y="574548"/>
                </a:lnTo>
                <a:close/>
              </a:path>
              <a:path w="280669" h="577850">
                <a:moveTo>
                  <a:pt x="6095" y="573557"/>
                </a:moveTo>
                <a:lnTo>
                  <a:pt x="6095" y="571500"/>
                </a:lnTo>
                <a:lnTo>
                  <a:pt x="4571" y="574548"/>
                </a:lnTo>
                <a:lnTo>
                  <a:pt x="6095" y="573557"/>
                </a:lnTo>
                <a:close/>
              </a:path>
              <a:path w="280669" h="577850">
                <a:moveTo>
                  <a:pt x="280415" y="393192"/>
                </a:moveTo>
                <a:lnTo>
                  <a:pt x="280415" y="177545"/>
                </a:lnTo>
                <a:lnTo>
                  <a:pt x="278891" y="176783"/>
                </a:lnTo>
                <a:lnTo>
                  <a:pt x="274319" y="179069"/>
                </a:lnTo>
                <a:lnTo>
                  <a:pt x="274319" y="391896"/>
                </a:lnTo>
                <a:lnTo>
                  <a:pt x="275843" y="390906"/>
                </a:lnTo>
                <a:lnTo>
                  <a:pt x="280415" y="393192"/>
                </a:lnTo>
                <a:close/>
              </a:path>
              <a:path w="280669" h="577850">
                <a:moveTo>
                  <a:pt x="280415" y="395478"/>
                </a:moveTo>
                <a:lnTo>
                  <a:pt x="280415" y="393192"/>
                </a:lnTo>
                <a:lnTo>
                  <a:pt x="274319" y="393192"/>
                </a:lnTo>
                <a:lnTo>
                  <a:pt x="274319" y="399211"/>
                </a:lnTo>
                <a:lnTo>
                  <a:pt x="278891" y="396240"/>
                </a:lnTo>
                <a:lnTo>
                  <a:pt x="280415" y="3954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984895" y="5038344"/>
            <a:ext cx="279400" cy="187960"/>
          </a:xfrm>
          <a:custGeom>
            <a:avLst/>
            <a:gdLst/>
            <a:ahLst/>
            <a:cxnLst/>
            <a:rect l="l" t="t" r="r" b="b"/>
            <a:pathLst>
              <a:path w="279400" h="187960">
                <a:moveTo>
                  <a:pt x="278891" y="182117"/>
                </a:moveTo>
                <a:lnTo>
                  <a:pt x="4571" y="3047"/>
                </a:lnTo>
                <a:lnTo>
                  <a:pt x="0" y="0"/>
                </a:lnTo>
                <a:lnTo>
                  <a:pt x="0" y="5333"/>
                </a:lnTo>
                <a:lnTo>
                  <a:pt x="1523" y="8381"/>
                </a:lnTo>
                <a:lnTo>
                  <a:pt x="275844" y="187451"/>
                </a:lnTo>
                <a:lnTo>
                  <a:pt x="278891" y="1821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853575" y="2262377"/>
            <a:ext cx="83820" cy="327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288677" y="2263901"/>
            <a:ext cx="83820" cy="3276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718445" y="2265426"/>
            <a:ext cx="83820" cy="3276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158119" y="2263901"/>
            <a:ext cx="83820" cy="327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593221" y="2263901"/>
            <a:ext cx="83820" cy="327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013845" y="2265426"/>
            <a:ext cx="83820" cy="3276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448947" y="2262377"/>
            <a:ext cx="83820" cy="327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872619" y="2265426"/>
            <a:ext cx="84582" cy="3276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697365" y="3822191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4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138557" y="3822191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2694317" y="4215383"/>
            <a:ext cx="3444240" cy="0"/>
          </a:xfrm>
          <a:custGeom>
            <a:avLst/>
            <a:gdLst/>
            <a:ahLst/>
            <a:cxnLst/>
            <a:rect l="l" t="t" r="r" b="b"/>
            <a:pathLst>
              <a:path w="3444240" h="0">
                <a:moveTo>
                  <a:pt x="0" y="0"/>
                </a:moveTo>
                <a:lnTo>
                  <a:pt x="3444239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697365" y="3819144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130181" y="3816858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3559949" y="3810000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3989717" y="3813809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419485" y="3816858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49253" y="3815334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4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5279021" y="3813809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708789" y="3812285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685173" y="3172967"/>
            <a:ext cx="3458845" cy="327660"/>
          </a:xfrm>
          <a:custGeom>
            <a:avLst/>
            <a:gdLst/>
            <a:ahLst/>
            <a:cxnLst/>
            <a:rect l="l" t="t" r="r" b="b"/>
            <a:pathLst>
              <a:path w="3458845" h="327660">
                <a:moveTo>
                  <a:pt x="3458717" y="327659"/>
                </a:moveTo>
                <a:lnTo>
                  <a:pt x="3454908" y="323087"/>
                </a:lnTo>
                <a:lnTo>
                  <a:pt x="3450336" y="326897"/>
                </a:lnTo>
                <a:lnTo>
                  <a:pt x="3446190" y="321563"/>
                </a:lnTo>
                <a:lnTo>
                  <a:pt x="0" y="321563"/>
                </a:lnTo>
                <a:lnTo>
                  <a:pt x="0" y="327659"/>
                </a:lnTo>
                <a:lnTo>
                  <a:pt x="3458717" y="327659"/>
                </a:lnTo>
                <a:close/>
              </a:path>
              <a:path w="3458845" h="327660">
                <a:moveTo>
                  <a:pt x="3202686" y="0"/>
                </a:moveTo>
                <a:lnTo>
                  <a:pt x="249174" y="0"/>
                </a:lnTo>
                <a:lnTo>
                  <a:pt x="247650" y="1523"/>
                </a:lnTo>
                <a:lnTo>
                  <a:pt x="249936" y="6095"/>
                </a:lnTo>
                <a:lnTo>
                  <a:pt x="3200400" y="6095"/>
                </a:lnTo>
                <a:lnTo>
                  <a:pt x="3200400" y="5333"/>
                </a:lnTo>
                <a:lnTo>
                  <a:pt x="3202686" y="0"/>
                </a:lnTo>
                <a:close/>
              </a:path>
              <a:path w="3458845" h="327660">
                <a:moveTo>
                  <a:pt x="3454908" y="323087"/>
                </a:moveTo>
                <a:lnTo>
                  <a:pt x="3204972" y="1523"/>
                </a:lnTo>
                <a:lnTo>
                  <a:pt x="3203448" y="0"/>
                </a:lnTo>
                <a:lnTo>
                  <a:pt x="3202686" y="0"/>
                </a:lnTo>
                <a:lnTo>
                  <a:pt x="3200400" y="5333"/>
                </a:lnTo>
                <a:lnTo>
                  <a:pt x="3200992" y="6095"/>
                </a:lnTo>
                <a:lnTo>
                  <a:pt x="3202686" y="6095"/>
                </a:lnTo>
                <a:lnTo>
                  <a:pt x="3202686" y="8275"/>
                </a:lnTo>
                <a:lnTo>
                  <a:pt x="3446190" y="321563"/>
                </a:lnTo>
                <a:lnTo>
                  <a:pt x="3452622" y="321563"/>
                </a:lnTo>
                <a:lnTo>
                  <a:pt x="3454908" y="323087"/>
                </a:lnTo>
                <a:close/>
              </a:path>
              <a:path w="3458845" h="327660">
                <a:moveTo>
                  <a:pt x="3200992" y="6095"/>
                </a:moveTo>
                <a:lnTo>
                  <a:pt x="3200400" y="5333"/>
                </a:lnTo>
                <a:lnTo>
                  <a:pt x="3200400" y="6095"/>
                </a:lnTo>
                <a:lnTo>
                  <a:pt x="3200992" y="6095"/>
                </a:lnTo>
                <a:close/>
              </a:path>
              <a:path w="3458845" h="327660">
                <a:moveTo>
                  <a:pt x="3202686" y="8275"/>
                </a:moveTo>
                <a:lnTo>
                  <a:pt x="3202686" y="6095"/>
                </a:lnTo>
                <a:lnTo>
                  <a:pt x="3200992" y="6095"/>
                </a:lnTo>
                <a:lnTo>
                  <a:pt x="3202686" y="8275"/>
                </a:lnTo>
                <a:close/>
              </a:path>
              <a:path w="3458845" h="327660">
                <a:moveTo>
                  <a:pt x="3454908" y="323087"/>
                </a:moveTo>
                <a:lnTo>
                  <a:pt x="3452622" y="321563"/>
                </a:lnTo>
                <a:lnTo>
                  <a:pt x="3446190" y="321563"/>
                </a:lnTo>
                <a:lnTo>
                  <a:pt x="3450336" y="326897"/>
                </a:lnTo>
                <a:lnTo>
                  <a:pt x="3454908" y="3230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679077" y="3174492"/>
            <a:ext cx="258445" cy="326390"/>
          </a:xfrm>
          <a:custGeom>
            <a:avLst/>
            <a:gdLst/>
            <a:ahLst/>
            <a:cxnLst/>
            <a:rect l="l" t="t" r="r" b="b"/>
            <a:pathLst>
              <a:path w="258444" h="326389">
                <a:moveTo>
                  <a:pt x="258318" y="3810"/>
                </a:moveTo>
                <a:lnTo>
                  <a:pt x="253746" y="0"/>
                </a:lnTo>
                <a:lnTo>
                  <a:pt x="3810" y="321564"/>
                </a:lnTo>
                <a:lnTo>
                  <a:pt x="0" y="326136"/>
                </a:lnTo>
                <a:lnTo>
                  <a:pt x="6096" y="326136"/>
                </a:lnTo>
                <a:lnTo>
                  <a:pt x="8382" y="325374"/>
                </a:lnTo>
                <a:lnTo>
                  <a:pt x="258318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871863" y="3496817"/>
            <a:ext cx="83820" cy="3276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306965" y="3495294"/>
            <a:ext cx="83820" cy="3276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736733" y="3493770"/>
            <a:ext cx="83820" cy="3276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176407" y="3495294"/>
            <a:ext cx="83820" cy="3276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611509" y="3495294"/>
            <a:ext cx="83820" cy="3276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5032133" y="3493770"/>
            <a:ext cx="83820" cy="3276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5467235" y="3496817"/>
            <a:ext cx="83820" cy="3276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5890907" y="3494532"/>
            <a:ext cx="84582" cy="3268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283081" y="1892807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152510" y="1892807"/>
            <a:ext cx="0" cy="800100"/>
          </a:xfrm>
          <a:custGeom>
            <a:avLst/>
            <a:gdLst/>
            <a:ahLst/>
            <a:cxnLst/>
            <a:rect l="l" t="t" r="r" b="b"/>
            <a:pathLst>
              <a:path w="0" h="800100">
                <a:moveTo>
                  <a:pt x="0" y="0"/>
                </a:moveTo>
                <a:lnTo>
                  <a:pt x="0" y="80010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7280020" y="2689859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7283069" y="1889760"/>
            <a:ext cx="0" cy="800100"/>
          </a:xfrm>
          <a:custGeom>
            <a:avLst/>
            <a:gdLst/>
            <a:ahLst/>
            <a:cxnLst/>
            <a:rect l="l" t="t" r="r" b="b"/>
            <a:pathLst>
              <a:path w="0" h="800100">
                <a:moveTo>
                  <a:pt x="0" y="0"/>
                </a:moveTo>
                <a:lnTo>
                  <a:pt x="0" y="80010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 txBox="1"/>
          <p:nvPr/>
        </p:nvSpPr>
        <p:spPr>
          <a:xfrm>
            <a:off x="7280020" y="1889760"/>
            <a:ext cx="875665" cy="803275"/>
          </a:xfrm>
          <a:prstGeom prst="rect">
            <a:avLst/>
          </a:prstGeom>
          <a:solidFill>
            <a:srgbClr val="FFA6A6"/>
          </a:solidFill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ts val="2755"/>
              </a:lnSpc>
              <a:spcBef>
                <a:spcPts val="90"/>
              </a:spcBef>
            </a:pPr>
            <a:r>
              <a:rPr dirty="0" sz="2400" spc="-10">
                <a:latin typeface="Arial"/>
                <a:cs typeface="Arial"/>
              </a:rPr>
              <a:t>Serial</a:t>
            </a:r>
            <a:endParaRPr sz="2400">
              <a:latin typeface="Arial"/>
              <a:cs typeface="Arial"/>
            </a:endParaRPr>
          </a:p>
          <a:p>
            <a:pPr algn="ctr" marR="5715">
              <a:lnSpc>
                <a:spcPts val="2755"/>
              </a:lnSpc>
            </a:pPr>
            <a:r>
              <a:rPr dirty="0" sz="2400" spc="-5">
                <a:latin typeface="Arial"/>
                <a:cs typeface="Arial"/>
              </a:rPr>
              <a:t>+/-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140575" y="2016251"/>
            <a:ext cx="146303" cy="838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116459" y="2058161"/>
            <a:ext cx="1026794" cy="0"/>
          </a:xfrm>
          <a:custGeom>
            <a:avLst/>
            <a:gdLst/>
            <a:ahLst/>
            <a:cxnLst/>
            <a:rect l="l" t="t" r="r" b="b"/>
            <a:pathLst>
              <a:path w="1026795" h="0">
                <a:moveTo>
                  <a:pt x="0" y="0"/>
                </a:moveTo>
                <a:lnTo>
                  <a:pt x="102641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128395" y="3528821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369193" y="2912364"/>
            <a:ext cx="0" cy="90170"/>
          </a:xfrm>
          <a:custGeom>
            <a:avLst/>
            <a:gdLst/>
            <a:ahLst/>
            <a:cxnLst/>
            <a:rect l="l" t="t" r="r" b="b"/>
            <a:pathLst>
              <a:path w="0" h="90169">
                <a:moveTo>
                  <a:pt x="0" y="0"/>
                </a:moveTo>
                <a:lnTo>
                  <a:pt x="0" y="8991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369193" y="2999232"/>
            <a:ext cx="2491740" cy="0"/>
          </a:xfrm>
          <a:custGeom>
            <a:avLst/>
            <a:gdLst/>
            <a:ahLst/>
            <a:cxnLst/>
            <a:rect l="l" t="t" r="r" b="b"/>
            <a:pathLst>
              <a:path w="2491740" h="0">
                <a:moveTo>
                  <a:pt x="0" y="0"/>
                </a:moveTo>
                <a:lnTo>
                  <a:pt x="249174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6857872" y="2999232"/>
            <a:ext cx="0" cy="574675"/>
          </a:xfrm>
          <a:custGeom>
            <a:avLst/>
            <a:gdLst/>
            <a:ahLst/>
            <a:cxnLst/>
            <a:rect l="l" t="t" r="r" b="b"/>
            <a:pathLst>
              <a:path w="0" h="574675">
                <a:moveTo>
                  <a:pt x="0" y="0"/>
                </a:moveTo>
                <a:lnTo>
                  <a:pt x="0" y="574547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6857872" y="3570732"/>
            <a:ext cx="273685" cy="0"/>
          </a:xfrm>
          <a:custGeom>
            <a:avLst/>
            <a:gdLst/>
            <a:ahLst/>
            <a:cxnLst/>
            <a:rect l="l" t="t" r="r" b="b"/>
            <a:pathLst>
              <a:path w="273684" h="0">
                <a:moveTo>
                  <a:pt x="0" y="0"/>
                </a:moveTo>
                <a:lnTo>
                  <a:pt x="27355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7140575" y="2516123"/>
            <a:ext cx="146303" cy="845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4369193" y="3091433"/>
            <a:ext cx="0" cy="89535"/>
          </a:xfrm>
          <a:custGeom>
            <a:avLst/>
            <a:gdLst/>
            <a:ahLst/>
            <a:cxnLst/>
            <a:rect l="l" t="t" r="r" b="b"/>
            <a:pathLst>
              <a:path w="0" h="89535">
                <a:moveTo>
                  <a:pt x="0" y="0"/>
                </a:moveTo>
                <a:lnTo>
                  <a:pt x="0" y="891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369193" y="3094482"/>
            <a:ext cx="2182495" cy="0"/>
          </a:xfrm>
          <a:custGeom>
            <a:avLst/>
            <a:gdLst/>
            <a:ahLst/>
            <a:cxnLst/>
            <a:rect l="l" t="t" r="r" b="b"/>
            <a:pathLst>
              <a:path w="2182495" h="0">
                <a:moveTo>
                  <a:pt x="0" y="0"/>
                </a:moveTo>
                <a:lnTo>
                  <a:pt x="218236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548513" y="2555748"/>
            <a:ext cx="0" cy="539115"/>
          </a:xfrm>
          <a:custGeom>
            <a:avLst/>
            <a:gdLst/>
            <a:ahLst/>
            <a:cxnLst/>
            <a:rect l="l" t="t" r="r" b="b"/>
            <a:pathLst>
              <a:path w="0" h="539114">
                <a:moveTo>
                  <a:pt x="0" y="0"/>
                </a:moveTo>
                <a:lnTo>
                  <a:pt x="0" y="538733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6548501" y="2558795"/>
            <a:ext cx="594360" cy="0"/>
          </a:xfrm>
          <a:custGeom>
            <a:avLst/>
            <a:gdLst/>
            <a:ahLst/>
            <a:cxnLst/>
            <a:rect l="l" t="t" r="r" b="b"/>
            <a:pathLst>
              <a:path w="594359" h="0">
                <a:moveTo>
                  <a:pt x="0" y="0"/>
                </a:moveTo>
                <a:lnTo>
                  <a:pt x="594359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128395" y="3969258"/>
            <a:ext cx="147066" cy="8382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140843" y="400812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143891" y="4011167"/>
            <a:ext cx="988060" cy="0"/>
          </a:xfrm>
          <a:custGeom>
            <a:avLst/>
            <a:gdLst/>
            <a:ahLst/>
            <a:cxnLst/>
            <a:rect l="l" t="t" r="r" b="b"/>
            <a:pathLst>
              <a:path w="988059" h="0">
                <a:moveTo>
                  <a:pt x="0" y="0"/>
                </a:moveTo>
                <a:lnTo>
                  <a:pt x="98755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273925" y="343052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143379" y="3430523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086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7270877" y="4228338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7273925" y="3427476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086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 txBox="1"/>
          <p:nvPr/>
        </p:nvSpPr>
        <p:spPr>
          <a:xfrm>
            <a:off x="7270877" y="3427476"/>
            <a:ext cx="875665" cy="803910"/>
          </a:xfrm>
          <a:prstGeom prst="rect">
            <a:avLst/>
          </a:prstGeom>
          <a:solidFill>
            <a:srgbClr val="FFA6A6"/>
          </a:solidFill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2750"/>
              </a:lnSpc>
              <a:spcBef>
                <a:spcPts val="95"/>
              </a:spcBef>
            </a:pPr>
            <a:r>
              <a:rPr dirty="0" sz="2400" spc="-5">
                <a:latin typeface="Arial"/>
                <a:cs typeface="Arial"/>
              </a:rPr>
              <a:t>Serial</a:t>
            </a:r>
            <a:endParaRPr sz="2400">
              <a:latin typeface="Arial"/>
              <a:cs typeface="Arial"/>
            </a:endParaRPr>
          </a:p>
          <a:p>
            <a:pPr algn="ctr" marR="4445">
              <a:lnSpc>
                <a:spcPts val="2750"/>
              </a:lnSpc>
            </a:pPr>
            <a:r>
              <a:rPr dirty="0" sz="2400">
                <a:latin typeface="Arial"/>
                <a:cs typeface="Arial"/>
              </a:rPr>
              <a:t>+/-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272401" y="5064251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141855" y="5064252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086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7269365" y="5862066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 h="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7272413" y="5061203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086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 txBox="1"/>
          <p:nvPr/>
        </p:nvSpPr>
        <p:spPr>
          <a:xfrm>
            <a:off x="7269365" y="5061203"/>
            <a:ext cx="875665" cy="803910"/>
          </a:xfrm>
          <a:prstGeom prst="rect">
            <a:avLst/>
          </a:prstGeom>
          <a:solidFill>
            <a:srgbClr val="FFA6A6"/>
          </a:solidFill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2750"/>
              </a:lnSpc>
              <a:spcBef>
                <a:spcPts val="95"/>
              </a:spcBef>
            </a:pPr>
            <a:r>
              <a:rPr dirty="0" sz="2400" spc="-10">
                <a:latin typeface="Arial"/>
                <a:cs typeface="Arial"/>
              </a:rPr>
              <a:t>Serial</a:t>
            </a:r>
            <a:endParaRPr sz="2400">
              <a:latin typeface="Arial"/>
              <a:cs typeface="Arial"/>
            </a:endParaRPr>
          </a:p>
          <a:p>
            <a:pPr algn="ctr" marR="4445">
              <a:lnSpc>
                <a:spcPts val="2750"/>
              </a:lnSpc>
            </a:pPr>
            <a:r>
              <a:rPr dirty="0" sz="2400">
                <a:latin typeface="Arial"/>
                <a:cs typeface="Arial"/>
              </a:rPr>
              <a:t>+/-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4623701" y="5951982"/>
            <a:ext cx="2086610" cy="0"/>
          </a:xfrm>
          <a:custGeom>
            <a:avLst/>
            <a:gdLst/>
            <a:ahLst/>
            <a:cxnLst/>
            <a:rect l="l" t="t" r="r" b="b"/>
            <a:pathLst>
              <a:path w="2086609" h="0">
                <a:moveTo>
                  <a:pt x="0" y="0"/>
                </a:moveTo>
                <a:lnTo>
                  <a:pt x="208635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6706997" y="5951982"/>
            <a:ext cx="0" cy="479425"/>
          </a:xfrm>
          <a:custGeom>
            <a:avLst/>
            <a:gdLst/>
            <a:ahLst/>
            <a:cxnLst/>
            <a:rect l="l" t="t" r="r" b="b"/>
            <a:pathLst>
              <a:path w="0" h="479425">
                <a:moveTo>
                  <a:pt x="0" y="0"/>
                </a:moveTo>
                <a:lnTo>
                  <a:pt x="0" y="47929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4620653" y="6428232"/>
            <a:ext cx="2086610" cy="0"/>
          </a:xfrm>
          <a:custGeom>
            <a:avLst/>
            <a:gdLst/>
            <a:ahLst/>
            <a:cxnLst/>
            <a:rect l="l" t="t" r="r" b="b"/>
            <a:pathLst>
              <a:path w="2086609" h="0">
                <a:moveTo>
                  <a:pt x="0" y="0"/>
                </a:moveTo>
                <a:lnTo>
                  <a:pt x="208635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4623701" y="5948934"/>
            <a:ext cx="0" cy="479425"/>
          </a:xfrm>
          <a:custGeom>
            <a:avLst/>
            <a:gdLst/>
            <a:ahLst/>
            <a:cxnLst/>
            <a:rect l="l" t="t" r="r" b="b"/>
            <a:pathLst>
              <a:path w="0" h="479425">
                <a:moveTo>
                  <a:pt x="0" y="0"/>
                </a:moveTo>
                <a:lnTo>
                  <a:pt x="0" y="479298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 txBox="1"/>
          <p:nvPr/>
        </p:nvSpPr>
        <p:spPr>
          <a:xfrm>
            <a:off x="4620653" y="5948934"/>
            <a:ext cx="2089785" cy="482600"/>
          </a:xfrm>
          <a:prstGeom prst="rect">
            <a:avLst/>
          </a:prstGeom>
          <a:solidFill>
            <a:srgbClr val="FFA6A6"/>
          </a:solidFill>
        </p:spPr>
        <p:txBody>
          <a:bodyPr wrap="square" lIns="0" tIns="43180" rIns="0" bIns="0" rtlCol="0" vert="horz">
            <a:spAutoFit/>
          </a:bodyPr>
          <a:lstStyle/>
          <a:p>
            <a:pPr marL="264160">
              <a:lnSpc>
                <a:spcPct val="100000"/>
              </a:lnSpc>
              <a:spcBef>
                <a:spcPts val="340"/>
              </a:spcBef>
            </a:pPr>
            <a:r>
              <a:rPr dirty="0" sz="2400" spc="-5">
                <a:latin typeface="Arial"/>
                <a:cs typeface="Arial"/>
              </a:rPr>
              <a:t>Serial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ROM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7128395" y="5695950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6700139" y="6201917"/>
            <a:ext cx="245110" cy="0"/>
          </a:xfrm>
          <a:custGeom>
            <a:avLst/>
            <a:gdLst/>
            <a:ahLst/>
            <a:cxnLst/>
            <a:rect l="l" t="t" r="r" b="b"/>
            <a:pathLst>
              <a:path w="245109" h="0">
                <a:moveTo>
                  <a:pt x="0" y="0"/>
                </a:moveTo>
                <a:lnTo>
                  <a:pt x="24460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6941705" y="5734811"/>
            <a:ext cx="0" cy="467359"/>
          </a:xfrm>
          <a:custGeom>
            <a:avLst/>
            <a:gdLst/>
            <a:ahLst/>
            <a:cxnLst/>
            <a:rect l="l" t="t" r="r" b="b"/>
            <a:pathLst>
              <a:path w="0" h="467360">
                <a:moveTo>
                  <a:pt x="0" y="0"/>
                </a:moveTo>
                <a:lnTo>
                  <a:pt x="0" y="46710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6941705" y="5737859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 h="0">
                <a:moveTo>
                  <a:pt x="0" y="0"/>
                </a:moveTo>
                <a:lnTo>
                  <a:pt x="18973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7128395" y="5254752"/>
            <a:ext cx="146303" cy="845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116459" y="52936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6119495" y="5296661"/>
            <a:ext cx="1012190" cy="0"/>
          </a:xfrm>
          <a:custGeom>
            <a:avLst/>
            <a:gdLst/>
            <a:ahLst/>
            <a:cxnLst/>
            <a:rect l="l" t="t" r="r" b="b"/>
            <a:pathLst>
              <a:path w="1012190" h="0">
                <a:moveTo>
                  <a:pt x="0" y="0"/>
                </a:moveTo>
                <a:lnTo>
                  <a:pt x="101193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841639" y="2183129"/>
            <a:ext cx="147066" cy="8382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836305" y="3820667"/>
            <a:ext cx="147066" cy="8382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842401" y="5458205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2532773" y="2016251"/>
            <a:ext cx="146304" cy="8382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2259215" y="2055114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8" y="6095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2262263" y="2058161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 h="0">
                <a:moveTo>
                  <a:pt x="0" y="0"/>
                </a:moveTo>
                <a:lnTo>
                  <a:pt x="2727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2556395" y="3980688"/>
            <a:ext cx="146304" cy="845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2259215" y="4020311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2262263" y="4023360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2532773" y="5290565"/>
            <a:ext cx="146304" cy="8382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2259215" y="53294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2262263" y="5332476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 h="0">
                <a:moveTo>
                  <a:pt x="0" y="0"/>
                </a:moveTo>
                <a:lnTo>
                  <a:pt x="2727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841639" y="5088635"/>
            <a:ext cx="147066" cy="8382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141093" y="5463540"/>
            <a:ext cx="363855" cy="0"/>
          </a:xfrm>
          <a:custGeom>
            <a:avLst/>
            <a:gdLst/>
            <a:ahLst/>
            <a:cxnLst/>
            <a:rect l="l" t="t" r="r" b="b"/>
            <a:pathLst>
              <a:path w="363854" h="0">
                <a:moveTo>
                  <a:pt x="0" y="0"/>
                </a:moveTo>
                <a:lnTo>
                  <a:pt x="3634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01519" y="4888991"/>
            <a:ext cx="0" cy="574675"/>
          </a:xfrm>
          <a:custGeom>
            <a:avLst/>
            <a:gdLst/>
            <a:ahLst/>
            <a:cxnLst/>
            <a:rect l="l" t="t" r="r" b="b"/>
            <a:pathLst>
              <a:path w="0" h="574675">
                <a:moveTo>
                  <a:pt x="0" y="0"/>
                </a:moveTo>
                <a:lnTo>
                  <a:pt x="0" y="574548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1699145" y="4892039"/>
            <a:ext cx="6802755" cy="0"/>
          </a:xfrm>
          <a:custGeom>
            <a:avLst/>
            <a:gdLst/>
            <a:ahLst/>
            <a:cxnLst/>
            <a:rect l="l" t="t" r="r" b="b"/>
            <a:pathLst>
              <a:path w="6802755" h="0">
                <a:moveTo>
                  <a:pt x="0" y="0"/>
                </a:moveTo>
                <a:lnTo>
                  <a:pt x="68023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1702193" y="4892040"/>
            <a:ext cx="0" cy="241935"/>
          </a:xfrm>
          <a:custGeom>
            <a:avLst/>
            <a:gdLst/>
            <a:ahLst/>
            <a:cxnLst/>
            <a:rect l="l" t="t" r="r" b="b"/>
            <a:pathLst>
              <a:path w="0" h="241935">
                <a:moveTo>
                  <a:pt x="0" y="0"/>
                </a:moveTo>
                <a:lnTo>
                  <a:pt x="0" y="241553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702193" y="5130545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 h="0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018155" y="5420105"/>
            <a:ext cx="147066" cy="8382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498471" y="5458967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501519" y="5462016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5" h="0">
                <a:moveTo>
                  <a:pt x="0" y="0"/>
                </a:moveTo>
                <a:lnTo>
                  <a:pt x="51968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 txBox="1"/>
          <p:nvPr/>
        </p:nvSpPr>
        <p:spPr>
          <a:xfrm>
            <a:off x="9213221" y="1920494"/>
            <a:ext cx="5264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 i="1">
                <a:latin typeface="Arial"/>
                <a:cs typeface="Arial"/>
              </a:rPr>
              <a:t>x</a:t>
            </a:r>
            <a:r>
              <a:rPr dirty="0" sz="1900" i="1">
                <a:latin typeface="Arial"/>
                <a:cs typeface="Arial"/>
              </a:rPr>
              <a:t>(n)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9213221" y="3404870"/>
            <a:ext cx="5264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 i="1">
                <a:latin typeface="Arial"/>
                <a:cs typeface="Arial"/>
              </a:rPr>
              <a:t>y</a:t>
            </a:r>
            <a:r>
              <a:rPr dirty="0" sz="1900" i="1">
                <a:latin typeface="Arial"/>
                <a:cs typeface="Arial"/>
              </a:rPr>
              <a:t>(n)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9213221" y="5082794"/>
            <a:ext cx="5264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 i="1">
                <a:latin typeface="Arial"/>
                <a:cs typeface="Arial"/>
              </a:rPr>
              <a:t>z</a:t>
            </a:r>
            <a:r>
              <a:rPr dirty="0" sz="1900" i="1">
                <a:latin typeface="Arial"/>
                <a:cs typeface="Arial"/>
              </a:rPr>
              <a:t>(n)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580523" y="1833626"/>
            <a:ext cx="13023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263650" algn="l"/>
              </a:tabLst>
            </a:pPr>
            <a:r>
              <a:rPr dirty="0" baseline="-21990" sz="3600" spc="7" i="1">
                <a:latin typeface="Arial"/>
                <a:cs typeface="Arial"/>
              </a:rPr>
              <a:t>x</a:t>
            </a:r>
            <a:r>
              <a:rPr dirty="0" sz="1900" spc="5" i="1">
                <a:latin typeface="Arial"/>
                <a:cs typeface="Arial"/>
              </a:rPr>
              <a:t>(0)</a:t>
            </a:r>
            <a:r>
              <a:rPr dirty="0" sz="1900" spc="-70" i="1">
                <a:latin typeface="Arial"/>
                <a:cs typeface="Arial"/>
              </a:rPr>
              <a:t> </a:t>
            </a:r>
            <a:r>
              <a:rPr dirty="0" u="sng" sz="1900" spc="5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900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580523" y="3456685"/>
            <a:ext cx="12973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258570" algn="l"/>
              </a:tabLst>
            </a:pPr>
            <a:r>
              <a:rPr dirty="0" baseline="-21990" sz="3600" spc="7" i="1">
                <a:latin typeface="Arial"/>
                <a:cs typeface="Arial"/>
              </a:rPr>
              <a:t>y</a:t>
            </a:r>
            <a:r>
              <a:rPr dirty="0" sz="1900" spc="5" i="1">
                <a:latin typeface="Arial"/>
                <a:cs typeface="Arial"/>
              </a:rPr>
              <a:t>(0)</a:t>
            </a:r>
            <a:r>
              <a:rPr dirty="0" sz="1900" spc="-114" i="1">
                <a:latin typeface="Arial"/>
                <a:cs typeface="Arial"/>
              </a:rPr>
              <a:t> </a:t>
            </a:r>
            <a:r>
              <a:rPr dirty="0" u="sng" sz="1900" spc="5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900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580523" y="5123179"/>
            <a:ext cx="13036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264285" algn="l"/>
              </a:tabLst>
            </a:pPr>
            <a:r>
              <a:rPr dirty="0" baseline="-21990" sz="3600" spc="7" i="1">
                <a:latin typeface="Arial"/>
                <a:cs typeface="Arial"/>
              </a:rPr>
              <a:t>z</a:t>
            </a:r>
            <a:r>
              <a:rPr dirty="0" sz="1900" spc="5" i="1">
                <a:latin typeface="Arial"/>
                <a:cs typeface="Arial"/>
              </a:rPr>
              <a:t>(0)</a:t>
            </a:r>
            <a:r>
              <a:rPr dirty="0" sz="1900" spc="-65" i="1">
                <a:latin typeface="Arial"/>
                <a:cs typeface="Arial"/>
              </a:rPr>
              <a:t> </a:t>
            </a:r>
            <a:r>
              <a:rPr dirty="0" u="sng" sz="1900" spc="5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900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3511429" y="1474723"/>
            <a:ext cx="19215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i="1">
                <a:latin typeface="Arial"/>
                <a:cs typeface="Arial"/>
              </a:rPr>
              <a:t>x </a:t>
            </a:r>
            <a:r>
              <a:rPr dirty="0" sz="2400" spc="-5">
                <a:latin typeface="Arial"/>
                <a:cs typeface="Arial"/>
              </a:rPr>
              <a:t>shift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register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3511429" y="4124197"/>
            <a:ext cx="19215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i="1">
                <a:latin typeface="Arial"/>
                <a:cs typeface="Arial"/>
              </a:rPr>
              <a:t>y </a:t>
            </a:r>
            <a:r>
              <a:rPr dirty="0" sz="2400" spc="-5">
                <a:latin typeface="Arial"/>
                <a:cs typeface="Arial"/>
              </a:rPr>
              <a:t>shift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register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3511429" y="5444744"/>
            <a:ext cx="19215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i="1">
                <a:latin typeface="Arial"/>
                <a:cs typeface="Arial"/>
              </a:rPr>
              <a:t>z </a:t>
            </a:r>
            <a:r>
              <a:rPr dirty="0" sz="2400" spc="-5">
                <a:latin typeface="Arial"/>
                <a:cs typeface="Arial"/>
              </a:rPr>
              <a:t>shift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register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841639" y="1849373"/>
            <a:ext cx="146304" cy="845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152524" y="2308098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 h="0">
                <a:moveTo>
                  <a:pt x="0" y="0"/>
                </a:moveTo>
                <a:lnTo>
                  <a:pt x="35204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501519" y="1472183"/>
            <a:ext cx="0" cy="836294"/>
          </a:xfrm>
          <a:custGeom>
            <a:avLst/>
            <a:gdLst/>
            <a:ahLst/>
            <a:cxnLst/>
            <a:rect l="l" t="t" r="r" b="b"/>
            <a:pathLst>
              <a:path w="0" h="836294">
                <a:moveTo>
                  <a:pt x="0" y="0"/>
                </a:moveTo>
                <a:lnTo>
                  <a:pt x="0" y="83591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663331" y="1475232"/>
            <a:ext cx="6838315" cy="0"/>
          </a:xfrm>
          <a:custGeom>
            <a:avLst/>
            <a:gdLst/>
            <a:ahLst/>
            <a:cxnLst/>
            <a:rect l="l" t="t" r="r" b="b"/>
            <a:pathLst>
              <a:path w="6838315" h="0">
                <a:moveTo>
                  <a:pt x="0" y="0"/>
                </a:moveTo>
                <a:lnTo>
                  <a:pt x="6838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666379" y="1475232"/>
            <a:ext cx="0" cy="419100"/>
          </a:xfrm>
          <a:custGeom>
            <a:avLst/>
            <a:gdLst/>
            <a:ahLst/>
            <a:cxnLst/>
            <a:rect l="l" t="t" r="r" b="b"/>
            <a:pathLst>
              <a:path w="0"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666379" y="1891283"/>
            <a:ext cx="178435" cy="0"/>
          </a:xfrm>
          <a:custGeom>
            <a:avLst/>
            <a:gdLst/>
            <a:ahLst/>
            <a:cxnLst/>
            <a:rect l="l" t="t" r="r" b="b"/>
            <a:pathLst>
              <a:path w="178435" h="0">
                <a:moveTo>
                  <a:pt x="0" y="0"/>
                </a:moveTo>
                <a:lnTo>
                  <a:pt x="17830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841639" y="4183379"/>
            <a:ext cx="147066" cy="8382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141093" y="3820667"/>
            <a:ext cx="351790" cy="0"/>
          </a:xfrm>
          <a:custGeom>
            <a:avLst/>
            <a:gdLst/>
            <a:ahLst/>
            <a:cxnLst/>
            <a:rect l="l" t="t" r="r" b="b"/>
            <a:pathLst>
              <a:path w="351790" h="0">
                <a:moveTo>
                  <a:pt x="0" y="0"/>
                </a:moveTo>
                <a:lnTo>
                  <a:pt x="35128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489328" y="3820667"/>
            <a:ext cx="0" cy="741680"/>
          </a:xfrm>
          <a:custGeom>
            <a:avLst/>
            <a:gdLst/>
            <a:ahLst/>
            <a:cxnLst/>
            <a:rect l="l" t="t" r="r" b="b"/>
            <a:pathLst>
              <a:path w="0" h="741679">
                <a:moveTo>
                  <a:pt x="0" y="0"/>
                </a:moveTo>
                <a:lnTo>
                  <a:pt x="0" y="74142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687715" y="4559045"/>
            <a:ext cx="6802120" cy="0"/>
          </a:xfrm>
          <a:custGeom>
            <a:avLst/>
            <a:gdLst/>
            <a:ahLst/>
            <a:cxnLst/>
            <a:rect l="l" t="t" r="r" b="b"/>
            <a:pathLst>
              <a:path w="6802120" h="0">
                <a:moveTo>
                  <a:pt x="0" y="0"/>
                </a:moveTo>
                <a:lnTo>
                  <a:pt x="6801611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690763" y="4222241"/>
            <a:ext cx="0" cy="337185"/>
          </a:xfrm>
          <a:custGeom>
            <a:avLst/>
            <a:gdLst/>
            <a:ahLst/>
            <a:cxnLst/>
            <a:rect l="l" t="t" r="r" b="b"/>
            <a:pathLst>
              <a:path w="0" h="337185">
                <a:moveTo>
                  <a:pt x="0" y="0"/>
                </a:moveTo>
                <a:lnTo>
                  <a:pt x="0" y="33680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690763" y="4225289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 h="0">
                <a:moveTo>
                  <a:pt x="0" y="0"/>
                </a:moveTo>
                <a:lnTo>
                  <a:pt x="15392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9033395" y="2266188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8498471" y="230505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501519" y="2308098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 h="0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9022727" y="3777234"/>
            <a:ext cx="147066" cy="845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487803" y="381685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490839" y="3819905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 h="0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 txBox="1"/>
          <p:nvPr/>
        </p:nvSpPr>
        <p:spPr>
          <a:xfrm>
            <a:off x="487052" y="2759455"/>
            <a:ext cx="13290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tap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select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2644787" y="2738627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871357" y="3030473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 h="0">
                <a:moveTo>
                  <a:pt x="0" y="0"/>
                </a:moveTo>
                <a:lnTo>
                  <a:pt x="42291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2291219" y="2777489"/>
            <a:ext cx="0" cy="253365"/>
          </a:xfrm>
          <a:custGeom>
            <a:avLst/>
            <a:gdLst/>
            <a:ahLst/>
            <a:cxnLst/>
            <a:rect l="l" t="t" r="r" b="b"/>
            <a:pathLst>
              <a:path w="0" h="253364">
                <a:moveTo>
                  <a:pt x="0" y="0"/>
                </a:moveTo>
                <a:lnTo>
                  <a:pt x="0" y="25298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2291219" y="2780538"/>
            <a:ext cx="356870" cy="0"/>
          </a:xfrm>
          <a:custGeom>
            <a:avLst/>
            <a:gdLst/>
            <a:ahLst/>
            <a:cxnLst/>
            <a:rect l="l" t="t" r="r" b="b"/>
            <a:pathLst>
              <a:path w="356869" h="0">
                <a:moveTo>
                  <a:pt x="0" y="0"/>
                </a:moveTo>
                <a:lnTo>
                  <a:pt x="35661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2692031" y="3237738"/>
            <a:ext cx="147066" cy="83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2290457" y="3029711"/>
            <a:ext cx="0" cy="253365"/>
          </a:xfrm>
          <a:custGeom>
            <a:avLst/>
            <a:gdLst/>
            <a:ahLst/>
            <a:cxnLst/>
            <a:rect l="l" t="t" r="r" b="b"/>
            <a:pathLst>
              <a:path w="0" h="253364">
                <a:moveTo>
                  <a:pt x="0" y="0"/>
                </a:moveTo>
                <a:lnTo>
                  <a:pt x="0" y="25298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2290457" y="3279647"/>
            <a:ext cx="405130" cy="0"/>
          </a:xfrm>
          <a:custGeom>
            <a:avLst/>
            <a:gdLst/>
            <a:ahLst/>
            <a:cxnLst/>
            <a:rect l="l" t="t" r="r" b="b"/>
            <a:pathLst>
              <a:path w="405130" h="0">
                <a:moveTo>
                  <a:pt x="0" y="0"/>
                </a:moveTo>
                <a:lnTo>
                  <a:pt x="40462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41255" y="3870960"/>
            <a:ext cx="2753995" cy="0"/>
          </a:xfrm>
          <a:custGeom>
            <a:avLst/>
            <a:gdLst/>
            <a:ahLst/>
            <a:cxnLst/>
            <a:rect l="l" t="t" r="r" b="b"/>
            <a:pathLst>
              <a:path w="2753995" h="0">
                <a:moveTo>
                  <a:pt x="0" y="0"/>
                </a:moveTo>
                <a:lnTo>
                  <a:pt x="275386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38207" y="4264151"/>
            <a:ext cx="2753995" cy="0"/>
          </a:xfrm>
          <a:custGeom>
            <a:avLst/>
            <a:gdLst/>
            <a:ahLst/>
            <a:cxnLst/>
            <a:rect l="l" t="t" r="r" b="b"/>
            <a:pathLst>
              <a:path w="2753995" h="0">
                <a:moveTo>
                  <a:pt x="0" y="0"/>
                </a:moveTo>
                <a:lnTo>
                  <a:pt x="275386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341255" y="3870960"/>
            <a:ext cx="344805" cy="39370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28270">
              <a:lnSpc>
                <a:spcPct val="100000"/>
              </a:lnSpc>
              <a:spcBef>
                <a:spcPts val="400"/>
              </a:spcBef>
            </a:pPr>
            <a:r>
              <a:rPr dirty="0" sz="1600" spc="-5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73765" y="3870197"/>
            <a:ext cx="0" cy="397510"/>
          </a:xfrm>
          <a:custGeom>
            <a:avLst/>
            <a:gdLst/>
            <a:ahLst/>
            <a:cxnLst/>
            <a:rect l="l" t="t" r="r" b="b"/>
            <a:pathLst>
              <a:path w="0" h="397510">
                <a:moveTo>
                  <a:pt x="0" y="0"/>
                </a:moveTo>
                <a:lnTo>
                  <a:pt x="0" y="397001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61851" y="3870197"/>
            <a:ext cx="0" cy="397510"/>
          </a:xfrm>
          <a:custGeom>
            <a:avLst/>
            <a:gdLst/>
            <a:ahLst/>
            <a:cxnLst/>
            <a:rect l="l" t="t" r="r" b="b"/>
            <a:pathLst>
              <a:path w="0" h="397510">
                <a:moveTo>
                  <a:pt x="0" y="0"/>
                </a:moveTo>
                <a:lnTo>
                  <a:pt x="0" y="397001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685679" y="3870960"/>
            <a:ext cx="344170" cy="39370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23825">
              <a:lnSpc>
                <a:spcPct val="100000"/>
              </a:lnSpc>
              <a:spcBef>
                <a:spcPts val="400"/>
              </a:spcBef>
            </a:pPr>
            <a:r>
              <a:rPr dirty="0" sz="1600" spc="-5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29341" y="3870960"/>
            <a:ext cx="683260" cy="39370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16839">
              <a:lnSpc>
                <a:spcPct val="100000"/>
              </a:lnSpc>
              <a:spcBef>
                <a:spcPts val="400"/>
              </a:spcBef>
              <a:tabLst>
                <a:tab pos="464184" algn="l"/>
              </a:tabLst>
            </a:pPr>
            <a:r>
              <a:rPr dirty="0" sz="1600" spc="-5">
                <a:latin typeface="Arial"/>
                <a:cs typeface="Arial"/>
              </a:rPr>
              <a:t>1	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18570" y="3870960"/>
            <a:ext cx="685165" cy="393700"/>
          </a:xfrm>
          <a:prstGeom prst="rect">
            <a:avLst/>
          </a:prstGeom>
          <a:ln w="12953">
            <a:solidFill>
              <a:srgbClr val="FF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22555">
              <a:lnSpc>
                <a:spcPct val="100000"/>
              </a:lnSpc>
              <a:spcBef>
                <a:spcPts val="400"/>
              </a:spcBef>
              <a:tabLst>
                <a:tab pos="468630" algn="l"/>
              </a:tabLst>
            </a:pPr>
            <a:r>
              <a:rPr dirty="0" sz="1600" spc="-5">
                <a:latin typeface="Arial"/>
                <a:cs typeface="Arial"/>
              </a:rPr>
              <a:t>0	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06275" y="3870960"/>
            <a:ext cx="344170" cy="39370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400"/>
              </a:spcBef>
            </a:pPr>
            <a:r>
              <a:rPr dirty="0" sz="1600" spc="-5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49937" y="3870960"/>
            <a:ext cx="342265" cy="39370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120014">
              <a:lnSpc>
                <a:spcPct val="100000"/>
              </a:lnSpc>
              <a:spcBef>
                <a:spcPts val="400"/>
              </a:spcBef>
            </a:pPr>
            <a:r>
              <a:rPr dirty="0" sz="1600" spc="-5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7353" y="359155"/>
            <a:ext cx="9973945" cy="348678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63500" marR="56515">
              <a:lnSpc>
                <a:spcPct val="98900"/>
              </a:lnSpc>
              <a:spcBef>
                <a:spcPts val="114"/>
              </a:spcBef>
            </a:pPr>
            <a:r>
              <a:rPr dirty="0" sz="1600" spc="-5">
                <a:latin typeface="宋体"/>
                <a:cs typeface="宋体"/>
              </a:rPr>
              <a:t>该设计包括</a:t>
            </a:r>
            <a:r>
              <a:rPr dirty="0" sz="1600" spc="-4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3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个位串行加法</a:t>
            </a:r>
            <a:r>
              <a:rPr dirty="0" sz="1600" spc="55">
                <a:latin typeface="宋体"/>
                <a:cs typeface="宋体"/>
              </a:rPr>
              <a:t>器</a:t>
            </a:r>
            <a:r>
              <a:rPr dirty="0" sz="1600" spc="40">
                <a:latin typeface="Arial"/>
                <a:cs typeface="Arial"/>
              </a:rPr>
              <a:t>/</a:t>
            </a:r>
            <a:r>
              <a:rPr dirty="0" sz="1600" spc="-5">
                <a:latin typeface="宋体"/>
                <a:cs typeface="宋体"/>
              </a:rPr>
              <a:t>减法器</a:t>
            </a:r>
            <a:r>
              <a:rPr dirty="0" sz="1600" spc="-75">
                <a:latin typeface="宋体"/>
                <a:cs typeface="宋体"/>
              </a:rPr>
              <a:t>、</a:t>
            </a:r>
            <a:r>
              <a:rPr dirty="0" sz="1600" spc="-5">
                <a:latin typeface="Arial"/>
                <a:cs typeface="Arial"/>
              </a:rPr>
              <a:t>3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个移位寄存器以及一个串行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ROM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40">
                <a:latin typeface="Arial"/>
                <a:cs typeface="Arial"/>
              </a:rPr>
              <a:t>(</a:t>
            </a:r>
            <a:r>
              <a:rPr dirty="0" sz="1600">
                <a:latin typeface="宋体"/>
                <a:cs typeface="宋体"/>
              </a:rPr>
              <a:t>存放旋转角</a:t>
            </a:r>
            <a:r>
              <a:rPr dirty="0" sz="1600" spc="45">
                <a:latin typeface="宋体"/>
                <a:cs typeface="宋体"/>
              </a:rPr>
              <a:t>度</a:t>
            </a:r>
            <a:r>
              <a:rPr dirty="0" sz="1600" spc="-5">
                <a:latin typeface="Arial"/>
                <a:cs typeface="Arial"/>
              </a:rPr>
              <a:t>)</a:t>
            </a:r>
            <a:r>
              <a:rPr dirty="0" sz="1600" spc="-75">
                <a:latin typeface="宋体"/>
                <a:cs typeface="宋体"/>
              </a:rPr>
              <a:t>。</a:t>
            </a:r>
            <a:r>
              <a:rPr dirty="0" sz="1600">
                <a:latin typeface="宋体"/>
                <a:cs typeface="宋体"/>
              </a:rPr>
              <a:t>同时需</a:t>
            </a:r>
            <a:r>
              <a:rPr dirty="0" sz="1600" spc="-5">
                <a:latin typeface="宋体"/>
                <a:cs typeface="宋体"/>
              </a:rPr>
              <a:t>要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个复用 </a:t>
            </a:r>
            <a:r>
              <a:rPr dirty="0" sz="1600" spc="5">
                <a:latin typeface="宋体"/>
                <a:cs typeface="宋体"/>
              </a:rPr>
              <a:t>器以实现可变位移器</a:t>
            </a:r>
            <a:r>
              <a:rPr dirty="0" sz="1600" spc="160">
                <a:latin typeface="宋体"/>
                <a:cs typeface="宋体"/>
              </a:rPr>
              <a:t>。</a:t>
            </a:r>
            <a:r>
              <a:rPr dirty="0" sz="1600" spc="5">
                <a:latin typeface="宋体"/>
                <a:cs typeface="宋体"/>
              </a:rPr>
              <a:t>本设计中每个移位寄存器必须具有</a:t>
            </a:r>
            <a:r>
              <a:rPr dirty="0" sz="1600" spc="10">
                <a:latin typeface="宋体"/>
                <a:cs typeface="宋体"/>
              </a:rPr>
              <a:t>与</a:t>
            </a:r>
            <a:r>
              <a:rPr dirty="0" sz="1600" spc="5">
                <a:latin typeface="宋体"/>
                <a:cs typeface="宋体"/>
              </a:rPr>
              <a:t>字宽相等的长</a:t>
            </a:r>
            <a:r>
              <a:rPr dirty="0" sz="1600" spc="-5">
                <a:latin typeface="宋体"/>
                <a:cs typeface="宋体"/>
              </a:rPr>
              <a:t>度</a:t>
            </a:r>
            <a:r>
              <a:rPr dirty="0" sz="1600" spc="165">
                <a:latin typeface="宋体"/>
                <a:cs typeface="宋体"/>
              </a:rPr>
              <a:t>。</a:t>
            </a:r>
            <a:r>
              <a:rPr dirty="0" sz="1600" spc="5">
                <a:latin typeface="宋体"/>
                <a:cs typeface="宋体"/>
              </a:rPr>
              <a:t>因此每次迭代都需要将该逻辑电 </a:t>
            </a:r>
            <a:r>
              <a:rPr dirty="0" sz="1600" spc="-5">
                <a:latin typeface="宋体"/>
                <a:cs typeface="宋体"/>
              </a:rPr>
              <a:t>路运行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w </a:t>
            </a:r>
            <a:r>
              <a:rPr dirty="0" sz="1600" spc="-5">
                <a:latin typeface="宋体"/>
                <a:cs typeface="宋体"/>
              </a:rPr>
              <a:t>次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270">
                <a:latin typeface="宋体"/>
                <a:cs typeface="宋体"/>
              </a:rPr>
              <a:t>(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其中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w</a:t>
            </a:r>
            <a:r>
              <a:rPr dirty="0" sz="1600" spc="5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 </a:t>
            </a:r>
            <a:r>
              <a:rPr dirty="0" sz="1600" spc="-5">
                <a:latin typeface="宋体"/>
                <a:cs typeface="宋体"/>
              </a:rPr>
              <a:t>字宽度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95">
                <a:latin typeface="宋体"/>
                <a:cs typeface="宋体"/>
              </a:rPr>
              <a:t>)</a:t>
            </a:r>
            <a:r>
              <a:rPr dirty="0" sz="1600" spc="-185">
                <a:latin typeface="宋体"/>
                <a:cs typeface="宋体"/>
              </a:rPr>
              <a:t>。</a:t>
            </a:r>
            <a:endParaRPr sz="1600">
              <a:latin typeface="宋体"/>
              <a:cs typeface="宋体"/>
            </a:endParaRPr>
          </a:p>
          <a:p>
            <a:pPr algn="just" marL="63500" marR="56515">
              <a:lnSpc>
                <a:spcPct val="98900"/>
              </a:lnSpc>
              <a:spcBef>
                <a:spcPts val="1605"/>
              </a:spcBef>
            </a:pPr>
            <a:r>
              <a:rPr dirty="0" sz="1600" spc="-5">
                <a:latin typeface="宋体"/>
                <a:cs typeface="宋体"/>
              </a:rPr>
              <a:t>首先通过将初值</a:t>
            </a:r>
            <a:r>
              <a:rPr dirty="0" sz="1600" spc="-459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x</a:t>
            </a:r>
            <a:r>
              <a:rPr dirty="0" baseline="28888" sz="1875" i="1">
                <a:latin typeface="Arial"/>
                <a:cs typeface="Arial"/>
              </a:rPr>
              <a:t>(0)</a:t>
            </a:r>
            <a:r>
              <a:rPr dirty="0" sz="1600">
                <a:latin typeface="Arial"/>
                <a:cs typeface="Arial"/>
              </a:rPr>
              <a:t>,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5" i="1">
                <a:latin typeface="Arial"/>
                <a:cs typeface="Arial"/>
              </a:rPr>
              <a:t>y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spc="-12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459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z</a:t>
            </a:r>
            <a:r>
              <a:rPr dirty="0" baseline="28888" sz="1875" spc="7" i="1">
                <a:latin typeface="Arial"/>
                <a:cs typeface="Arial"/>
              </a:rPr>
              <a:t>(0)</a:t>
            </a:r>
            <a:r>
              <a:rPr dirty="0" baseline="28888" sz="187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装入相关的移位寄存器中来运行</a:t>
            </a:r>
            <a:r>
              <a:rPr dirty="0" sz="1600" spc="-5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因此</a:t>
            </a:r>
            <a:r>
              <a:rPr dirty="0" sz="1600" spc="-6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数据通过加法器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/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减法器右移并被返回 到移位寄存器的左端</a:t>
            </a:r>
            <a:r>
              <a:rPr dirty="0" sz="1600" spc="12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变量移位器通过</a:t>
            </a:r>
            <a:r>
              <a:rPr dirty="0" sz="1600" spc="-29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个复用器来实现</a:t>
            </a:r>
            <a:r>
              <a:rPr dirty="0" sz="1600" spc="12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在每个迭代的</a:t>
            </a:r>
            <a:r>
              <a:rPr dirty="0" sz="1600" spc="-10">
                <a:latin typeface="宋体"/>
                <a:cs typeface="宋体"/>
              </a:rPr>
              <a:t>初</a:t>
            </a:r>
            <a:r>
              <a:rPr dirty="0" sz="1600" spc="-5">
                <a:latin typeface="宋体"/>
                <a:cs typeface="宋体"/>
              </a:rPr>
              <a:t>始阶段，</a:t>
            </a:r>
            <a:r>
              <a:rPr dirty="0" sz="1600" spc="-680">
                <a:latin typeface="宋体"/>
                <a:cs typeface="宋体"/>
              </a:rPr>
              <a:t> </a:t>
            </a:r>
            <a:r>
              <a:rPr dirty="0" sz="1600">
                <a:latin typeface="宋体"/>
                <a:cs typeface="宋体"/>
              </a:rPr>
              <a:t>两</a:t>
            </a:r>
            <a:r>
              <a:rPr dirty="0" sz="1600" spc="-5">
                <a:latin typeface="宋体"/>
                <a:cs typeface="宋体"/>
              </a:rPr>
              <a:t>个复用器均被设置为从 移位寄存器中读取合适的抽头数据</a:t>
            </a:r>
            <a:r>
              <a:rPr dirty="0" sz="1600" spc="-40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来</a:t>
            </a:r>
            <a:r>
              <a:rPr dirty="0" sz="1600" spc="-10">
                <a:latin typeface="宋体"/>
                <a:cs typeface="宋体"/>
              </a:rPr>
              <a:t>自</a:t>
            </a:r>
            <a:r>
              <a:rPr dirty="0" sz="1600" spc="-5">
                <a:latin typeface="宋体"/>
                <a:cs typeface="宋体"/>
              </a:rPr>
              <a:t>每个复用器的数据被传送到了合适的加法器</a:t>
            </a:r>
            <a:r>
              <a:rPr dirty="0" sz="1600" spc="-4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/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减法器</a:t>
            </a:r>
            <a:r>
              <a:rPr dirty="0" sz="1600" spc="-6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在每次迭代的开 始，</a:t>
            </a:r>
            <a:r>
              <a:rPr dirty="0" sz="1600" spc="-65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x,</a:t>
            </a:r>
            <a:r>
              <a:rPr dirty="0" sz="1600" spc="95" i="1">
                <a:latin typeface="Arial"/>
                <a:cs typeface="Arial"/>
              </a:rPr>
              <a:t> </a:t>
            </a:r>
            <a:r>
              <a:rPr dirty="0" sz="1600" spc="-5" i="1">
                <a:latin typeface="Arial"/>
                <a:cs typeface="Arial"/>
              </a:rPr>
              <a:t>y</a:t>
            </a:r>
            <a:r>
              <a:rPr dirty="0" sz="1600" spc="11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26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z</a:t>
            </a:r>
            <a:r>
              <a:rPr dirty="0" sz="1600" spc="10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寄存器的符号被读出以便将加法器／加法器设置到正</a:t>
            </a:r>
            <a:r>
              <a:rPr dirty="0" sz="1600" spc="-10">
                <a:latin typeface="宋体"/>
                <a:cs typeface="宋体"/>
              </a:rPr>
              <a:t>确</a:t>
            </a:r>
            <a:r>
              <a:rPr dirty="0" sz="1600" spc="-5">
                <a:latin typeface="宋体"/>
                <a:cs typeface="宋体"/>
              </a:rPr>
              <a:t>的操作模式</a:t>
            </a:r>
            <a:r>
              <a:rPr dirty="0" sz="1600" spc="150">
                <a:latin typeface="宋体"/>
                <a:cs typeface="宋体"/>
              </a:rPr>
              <a:t>。</a:t>
            </a:r>
            <a:r>
              <a:rPr dirty="0" sz="1600">
                <a:latin typeface="宋体"/>
                <a:cs typeface="宋体"/>
              </a:rPr>
              <a:t>在</a:t>
            </a:r>
            <a:r>
              <a:rPr dirty="0" sz="1600" spc="-5">
                <a:latin typeface="宋体"/>
                <a:cs typeface="宋体"/>
              </a:rPr>
              <a:t>最后一次迭代过程中，</a:t>
            </a:r>
            <a:r>
              <a:rPr dirty="0" sz="1600" spc="-64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结 果可直接从加法器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/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减法器中读取。</a:t>
            </a:r>
            <a:endParaRPr sz="1600">
              <a:latin typeface="宋体"/>
              <a:cs typeface="宋体"/>
            </a:endParaRPr>
          </a:p>
          <a:p>
            <a:pPr algn="just" marL="63500" marR="55880">
              <a:lnSpc>
                <a:spcPts val="1900"/>
              </a:lnSpc>
              <a:spcBef>
                <a:spcPts val="1664"/>
              </a:spcBef>
            </a:pPr>
            <a:r>
              <a:rPr dirty="0" sz="1600" spc="10">
                <a:latin typeface="宋体"/>
                <a:cs typeface="宋体"/>
              </a:rPr>
              <a:t>下图说明了使用移位寄存器和复用器实现可变移位</a:t>
            </a:r>
            <a:r>
              <a:rPr dirty="0" sz="1600">
                <a:latin typeface="宋体"/>
                <a:cs typeface="宋体"/>
              </a:rPr>
              <a:t>器</a:t>
            </a:r>
            <a:r>
              <a:rPr dirty="0" sz="1600" spc="165">
                <a:latin typeface="宋体"/>
                <a:cs typeface="宋体"/>
              </a:rPr>
              <a:t>。</a:t>
            </a:r>
            <a:r>
              <a:rPr dirty="0" sz="1600" spc="10">
                <a:latin typeface="宋体"/>
                <a:cs typeface="宋体"/>
              </a:rPr>
              <a:t>图中所示对储存在移位寄存器中的数据执</a:t>
            </a:r>
            <a:r>
              <a:rPr dirty="0" sz="1600" spc="-5">
                <a:latin typeface="宋体"/>
                <a:cs typeface="宋体"/>
              </a:rPr>
              <a:t>行</a:t>
            </a:r>
            <a:r>
              <a:rPr dirty="0" sz="1600" spc="-270">
                <a:latin typeface="宋体"/>
                <a:cs typeface="宋体"/>
              </a:rPr>
              <a:t> </a:t>
            </a:r>
            <a:r>
              <a:rPr dirty="0" sz="1600" spc="5">
                <a:latin typeface="Arial"/>
                <a:cs typeface="Arial"/>
              </a:rPr>
              <a:t>2</a:t>
            </a:r>
            <a:r>
              <a:rPr dirty="0" baseline="28888" sz="1875" spc="7">
                <a:latin typeface="Arial"/>
                <a:cs typeface="Arial"/>
              </a:rPr>
              <a:t>-3</a:t>
            </a:r>
            <a:r>
              <a:rPr dirty="0" baseline="28888" sz="1875" spc="307">
                <a:latin typeface="Arial"/>
                <a:cs typeface="Arial"/>
              </a:rPr>
              <a:t> </a:t>
            </a:r>
            <a:r>
              <a:rPr dirty="0" sz="1600" spc="10">
                <a:latin typeface="宋体"/>
                <a:cs typeface="宋体"/>
              </a:rPr>
              <a:t>的移位 </a:t>
            </a:r>
            <a:r>
              <a:rPr dirty="0" sz="1600" spc="-5">
                <a:latin typeface="宋体"/>
                <a:cs typeface="宋体"/>
              </a:rPr>
              <a:t>操作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显然需要在每个迭代的初始就设定好多路复用</a:t>
            </a:r>
            <a:r>
              <a:rPr dirty="0" sz="1600" spc="-10">
                <a:latin typeface="宋体"/>
                <a:cs typeface="宋体"/>
              </a:rPr>
              <a:t>器</a:t>
            </a:r>
            <a:r>
              <a:rPr dirty="0" sz="1600" spc="-5">
                <a:latin typeface="宋体"/>
                <a:cs typeface="宋体"/>
              </a:rPr>
              <a:t>的选择线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这将能够控制需要移位的次数。</a:t>
            </a:r>
            <a:endParaRPr sz="16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Times New Roman"/>
              <a:cs typeface="Times New Roman"/>
            </a:endParaRPr>
          </a:p>
          <a:p>
            <a:pPr algn="ctr" marR="663575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latin typeface="Arial"/>
                <a:cs typeface="Arial"/>
              </a:rPr>
              <a:t>Shift Register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00451" y="4701020"/>
            <a:ext cx="92836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10110101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19464" y="4965432"/>
            <a:ext cx="80073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10110</a:t>
            </a:r>
            <a:r>
              <a:rPr dirty="0" sz="1600" spc="-165">
                <a:latin typeface="Arial"/>
                <a:cs typeface="Arial"/>
              </a:rPr>
              <a:t> </a:t>
            </a:r>
            <a:r>
              <a:rPr dirty="0" baseline="36458" sz="2400" spc="-7">
                <a:latin typeface="Arial"/>
                <a:cs typeface="Arial"/>
              </a:rPr>
              <a:t>+</a:t>
            </a:r>
            <a:endParaRPr baseline="36458"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61470" y="3873246"/>
            <a:ext cx="0" cy="398145"/>
          </a:xfrm>
          <a:custGeom>
            <a:avLst/>
            <a:gdLst/>
            <a:ahLst/>
            <a:cxnLst/>
            <a:rect l="l" t="t" r="r" b="b"/>
            <a:pathLst>
              <a:path w="0" h="398145">
                <a:moveTo>
                  <a:pt x="0" y="0"/>
                </a:moveTo>
                <a:lnTo>
                  <a:pt x="0" y="397763"/>
                </a:lnTo>
              </a:path>
            </a:pathLst>
          </a:custGeom>
          <a:ln w="1295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326777" y="4554473"/>
            <a:ext cx="2757170" cy="298450"/>
          </a:xfrm>
          <a:custGeom>
            <a:avLst/>
            <a:gdLst/>
            <a:ahLst/>
            <a:cxnLst/>
            <a:rect l="l" t="t" r="r" b="b"/>
            <a:pathLst>
              <a:path w="2757170" h="298450">
                <a:moveTo>
                  <a:pt x="2756916" y="0"/>
                </a:moveTo>
                <a:lnTo>
                  <a:pt x="0" y="0"/>
                </a:lnTo>
                <a:lnTo>
                  <a:pt x="0" y="6096"/>
                </a:lnTo>
                <a:lnTo>
                  <a:pt x="2743892" y="6095"/>
                </a:lnTo>
                <a:lnTo>
                  <a:pt x="2747772" y="1523"/>
                </a:lnTo>
                <a:lnTo>
                  <a:pt x="2752344" y="5333"/>
                </a:lnTo>
                <a:lnTo>
                  <a:pt x="2756916" y="0"/>
                </a:lnTo>
                <a:close/>
              </a:path>
              <a:path w="2757170" h="298450">
                <a:moveTo>
                  <a:pt x="2501415" y="291845"/>
                </a:moveTo>
                <a:lnTo>
                  <a:pt x="260604" y="291846"/>
                </a:lnTo>
                <a:lnTo>
                  <a:pt x="258318" y="297180"/>
                </a:lnTo>
                <a:lnTo>
                  <a:pt x="259079" y="297942"/>
                </a:lnTo>
                <a:lnTo>
                  <a:pt x="2500122" y="297941"/>
                </a:lnTo>
                <a:lnTo>
                  <a:pt x="2500122" y="293369"/>
                </a:lnTo>
                <a:lnTo>
                  <a:pt x="2501415" y="291845"/>
                </a:lnTo>
                <a:close/>
              </a:path>
              <a:path w="2757170" h="298450">
                <a:moveTo>
                  <a:pt x="2502408" y="297941"/>
                </a:moveTo>
                <a:lnTo>
                  <a:pt x="2502408" y="291845"/>
                </a:lnTo>
                <a:lnTo>
                  <a:pt x="2501415" y="291845"/>
                </a:lnTo>
                <a:lnTo>
                  <a:pt x="2500122" y="293369"/>
                </a:lnTo>
                <a:lnTo>
                  <a:pt x="2502408" y="297941"/>
                </a:lnTo>
                <a:close/>
              </a:path>
              <a:path w="2757170" h="298450">
                <a:moveTo>
                  <a:pt x="2502408" y="297941"/>
                </a:moveTo>
                <a:lnTo>
                  <a:pt x="2500122" y="293369"/>
                </a:lnTo>
                <a:lnTo>
                  <a:pt x="2500122" y="297941"/>
                </a:lnTo>
                <a:lnTo>
                  <a:pt x="2502408" y="297941"/>
                </a:lnTo>
                <a:close/>
              </a:path>
              <a:path w="2757170" h="298450">
                <a:moveTo>
                  <a:pt x="2752344" y="5333"/>
                </a:moveTo>
                <a:lnTo>
                  <a:pt x="2750058" y="6095"/>
                </a:lnTo>
                <a:lnTo>
                  <a:pt x="2743892" y="6095"/>
                </a:lnTo>
                <a:lnTo>
                  <a:pt x="2501415" y="291845"/>
                </a:lnTo>
                <a:lnTo>
                  <a:pt x="2502408" y="291845"/>
                </a:lnTo>
                <a:lnTo>
                  <a:pt x="2502408" y="297941"/>
                </a:lnTo>
                <a:lnTo>
                  <a:pt x="2503932" y="297941"/>
                </a:lnTo>
                <a:lnTo>
                  <a:pt x="2504694" y="297179"/>
                </a:lnTo>
                <a:lnTo>
                  <a:pt x="2752344" y="5333"/>
                </a:lnTo>
                <a:close/>
              </a:path>
              <a:path w="2757170" h="298450">
                <a:moveTo>
                  <a:pt x="2752344" y="5333"/>
                </a:moveTo>
                <a:lnTo>
                  <a:pt x="2747772" y="1523"/>
                </a:lnTo>
                <a:lnTo>
                  <a:pt x="2743892" y="6095"/>
                </a:lnTo>
                <a:lnTo>
                  <a:pt x="2750058" y="6095"/>
                </a:lnTo>
                <a:lnTo>
                  <a:pt x="2752344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319919" y="4554473"/>
            <a:ext cx="269875" cy="297180"/>
          </a:xfrm>
          <a:custGeom>
            <a:avLst/>
            <a:gdLst/>
            <a:ahLst/>
            <a:cxnLst/>
            <a:rect l="l" t="t" r="r" b="b"/>
            <a:pathLst>
              <a:path w="269875" h="297179">
                <a:moveTo>
                  <a:pt x="269747" y="293369"/>
                </a:moveTo>
                <a:lnTo>
                  <a:pt x="9143" y="1523"/>
                </a:lnTo>
                <a:lnTo>
                  <a:pt x="6857" y="0"/>
                </a:lnTo>
                <a:lnTo>
                  <a:pt x="0" y="0"/>
                </a:lnTo>
                <a:lnTo>
                  <a:pt x="4571" y="5333"/>
                </a:lnTo>
                <a:lnTo>
                  <a:pt x="265175" y="297179"/>
                </a:lnTo>
                <a:lnTo>
                  <a:pt x="269747" y="2933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69271" y="4262628"/>
            <a:ext cx="83820" cy="295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818267" y="4262628"/>
            <a:ext cx="84582" cy="2948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61167" y="4262628"/>
            <a:ext cx="84582" cy="3009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10925" y="4262628"/>
            <a:ext cx="83820" cy="3017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53825" y="4268723"/>
            <a:ext cx="83820" cy="2895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02821" y="4262628"/>
            <a:ext cx="83820" cy="295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545721" y="4262628"/>
            <a:ext cx="83820" cy="295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95479" y="4262628"/>
            <a:ext cx="83820" cy="2956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862457" y="5115305"/>
            <a:ext cx="147066" cy="83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99139" y="4844034"/>
            <a:ext cx="0" cy="316230"/>
          </a:xfrm>
          <a:custGeom>
            <a:avLst/>
            <a:gdLst/>
            <a:ahLst/>
            <a:cxnLst/>
            <a:rect l="l" t="t" r="r" b="b"/>
            <a:pathLst>
              <a:path w="0" h="316229">
                <a:moveTo>
                  <a:pt x="0" y="0"/>
                </a:moveTo>
                <a:lnTo>
                  <a:pt x="0" y="316229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99139" y="515721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 h="0">
                <a:moveTo>
                  <a:pt x="0" y="0"/>
                </a:moveTo>
                <a:lnTo>
                  <a:pt x="216636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851027" y="4805171"/>
            <a:ext cx="146303" cy="838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089027" y="4049267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 h="0">
                <a:moveTo>
                  <a:pt x="0" y="0"/>
                </a:moveTo>
                <a:lnTo>
                  <a:pt x="39700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482969" y="4049267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086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482981" y="4847082"/>
            <a:ext cx="370840" cy="0"/>
          </a:xfrm>
          <a:custGeom>
            <a:avLst/>
            <a:gdLst/>
            <a:ahLst/>
            <a:cxnLst/>
            <a:rect l="l" t="t" r="r" b="b"/>
            <a:pathLst>
              <a:path w="370840" h="0">
                <a:moveTo>
                  <a:pt x="0" y="0"/>
                </a:moveTo>
                <a:lnTo>
                  <a:pt x="370331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338207" y="4685538"/>
            <a:ext cx="147065" cy="83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1447" y="4727447"/>
            <a:ext cx="749935" cy="0"/>
          </a:xfrm>
          <a:custGeom>
            <a:avLst/>
            <a:gdLst/>
            <a:ahLst/>
            <a:cxnLst/>
            <a:rect l="l" t="t" r="r" b="b"/>
            <a:pathLst>
              <a:path w="749935" h="0">
                <a:moveTo>
                  <a:pt x="0" y="0"/>
                </a:moveTo>
                <a:lnTo>
                  <a:pt x="74980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979047" y="4567682"/>
            <a:ext cx="5568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select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8003" y="40640"/>
            <a:ext cx="57283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使用</a:t>
            </a:r>
            <a:r>
              <a:rPr dirty="0" sz="3600" spc="-45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CORDIC</a:t>
            </a:r>
            <a:r>
              <a:rPr dirty="0" sz="3600" spc="-55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计算向量幅度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4.18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937" y="751585"/>
            <a:ext cx="9769475" cy="326199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99085" marR="177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99085" algn="l"/>
                <a:tab pos="299720" algn="l"/>
                <a:tab pos="5420995" algn="l"/>
              </a:tabLst>
            </a:pPr>
            <a:r>
              <a:rPr dirty="0" sz="2400">
                <a:latin typeface="宋体"/>
                <a:cs typeface="宋体"/>
              </a:rPr>
              <a:t>本节将讨论计算向量幅度时</a:t>
            </a:r>
            <a:r>
              <a:rPr dirty="0" sz="2400" spc="-17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	</a:t>
            </a:r>
            <a:r>
              <a:rPr dirty="0" sz="2400">
                <a:latin typeface="宋体"/>
                <a:cs typeface="宋体"/>
              </a:rPr>
              <a:t>算法的准确性。</a:t>
            </a:r>
            <a:r>
              <a:rPr dirty="0" sz="2400" spc="-860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特别要说明以下 几点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97000" indent="-457200">
              <a:lnSpc>
                <a:spcPct val="100000"/>
              </a:lnSpc>
              <a:spcBef>
                <a:spcPts val="2080"/>
              </a:spcBef>
              <a:buFont typeface="Arial"/>
              <a:buChar char="•"/>
              <a:tabLst>
                <a:tab pos="1396365" algn="l"/>
                <a:tab pos="1397000" algn="l"/>
                <a:tab pos="5212080" algn="l"/>
              </a:tabLst>
            </a:pPr>
            <a:r>
              <a:rPr dirty="0" sz="2400">
                <a:latin typeface="宋体"/>
                <a:cs typeface="宋体"/>
              </a:rPr>
              <a:t>如何使用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>
                <a:latin typeface="宋体"/>
                <a:cs typeface="宋体"/>
              </a:rPr>
              <a:t>来计算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41666" sz="2700" spc="60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r>
              <a:rPr dirty="0" baseline="41666" sz="2700" spc="-494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lvl="1" marL="1397000" indent="-45720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1396365" algn="l"/>
                <a:tab pos="1397000" algn="l"/>
              </a:tabLst>
            </a:pPr>
            <a:r>
              <a:rPr dirty="0" sz="2400">
                <a:latin typeface="宋体"/>
                <a:cs typeface="宋体"/>
              </a:rPr>
              <a:t>该计算过程中存在的误差。</a:t>
            </a:r>
            <a:endParaRPr sz="2400">
              <a:latin typeface="宋体"/>
              <a:cs typeface="宋体"/>
            </a:endParaRPr>
          </a:p>
          <a:p>
            <a:pPr lvl="1" marL="13970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96365" algn="l"/>
                <a:tab pos="1397000" algn="l"/>
              </a:tabLst>
            </a:pPr>
            <a:r>
              <a:rPr dirty="0" sz="2400">
                <a:latin typeface="宋体"/>
                <a:cs typeface="宋体"/>
              </a:rPr>
              <a:t>选择正确的参数来获得希望的精度。</a:t>
            </a:r>
            <a:endParaRPr sz="2400">
              <a:latin typeface="宋体"/>
              <a:cs typeface="宋体"/>
            </a:endParaRPr>
          </a:p>
          <a:p>
            <a:pPr lvl="1" marL="1397000" indent="-4572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1396365" algn="l"/>
                <a:tab pos="1397000" algn="l"/>
              </a:tabLst>
            </a:pPr>
            <a:r>
              <a:rPr dirty="0" sz="2400">
                <a:latin typeface="宋体"/>
                <a:cs typeface="宋体"/>
              </a:rPr>
              <a:t>与直接方法相比，这种设计有何特色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15419" y="1647444"/>
            <a:ext cx="882650" cy="0"/>
          </a:xfrm>
          <a:custGeom>
            <a:avLst/>
            <a:gdLst/>
            <a:ahLst/>
            <a:cxnLst/>
            <a:rect l="l" t="t" r="r" b="b"/>
            <a:pathLst>
              <a:path w="882650" h="0">
                <a:moveTo>
                  <a:pt x="0" y="0"/>
                </a:moveTo>
                <a:lnTo>
                  <a:pt x="882396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23979" y="1645920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10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30253" y="1936242"/>
            <a:ext cx="109727" cy="139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359155"/>
            <a:ext cx="9594850" cy="20466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关于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算法的基础以及细节问题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可参见下面的材料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7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R. Andraka. A survey of CORDIC algorithms for FPGA based computers.</a:t>
            </a:r>
            <a:r>
              <a:rPr dirty="0" sz="1600" spc="18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5"/>
              </a:rPr>
              <a:t>www.andraka.com/cordic.htm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8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The CORDIC Algorithms.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6"/>
              </a:rPr>
              <a:t>www.ee.byu.edu/ee/class/ee621/Lectures/L22.PDF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80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CORDIC Tutorial.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7"/>
              </a:rPr>
              <a:t>http://my.execpc.com/~geezer/embed/cordic.htm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7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M. J. Irwin. Computer Arithmetic.</a:t>
            </a:r>
            <a:r>
              <a:rPr dirty="0" sz="1600" spc="5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8"/>
              </a:rPr>
              <a:t>http://www.cse.psu.edu/~cg575/lectures/cse575-cordic.pdf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02207" y="40640"/>
            <a:ext cx="939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应用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4.19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537" y="751585"/>
            <a:ext cx="9562465" cy="5213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5120" indent="-27495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为什么使用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>
                <a:latin typeface="宋体"/>
                <a:cs typeface="宋体"/>
              </a:rPr>
              <a:t>来计算向量幅度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325120" indent="-274955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许多自适应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DSP </a:t>
            </a:r>
            <a:r>
              <a:rPr dirty="0" sz="2400">
                <a:latin typeface="宋体"/>
                <a:cs typeface="宋体"/>
              </a:rPr>
              <a:t>应用中使用了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QR-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算法。</a:t>
            </a:r>
            <a:endParaRPr sz="2400">
              <a:latin typeface="宋体"/>
              <a:cs typeface="宋体"/>
            </a:endParaRPr>
          </a:p>
          <a:p>
            <a:pPr marL="325120" indent="-274955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该算法的一部分需要执行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Givens </a:t>
            </a:r>
            <a:r>
              <a:rPr dirty="0" sz="2400">
                <a:latin typeface="宋体"/>
                <a:cs typeface="宋体"/>
              </a:rPr>
              <a:t>旋转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L="245110">
              <a:lnSpc>
                <a:spcPct val="100000"/>
              </a:lnSpc>
              <a:spcBef>
                <a:spcPts val="2420"/>
              </a:spcBef>
              <a:tabLst>
                <a:tab pos="1007110" algn="l"/>
                <a:tab pos="1330960" algn="l"/>
              </a:tabLst>
            </a:pPr>
            <a:r>
              <a:rPr dirty="0" sz="2400" spc="70" i="1">
                <a:latin typeface="Arial"/>
                <a:cs typeface="Arial"/>
              </a:rPr>
              <a:t>x</a:t>
            </a:r>
            <a:r>
              <a:rPr dirty="0" baseline="-21604" sz="2700" spc="104" i="1">
                <a:latin typeface="Arial"/>
                <a:cs typeface="Arial"/>
              </a:rPr>
              <a:t>new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sz="2400" spc="-400" i="1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400" i="1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algn="ctr" marL="244475">
              <a:lnSpc>
                <a:spcPct val="100000"/>
              </a:lnSpc>
              <a:spcBef>
                <a:spcPts val="1290"/>
              </a:spcBef>
              <a:tabLst>
                <a:tab pos="1005840" algn="l"/>
                <a:tab pos="1330960" algn="l"/>
              </a:tabLst>
            </a:pPr>
            <a:r>
              <a:rPr dirty="0" sz="2400" spc="70" i="1">
                <a:latin typeface="Arial"/>
                <a:cs typeface="Arial"/>
              </a:rPr>
              <a:t>y</a:t>
            </a:r>
            <a:r>
              <a:rPr dirty="0" baseline="-21604" sz="2700" spc="104" i="1">
                <a:latin typeface="Arial"/>
                <a:cs typeface="Arial"/>
              </a:rPr>
              <a:t>new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sz="2400" spc="-400" i="1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400" i="1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4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marL="325120" indent="-274955">
              <a:lnSpc>
                <a:spcPct val="100000"/>
              </a:lnSpc>
              <a:spcBef>
                <a:spcPts val="1785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为了执行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Givens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旋转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35">
                <a:latin typeface="宋体"/>
                <a:cs typeface="宋体"/>
              </a:rPr>
              <a:t>,</a:t>
            </a:r>
            <a:r>
              <a:rPr dirty="0" sz="2400" spc="-610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需要计算</a:t>
            </a:r>
            <a:r>
              <a:rPr dirty="0" sz="2400" spc="-615">
                <a:latin typeface="宋体"/>
                <a:cs typeface="宋体"/>
              </a:rPr>
              <a:t> </a:t>
            </a:r>
            <a:r>
              <a:rPr dirty="0" sz="2400" spc="20">
                <a:latin typeface="Arial"/>
                <a:cs typeface="Arial"/>
              </a:rPr>
              <a:t>cos</a:t>
            </a:r>
            <a:r>
              <a:rPr dirty="0" sz="2400" spc="20">
                <a:latin typeface="Symbol"/>
                <a:cs typeface="Symbol"/>
              </a:rPr>
              <a:t></a:t>
            </a:r>
            <a:r>
              <a:rPr dirty="0" sz="2400" spc="26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与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20">
                <a:latin typeface="Arial"/>
                <a:cs typeface="Arial"/>
              </a:rPr>
              <a:t>sin</a:t>
            </a:r>
            <a:r>
              <a:rPr dirty="0" sz="2400" spc="20">
                <a:latin typeface="Symbol"/>
                <a:cs typeface="Symbol"/>
              </a:rPr>
              <a:t></a:t>
            </a:r>
            <a:r>
              <a:rPr dirty="0" sz="2400" spc="254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。可用下面方式求得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150">
              <a:latin typeface="Times New Roman"/>
              <a:cs typeface="Times New Roman"/>
            </a:endParaRPr>
          </a:p>
          <a:p>
            <a:pPr algn="ctr" marL="255270">
              <a:lnSpc>
                <a:spcPct val="100000"/>
              </a:lnSpc>
              <a:spcBef>
                <a:spcPts val="5"/>
              </a:spcBef>
              <a:tabLst>
                <a:tab pos="1071245" algn="l"/>
                <a:tab pos="1401445" algn="l"/>
                <a:tab pos="3088640" algn="l"/>
                <a:tab pos="3820160" algn="l"/>
                <a:tab pos="4149725" algn="l"/>
              </a:tabLst>
            </a:pPr>
            <a:r>
              <a:rPr dirty="0" baseline="-3472" sz="3600" spc="-7">
                <a:latin typeface="Arial"/>
                <a:cs typeface="Arial"/>
              </a:rPr>
              <a:t>cos</a:t>
            </a:r>
            <a:r>
              <a:rPr dirty="0" baseline="-3472" sz="3600" spc="-644">
                <a:latin typeface="Arial"/>
                <a:cs typeface="Arial"/>
              </a:rPr>
              <a:t> </a:t>
            </a:r>
            <a:r>
              <a:rPr dirty="0" baseline="-3472" sz="3600">
                <a:latin typeface="Symbol"/>
                <a:cs typeface="Symbol"/>
              </a:rPr>
              <a:t></a:t>
            </a:r>
            <a:r>
              <a:rPr dirty="0" baseline="-3472" sz="3600">
                <a:latin typeface="Times New Roman"/>
                <a:cs typeface="Times New Roman"/>
              </a:rPr>
              <a:t>	=	</a:t>
            </a:r>
            <a:r>
              <a:rPr dirty="0" sz="2400" spc="-420">
                <a:latin typeface="Times New Roman"/>
                <a:cs typeface="Times New Roman"/>
              </a:rPr>
              <a:t>----------</a:t>
            </a:r>
            <a:r>
              <a:rPr dirty="0" baseline="27777" sz="3600" spc="-630" i="1">
                <a:latin typeface="Arial"/>
                <a:cs typeface="Arial"/>
              </a:rPr>
              <a:t>x</a:t>
            </a:r>
            <a:r>
              <a:rPr dirty="0" sz="2400" spc="-420">
                <a:latin typeface="Times New Roman"/>
                <a:cs typeface="Times New Roman"/>
              </a:rPr>
              <a:t>-----------	</a:t>
            </a:r>
            <a:r>
              <a:rPr dirty="0" baseline="-3472" sz="3600" spc="82">
                <a:latin typeface="Arial"/>
                <a:cs typeface="Arial"/>
              </a:rPr>
              <a:t>sin</a:t>
            </a:r>
            <a:r>
              <a:rPr dirty="0" baseline="-3472" sz="3600" spc="82">
                <a:latin typeface="Symbol"/>
                <a:cs typeface="Symbol"/>
              </a:rPr>
              <a:t></a:t>
            </a:r>
            <a:r>
              <a:rPr dirty="0" baseline="-3472" sz="3600" spc="82">
                <a:latin typeface="Times New Roman"/>
                <a:cs typeface="Times New Roman"/>
              </a:rPr>
              <a:t>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sz="2400" spc="-420">
                <a:latin typeface="Times New Roman"/>
                <a:cs typeface="Times New Roman"/>
              </a:rPr>
              <a:t>----------</a:t>
            </a:r>
            <a:r>
              <a:rPr dirty="0" baseline="27777" sz="3600" spc="-630" i="1">
                <a:latin typeface="Arial"/>
                <a:cs typeface="Arial"/>
              </a:rPr>
              <a:t>y</a:t>
            </a:r>
            <a:r>
              <a:rPr dirty="0" sz="2400" spc="-420">
                <a:latin typeface="Times New Roman"/>
                <a:cs typeface="Times New Roman"/>
              </a:rPr>
              <a:t>-----------</a:t>
            </a:r>
            <a:endParaRPr sz="2400">
              <a:latin typeface="Times New Roman"/>
              <a:cs typeface="Times New Roman"/>
            </a:endParaRPr>
          </a:p>
          <a:p>
            <a:pPr marL="3761104">
              <a:lnSpc>
                <a:spcPct val="100000"/>
              </a:lnSpc>
              <a:spcBef>
                <a:spcPts val="345"/>
              </a:spcBef>
              <a:tabLst>
                <a:tab pos="6510020" algn="l"/>
              </a:tabLst>
            </a:pP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r>
              <a:rPr dirty="0" baseline="41666" sz="2700" spc="150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41666" sz="2700" spc="60">
                <a:latin typeface="Arial"/>
                <a:cs typeface="Arial"/>
              </a:rPr>
              <a:t>2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41666" sz="2700" spc="60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endParaRPr baseline="41666" sz="2700">
              <a:latin typeface="Arial"/>
              <a:cs typeface="Arial"/>
            </a:endParaRPr>
          </a:p>
          <a:p>
            <a:pPr marL="325120" indent="-274320">
              <a:lnSpc>
                <a:spcPct val="100000"/>
              </a:lnSpc>
              <a:spcBef>
                <a:spcPts val="1220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因此这是一种需要计算向量幅度的应用例子。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39425" y="4983479"/>
            <a:ext cx="882650" cy="0"/>
          </a:xfrm>
          <a:custGeom>
            <a:avLst/>
            <a:gdLst/>
            <a:ahLst/>
            <a:cxnLst/>
            <a:rect l="l" t="t" r="r" b="b"/>
            <a:pathLst>
              <a:path w="882650" h="0">
                <a:moveTo>
                  <a:pt x="0" y="0"/>
                </a:moveTo>
                <a:lnTo>
                  <a:pt x="882396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47985" y="4981955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10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54259" y="5272278"/>
            <a:ext cx="109727" cy="1394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87959" y="4983479"/>
            <a:ext cx="882650" cy="0"/>
          </a:xfrm>
          <a:custGeom>
            <a:avLst/>
            <a:gdLst/>
            <a:ahLst/>
            <a:cxnLst/>
            <a:rect l="l" t="t" r="r" b="b"/>
            <a:pathLst>
              <a:path w="882650" h="0">
                <a:moveTo>
                  <a:pt x="0" y="0"/>
                </a:moveTo>
                <a:lnTo>
                  <a:pt x="882396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96506" y="4981955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502781" y="5272278"/>
            <a:ext cx="109740" cy="1394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95" y="90931"/>
            <a:ext cx="4764405" cy="537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 marL="67310">
              <a:lnSpc>
                <a:spcPts val="1895"/>
              </a:lnSpc>
            </a:pPr>
            <a:r>
              <a:rPr dirty="0" sz="1600" spc="-5">
                <a:latin typeface="宋体"/>
                <a:cs typeface="宋体"/>
              </a:rPr>
              <a:t>关于</a:t>
            </a:r>
            <a:r>
              <a:rPr dirty="0" sz="1600" spc="-3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算法的细节问题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可参见下面的材料</a:t>
            </a:r>
            <a:r>
              <a:rPr dirty="0" sz="1600" spc="-42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803396"/>
            <a:ext cx="9921875" cy="36988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4640" indent="-282575">
              <a:lnSpc>
                <a:spcPct val="100000"/>
              </a:lnSpc>
              <a:spcBef>
                <a:spcPts val="9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R. Andraka. A survey of CORDIC algorithms for FPGA based computers.</a:t>
            </a:r>
            <a:r>
              <a:rPr dirty="0" sz="1600" spc="1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5"/>
              </a:rPr>
              <a:t>www.andraka.com/cordic.htm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8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The CORDIC Algorithms.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6"/>
              </a:rPr>
              <a:t>www.ee.byu.edu/ee/class/ee621/Lectures/L22.PDF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75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CORDIC Tutorial.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7"/>
              </a:rPr>
              <a:t>http://my.execpc.com/~geezer/embed/cordic.htm</a:t>
            </a:r>
            <a:endParaRPr sz="160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spcBef>
                <a:spcPts val="1580"/>
              </a:spcBef>
              <a:buAutoNum type="arabicPlain"/>
              <a:tabLst>
                <a:tab pos="295275" algn="l"/>
              </a:tabLst>
            </a:pPr>
            <a:r>
              <a:rPr dirty="0" sz="1600" spc="-5">
                <a:latin typeface="Arial"/>
                <a:cs typeface="Arial"/>
              </a:rPr>
              <a:t>M. J. Irwin. Computer Arithmetic.</a:t>
            </a:r>
            <a:r>
              <a:rPr dirty="0" sz="1600" spc="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  <a:hlinkClick r:id="rId8"/>
              </a:rPr>
              <a:t>http://www.cse.psu.edu/~cg575/lectures/cse575-cordic.pdf</a:t>
            </a:r>
            <a:endParaRPr sz="1600">
              <a:latin typeface="Arial"/>
              <a:cs typeface="Arial"/>
            </a:endParaRPr>
          </a:p>
          <a:p>
            <a:pPr algn="just" marL="12700" marR="52705">
              <a:lnSpc>
                <a:spcPct val="99000"/>
              </a:lnSpc>
              <a:spcBef>
                <a:spcPts val="1605"/>
              </a:spcBef>
            </a:pPr>
            <a:r>
              <a:rPr dirty="0" sz="1600" spc="-5">
                <a:latin typeface="Arial"/>
                <a:cs typeface="Arial"/>
              </a:rPr>
              <a:t>CORIDC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技术并不是什么新鲜的东西</a:t>
            </a:r>
            <a:r>
              <a:rPr dirty="0" sz="1600" spc="2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事实上它可以追溯到</a:t>
            </a:r>
            <a:r>
              <a:rPr dirty="0" sz="1600" spc="-38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1957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年</a:t>
            </a:r>
            <a:r>
              <a:rPr dirty="0" sz="1600" spc="-5">
                <a:latin typeface="宋体"/>
                <a:cs typeface="宋体"/>
              </a:rPr>
              <a:t>由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J.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Volder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发表的一篇文章</a:t>
            </a:r>
            <a:r>
              <a:rPr dirty="0" sz="1600" spc="2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在上个世纪 </a:t>
            </a:r>
            <a:r>
              <a:rPr dirty="0" sz="1600" spc="20">
                <a:latin typeface="宋体"/>
                <a:cs typeface="宋体"/>
              </a:rPr>
              <a:t>五十年</a:t>
            </a:r>
            <a:r>
              <a:rPr dirty="0" sz="1600">
                <a:latin typeface="宋体"/>
                <a:cs typeface="宋体"/>
              </a:rPr>
              <a:t>代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-625">
                <a:latin typeface="宋体"/>
                <a:cs typeface="宋体"/>
              </a:rPr>
              <a:t> </a:t>
            </a:r>
            <a:r>
              <a:rPr dirty="0" sz="1600" spc="20">
                <a:latin typeface="宋体"/>
                <a:cs typeface="宋体"/>
              </a:rPr>
              <a:t>在大型实际的计算机中的实行</a:t>
            </a:r>
            <a:r>
              <a:rPr dirty="0" sz="1600" spc="15">
                <a:latin typeface="宋体"/>
                <a:cs typeface="宋体"/>
              </a:rPr>
              <a:t>移</a:t>
            </a:r>
            <a:r>
              <a:rPr dirty="0" sz="1600" spc="20">
                <a:latin typeface="宋体"/>
                <a:cs typeface="宋体"/>
              </a:rPr>
              <a:t>位相加受到了当时技术上的限</a:t>
            </a:r>
            <a:r>
              <a:rPr dirty="0" sz="1600" spc="-5">
                <a:latin typeface="宋体"/>
                <a:cs typeface="宋体"/>
              </a:rPr>
              <a:t>制，</a:t>
            </a:r>
            <a:r>
              <a:rPr dirty="0" sz="1600" spc="-620">
                <a:latin typeface="宋体"/>
                <a:cs typeface="宋体"/>
              </a:rPr>
              <a:t> </a:t>
            </a:r>
            <a:r>
              <a:rPr dirty="0" sz="1600" spc="20">
                <a:latin typeface="宋体"/>
                <a:cs typeface="宋体"/>
              </a:rPr>
              <a:t>所以使</a:t>
            </a:r>
            <a:r>
              <a:rPr dirty="0" sz="1600" spc="-5">
                <a:latin typeface="宋体"/>
                <a:cs typeface="宋体"/>
              </a:rPr>
              <a:t>用</a:t>
            </a:r>
            <a:r>
              <a:rPr dirty="0" sz="1600" spc="-254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125">
                <a:latin typeface="Arial"/>
                <a:cs typeface="Arial"/>
              </a:rPr>
              <a:t> </a:t>
            </a:r>
            <a:r>
              <a:rPr dirty="0" sz="1600" spc="20">
                <a:latin typeface="宋体"/>
                <a:cs typeface="宋体"/>
              </a:rPr>
              <a:t>变得非常必 </a:t>
            </a:r>
            <a:r>
              <a:rPr dirty="0" sz="1600" spc="-5">
                <a:latin typeface="宋体"/>
                <a:cs typeface="宋体"/>
              </a:rPr>
              <a:t>要</a:t>
            </a:r>
            <a:r>
              <a:rPr dirty="0" sz="1600" spc="-6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到了七十年代</a:t>
            </a:r>
            <a:r>
              <a:rPr dirty="0" sz="1600" spc="-10">
                <a:latin typeface="宋体"/>
                <a:cs typeface="宋体"/>
              </a:rPr>
              <a:t>，</a:t>
            </a:r>
            <a:r>
              <a:rPr dirty="0" sz="1600" spc="-10">
                <a:latin typeface="Arial"/>
                <a:cs typeface="Arial"/>
              </a:rPr>
              <a:t>Hewlett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Packard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和其他公司出产了手持计算器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,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>
                <a:latin typeface="宋体"/>
                <a:cs typeface="宋体"/>
              </a:rPr>
              <a:t>许</a:t>
            </a:r>
            <a:r>
              <a:rPr dirty="0" sz="1600" spc="-5">
                <a:latin typeface="宋体"/>
                <a:cs typeface="宋体"/>
              </a:rPr>
              <a:t>多计算器使用一个内部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单元来 计算所有的三角函数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270">
                <a:latin typeface="宋体"/>
                <a:cs typeface="宋体"/>
              </a:rPr>
              <a:t>(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了解这件事的人们一定还</a:t>
            </a:r>
            <a:r>
              <a:rPr dirty="0" sz="1600" spc="-10">
                <a:latin typeface="宋体"/>
                <a:cs typeface="宋体"/>
              </a:rPr>
              <a:t>记</a:t>
            </a:r>
            <a:r>
              <a:rPr dirty="0" sz="1600" spc="-5">
                <a:latin typeface="宋体"/>
                <a:cs typeface="宋体"/>
              </a:rPr>
              <a:t>得，那时求一个角度的正切值需要延迟大约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85">
                <a:latin typeface="宋体"/>
                <a:cs typeface="宋体"/>
              </a:rPr>
              <a:t>1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秒中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270">
                <a:latin typeface="宋体"/>
                <a:cs typeface="宋体"/>
              </a:rPr>
              <a:t>)</a:t>
            </a:r>
            <a:r>
              <a:rPr dirty="0" sz="1600" spc="-5">
                <a:latin typeface="宋体"/>
                <a:cs typeface="宋体"/>
              </a:rPr>
              <a:t>。</a:t>
            </a:r>
            <a:endParaRPr sz="1600">
              <a:latin typeface="宋体"/>
              <a:cs typeface="宋体"/>
            </a:endParaRPr>
          </a:p>
          <a:p>
            <a:pPr algn="just" marL="12700" marR="5080">
              <a:lnSpc>
                <a:spcPts val="1900"/>
              </a:lnSpc>
              <a:spcBef>
                <a:spcPts val="1655"/>
              </a:spcBef>
            </a:pPr>
            <a:r>
              <a:rPr dirty="0" sz="1600" spc="5">
                <a:latin typeface="宋体"/>
                <a:cs typeface="宋体"/>
              </a:rPr>
              <a:t>二十世纪八十年代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5">
                <a:latin typeface="宋体"/>
                <a:cs typeface="宋体"/>
              </a:rPr>
              <a:t>随着高速度乘法器与带有大存储量的通用处理</a:t>
            </a:r>
            <a:r>
              <a:rPr dirty="0" sz="1600">
                <a:latin typeface="宋体"/>
                <a:cs typeface="宋体"/>
              </a:rPr>
              <a:t>器的出</a:t>
            </a:r>
            <a:r>
              <a:rPr dirty="0" sz="1600" spc="-5">
                <a:latin typeface="宋体"/>
                <a:cs typeface="宋体"/>
              </a:rPr>
              <a:t>现，</a:t>
            </a:r>
            <a:r>
              <a:rPr dirty="0" sz="1600" spc="-650">
                <a:latin typeface="宋体"/>
                <a:cs typeface="宋体"/>
              </a:rPr>
              <a:t> </a:t>
            </a:r>
            <a:r>
              <a:rPr dirty="0" sz="1600" spc="250">
                <a:latin typeface="宋体"/>
                <a:cs typeface="宋体"/>
              </a:rPr>
              <a:t>CORDIC</a:t>
            </a:r>
            <a:r>
              <a:rPr dirty="0" sz="1600" spc="-40">
                <a:latin typeface="宋体"/>
                <a:cs typeface="宋体"/>
              </a:rPr>
              <a:t> </a:t>
            </a:r>
            <a:r>
              <a:rPr dirty="0" sz="1600">
                <a:latin typeface="宋体"/>
                <a:cs typeface="宋体"/>
              </a:rPr>
              <a:t>算法变得无关紧要了。 </a:t>
            </a:r>
            <a:r>
              <a:rPr dirty="0" sz="1600" spc="-5">
                <a:latin typeface="宋体"/>
                <a:cs typeface="宋体"/>
              </a:rPr>
              <a:t>然而在二十一世纪的今天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对于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FPGA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来说</a:t>
            </a:r>
            <a:r>
              <a:rPr dirty="0" sz="1600">
                <a:latin typeface="宋体"/>
                <a:cs typeface="宋体"/>
              </a:rPr>
              <a:t>，</a:t>
            </a:r>
            <a:r>
              <a:rPr dirty="0" sz="1600">
                <a:latin typeface="Arial"/>
                <a:cs typeface="Arial"/>
              </a:rPr>
              <a:t>CORDIC</a:t>
            </a:r>
            <a:r>
              <a:rPr dirty="0" sz="1600" spc="-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一定是在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DSP </a:t>
            </a:r>
            <a:r>
              <a:rPr dirty="0" sz="1600" spc="-5">
                <a:latin typeface="宋体"/>
                <a:cs typeface="宋体"/>
              </a:rPr>
              <a:t>应用中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270">
                <a:latin typeface="宋体"/>
                <a:cs typeface="宋体"/>
              </a:rPr>
              <a:t>(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诸如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多输入多输</a:t>
            </a:r>
            <a:r>
              <a:rPr dirty="0" sz="1600" spc="285">
                <a:latin typeface="宋体"/>
                <a:cs typeface="宋体"/>
              </a:rPr>
              <a:t>出</a:t>
            </a:r>
            <a:r>
              <a:rPr dirty="0" sz="1600" spc="-70">
                <a:latin typeface="宋体"/>
                <a:cs typeface="宋体"/>
              </a:rPr>
              <a:t>（</a:t>
            </a:r>
            <a:r>
              <a:rPr dirty="0" sz="1600" spc="-70">
                <a:latin typeface="Arial"/>
                <a:cs typeface="Arial"/>
              </a:rPr>
              <a:t>MIMO</a:t>
            </a:r>
            <a:r>
              <a:rPr dirty="0" sz="1600" spc="-70">
                <a:latin typeface="宋体"/>
                <a:cs typeface="宋体"/>
              </a:rPr>
              <a:t>）,  </a:t>
            </a:r>
            <a:r>
              <a:rPr dirty="0" sz="1600" spc="-5">
                <a:latin typeface="宋体"/>
                <a:cs typeface="宋体"/>
              </a:rPr>
              <a:t>波束形成以及其他自适应系统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270">
                <a:latin typeface="宋体"/>
                <a:cs typeface="宋体"/>
              </a:rPr>
              <a:t>)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计算三角函数的备选技术。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87807" y="40640"/>
            <a:ext cx="27686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向量幅度计算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8089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为计算向量的幅度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必须同时使用圆周坐标系与向量模式</a:t>
            </a:r>
            <a:r>
              <a:rPr dirty="0" sz="2400" spc="-68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5156707"/>
            <a:ext cx="7454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‘K’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的值为标度因子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它可通过对结果乘</a:t>
            </a:r>
            <a:r>
              <a:rPr dirty="0" sz="2400" spc="-56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1/K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来去除。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0675" y="2357627"/>
            <a:ext cx="1214120" cy="1441450"/>
          </a:xfrm>
          <a:custGeom>
            <a:avLst/>
            <a:gdLst/>
            <a:ahLst/>
            <a:cxnLst/>
            <a:rect l="l" t="t" r="r" b="b"/>
            <a:pathLst>
              <a:path w="1214120" h="1441450">
                <a:moveTo>
                  <a:pt x="0" y="0"/>
                </a:moveTo>
                <a:lnTo>
                  <a:pt x="0" y="1440941"/>
                </a:lnTo>
                <a:lnTo>
                  <a:pt x="1213866" y="1440941"/>
                </a:lnTo>
                <a:lnTo>
                  <a:pt x="1213866" y="0"/>
                </a:lnTo>
                <a:lnTo>
                  <a:pt x="0" y="0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10675" y="2351532"/>
            <a:ext cx="1221105" cy="13335"/>
          </a:xfrm>
          <a:custGeom>
            <a:avLst/>
            <a:gdLst/>
            <a:ahLst/>
            <a:cxnLst/>
            <a:rect l="l" t="t" r="r" b="b"/>
            <a:pathLst>
              <a:path w="1221104" h="13335">
                <a:moveTo>
                  <a:pt x="0" y="12953"/>
                </a:moveTo>
                <a:lnTo>
                  <a:pt x="1220724" y="12953"/>
                </a:lnTo>
                <a:lnTo>
                  <a:pt x="1220724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24922" y="2357627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A3A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04579" y="3792473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11056" y="2351532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8"/>
                </a:lnTo>
              </a:path>
            </a:pathLst>
          </a:custGeom>
          <a:ln w="12954">
            <a:solidFill>
              <a:srgbClr val="A3A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25303" y="2494026"/>
            <a:ext cx="297941" cy="1051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06815" y="2480310"/>
            <a:ext cx="406146" cy="105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01481" y="2980944"/>
            <a:ext cx="406907" cy="104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101481" y="3514344"/>
            <a:ext cx="406907" cy="104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26827" y="2971800"/>
            <a:ext cx="297941" cy="105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18445" y="3525773"/>
            <a:ext cx="297941" cy="105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867029" y="2375916"/>
            <a:ext cx="1214120" cy="1441450"/>
          </a:xfrm>
          <a:custGeom>
            <a:avLst/>
            <a:gdLst/>
            <a:ahLst/>
            <a:cxnLst/>
            <a:rect l="l" t="t" r="r" b="b"/>
            <a:pathLst>
              <a:path w="1214120" h="1441450">
                <a:moveTo>
                  <a:pt x="0" y="0"/>
                </a:moveTo>
                <a:lnTo>
                  <a:pt x="0" y="1440941"/>
                </a:lnTo>
                <a:lnTo>
                  <a:pt x="1213866" y="1440941"/>
                </a:lnTo>
                <a:lnTo>
                  <a:pt x="1213866" y="0"/>
                </a:lnTo>
                <a:lnTo>
                  <a:pt x="0" y="0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867029" y="2369820"/>
            <a:ext cx="1221105" cy="13335"/>
          </a:xfrm>
          <a:custGeom>
            <a:avLst/>
            <a:gdLst/>
            <a:ahLst/>
            <a:cxnLst/>
            <a:rect l="l" t="t" r="r" b="b"/>
            <a:pathLst>
              <a:path w="1221104" h="13335">
                <a:moveTo>
                  <a:pt x="0" y="12953"/>
                </a:moveTo>
                <a:lnTo>
                  <a:pt x="1220724" y="12953"/>
                </a:lnTo>
                <a:lnTo>
                  <a:pt x="1220724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081264" y="2375916"/>
            <a:ext cx="0" cy="1447800"/>
          </a:xfrm>
          <a:custGeom>
            <a:avLst/>
            <a:gdLst/>
            <a:ahLst/>
            <a:cxnLst/>
            <a:rect l="l" t="t" r="r" b="b"/>
            <a:pathLst>
              <a:path w="0"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953">
            <a:solidFill>
              <a:srgbClr val="A3A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860920" y="3810761"/>
            <a:ext cx="1220470" cy="13335"/>
          </a:xfrm>
          <a:custGeom>
            <a:avLst/>
            <a:gdLst/>
            <a:ahLst/>
            <a:cxnLst/>
            <a:rect l="l" t="t" r="r" b="b"/>
            <a:pathLst>
              <a:path w="1220470" h="13335">
                <a:moveTo>
                  <a:pt x="0" y="12953"/>
                </a:moveTo>
                <a:lnTo>
                  <a:pt x="1219961" y="12953"/>
                </a:lnTo>
                <a:lnTo>
                  <a:pt x="1219961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A3A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867397" y="2369820"/>
            <a:ext cx="0" cy="1447165"/>
          </a:xfrm>
          <a:custGeom>
            <a:avLst/>
            <a:gdLst/>
            <a:ahLst/>
            <a:cxnLst/>
            <a:rect l="l" t="t" r="r" b="b"/>
            <a:pathLst>
              <a:path w="0" h="1447164">
                <a:moveTo>
                  <a:pt x="0" y="0"/>
                </a:moveTo>
                <a:lnTo>
                  <a:pt x="0" y="1447037"/>
                </a:lnTo>
              </a:path>
            </a:pathLst>
          </a:custGeom>
          <a:ln w="12953">
            <a:solidFill>
              <a:srgbClr val="A3A3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081657" y="2512314"/>
            <a:ext cx="297942" cy="1051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463169" y="2498598"/>
            <a:ext cx="406133" cy="1051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457822" y="2999232"/>
            <a:ext cx="406908" cy="1043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457822" y="3532632"/>
            <a:ext cx="406908" cy="1043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083181" y="2990088"/>
            <a:ext cx="297942" cy="1051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74786" y="3544061"/>
            <a:ext cx="297942" cy="1051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175901" y="1926335"/>
            <a:ext cx="289559" cy="845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057529" y="1938527"/>
            <a:ext cx="336803" cy="8382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242201" y="1437894"/>
          <a:ext cx="9635490" cy="3431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90"/>
                <a:gridCol w="473074"/>
                <a:gridCol w="1583689"/>
                <a:gridCol w="2192020"/>
                <a:gridCol w="2206625"/>
                <a:gridCol w="1595754"/>
              </a:tblGrid>
              <a:tr h="733043">
                <a:tc>
                  <a:txBody>
                    <a:bodyPr/>
                    <a:lstStyle/>
                    <a:p>
                      <a:pPr marL="66675" marR="19050">
                        <a:lnSpc>
                          <a:spcPts val="2680"/>
                        </a:lnSpc>
                        <a:spcBef>
                          <a:spcPts val="160"/>
                        </a:spcBef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Coordinate 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System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032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031240">
                        <a:lnSpc>
                          <a:spcPts val="2285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Rotation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Mode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031240">
                        <a:lnSpc>
                          <a:spcPct val="100000"/>
                        </a:lnSpc>
                        <a:spcBef>
                          <a:spcPts val="690"/>
                        </a:spcBef>
                        <a:tabLst>
                          <a:tab pos="1682114" algn="l"/>
                        </a:tabLst>
                      </a:pPr>
                      <a:r>
                        <a:rPr dirty="0" baseline="-4629" sz="2700" spc="7">
                          <a:latin typeface="Arial"/>
                          <a:cs typeface="Arial"/>
                        </a:rPr>
                        <a:t>z</a:t>
                      </a:r>
                      <a:r>
                        <a:rPr dirty="0" baseline="21825" sz="2100" spc="7">
                          <a:latin typeface="Arial"/>
                          <a:cs typeface="Arial"/>
                        </a:rPr>
                        <a:t>(i)	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0;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857" sz="2100" spc="-7">
                          <a:latin typeface="Arial"/>
                          <a:cs typeface="Arial"/>
                        </a:rPr>
                        <a:t>i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=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sign</a:t>
                      </a:r>
                      <a:r>
                        <a:rPr dirty="0" sz="18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(z</a:t>
                      </a:r>
                      <a:r>
                        <a:rPr dirty="0" baseline="27777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664210">
                        <a:lnSpc>
                          <a:spcPts val="222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Vectoring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Mode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91515">
                        <a:lnSpc>
                          <a:spcPct val="100000"/>
                        </a:lnSpc>
                        <a:spcBef>
                          <a:spcPts val="755"/>
                        </a:spcBef>
                        <a:tabLst>
                          <a:tab pos="1393825" algn="l"/>
                        </a:tabLst>
                      </a:pPr>
                      <a:r>
                        <a:rPr dirty="0" sz="1800" spc="5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27777" sz="2100" spc="7">
                          <a:latin typeface="Arial"/>
                          <a:cs typeface="Arial"/>
                        </a:rPr>
                        <a:t>(i)	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0; </a:t>
                      </a:r>
                      <a:r>
                        <a:rPr dirty="0" baseline="3086" sz="2700" spc="-7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3888" sz="2100" spc="-7">
                          <a:latin typeface="Arial"/>
                          <a:cs typeface="Arial"/>
                        </a:rPr>
                        <a:t>i 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= -sign(x</a:t>
                      </a:r>
                      <a:r>
                        <a:rPr dirty="0" baseline="31746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y</a:t>
                      </a:r>
                      <a:r>
                        <a:rPr dirty="0" baseline="31746" sz="2100">
                          <a:latin typeface="Arial"/>
                          <a:cs typeface="Arial"/>
                        </a:rPr>
                        <a:t>(i)</a:t>
                      </a:r>
                      <a:r>
                        <a:rPr dirty="0" baseline="3086" sz="2700">
                          <a:latin typeface="Arial"/>
                          <a:cs typeface="Arial"/>
                        </a:rPr>
                        <a:t>)</a:t>
                      </a:r>
                      <a:endParaRPr baseline="3086" sz="27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92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x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03835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78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K(x.cos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z -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y.sin</a:t>
                      </a:r>
                      <a:r>
                        <a:rPr dirty="0" sz="1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z)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26695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x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  <a:spcBef>
                          <a:spcPts val="1360"/>
                        </a:spcBef>
                        <a:tabLst>
                          <a:tab pos="812165" algn="l"/>
                        </a:tabLst>
                      </a:pPr>
                      <a:r>
                        <a:rPr dirty="0" baseline="9259" sz="2700">
                          <a:latin typeface="Arial"/>
                          <a:cs typeface="Arial"/>
                        </a:rPr>
                        <a:t>y	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CORDIC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233679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ts val="2730"/>
                        </a:lnSpc>
                        <a:spcBef>
                          <a:spcPts val="1565"/>
                        </a:spcBef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For tan</a:t>
                      </a:r>
                      <a:r>
                        <a:rPr dirty="0" baseline="27777" sz="2850">
                          <a:latin typeface="Arial"/>
                          <a:cs typeface="Arial"/>
                        </a:rPr>
                        <a:t>-1</a:t>
                      </a:r>
                      <a:r>
                        <a:rPr dirty="0" baseline="27777" sz="2850" spc="157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z,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ts val="273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set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x =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1,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z =</a:t>
                      </a:r>
                      <a:r>
                        <a:rPr dirty="0" sz="24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dirty="0" sz="1800" spc="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K(x</a:t>
                      </a:r>
                      <a:r>
                        <a:rPr dirty="0" baseline="27777" sz="2100" spc="7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800" spc="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+y</a:t>
                      </a:r>
                      <a:r>
                        <a:rPr dirty="0" baseline="27777" sz="2100" spc="7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800" spc="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dirty="0" baseline="27777" sz="2100" spc="7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1/2</a:t>
                      </a:r>
                      <a:endParaRPr baseline="27777" sz="2100">
                        <a:latin typeface="Arial"/>
                        <a:cs typeface="Arial"/>
                      </a:endParaRPr>
                    </a:p>
                    <a:p>
                      <a:pPr marL="489584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 +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tan</a:t>
                      </a:r>
                      <a:r>
                        <a:rPr dirty="0" baseline="27777" sz="2100" spc="-7">
                          <a:latin typeface="Arial"/>
                          <a:cs typeface="Arial"/>
                        </a:rPr>
                        <a:t>-1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(y/x)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61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Circular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y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z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5885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CORDIC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59055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K(y.cos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z +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x.sin</a:t>
                      </a:r>
                      <a:r>
                        <a:rPr dirty="0" sz="18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z)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26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5885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3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3">
                  <a:txBody>
                    <a:bodyPr/>
                    <a:lstStyle/>
                    <a:p>
                      <a:pPr marL="126364">
                        <a:lnSpc>
                          <a:spcPts val="2745"/>
                        </a:lnSpc>
                        <a:spcBef>
                          <a:spcPts val="650"/>
                        </a:spcBef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For cos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z &amp;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sin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z,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8255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6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6364">
                        <a:lnSpc>
                          <a:spcPts val="2590"/>
                        </a:lnSpc>
                      </a:pPr>
                      <a:r>
                        <a:rPr dirty="0" sz="2400" spc="-5">
                          <a:latin typeface="Arial"/>
                          <a:cs typeface="Arial"/>
                        </a:rPr>
                        <a:t>set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x =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1/K,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y =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2225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13360"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8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000000"/>
                      </a:solidFill>
                      <a:prstDash val="solid"/>
                    </a:lnL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039" y="359155"/>
            <a:ext cx="9947275" cy="1564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为了使用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 </a:t>
            </a:r>
            <a:r>
              <a:rPr dirty="0" sz="1600" spc="-5">
                <a:latin typeface="宋体"/>
                <a:cs typeface="宋体"/>
              </a:rPr>
              <a:t>计算一个向量的幅度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必须要同时使用圆周旋转和向量模式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1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输出将产生如下的结果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>
              <a:latin typeface="Times New Roman"/>
              <a:cs typeface="Times New Roman"/>
            </a:endParaRPr>
          </a:p>
          <a:p>
            <a:pPr algn="ctr" marR="6350">
              <a:lnSpc>
                <a:spcPct val="100000"/>
              </a:lnSpc>
              <a:spcBef>
                <a:spcPts val="5"/>
              </a:spcBef>
              <a:tabLst>
                <a:tab pos="709295" algn="l"/>
              </a:tabLst>
            </a:pP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355" i="1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-5" i="1">
                <a:latin typeface="Arial"/>
                <a:cs typeface="Arial"/>
              </a:rPr>
              <a:t>K	</a:t>
            </a:r>
            <a:r>
              <a:rPr dirty="0" sz="1600" spc="25" i="1">
                <a:latin typeface="Arial"/>
                <a:cs typeface="Arial"/>
              </a:rPr>
              <a:t>x</a:t>
            </a:r>
            <a:r>
              <a:rPr dirty="0" baseline="37698" sz="2100" spc="37">
                <a:latin typeface="Arial"/>
                <a:cs typeface="Arial"/>
              </a:rPr>
              <a:t>2 </a:t>
            </a:r>
            <a:r>
              <a:rPr dirty="0" sz="1600" spc="-5">
                <a:latin typeface="Times New Roman"/>
                <a:cs typeface="Times New Roman"/>
              </a:rPr>
              <a:t>+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25" i="1">
                <a:latin typeface="Arial"/>
                <a:cs typeface="Arial"/>
              </a:rPr>
              <a:t>y</a:t>
            </a:r>
            <a:r>
              <a:rPr dirty="0" baseline="37698" sz="2100" spc="37">
                <a:latin typeface="Arial"/>
                <a:cs typeface="Arial"/>
              </a:rPr>
              <a:t>2</a:t>
            </a:r>
            <a:endParaRPr baseline="37698" sz="2100">
              <a:latin typeface="Arial"/>
              <a:cs typeface="Arial"/>
            </a:endParaRPr>
          </a:p>
          <a:p>
            <a:pPr marL="50800" marR="43180" indent="-635">
              <a:lnSpc>
                <a:spcPts val="1900"/>
              </a:lnSpc>
              <a:spcBef>
                <a:spcPts val="1525"/>
              </a:spcBef>
            </a:pPr>
            <a:r>
              <a:rPr dirty="0" sz="1600" spc="-5">
                <a:latin typeface="宋体"/>
                <a:cs typeface="宋体"/>
              </a:rPr>
              <a:t>很明显标度因子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必须被去除</a:t>
            </a:r>
            <a:r>
              <a:rPr dirty="0" sz="1600" spc="1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这可以通过</a:t>
            </a:r>
            <a:r>
              <a:rPr dirty="0" sz="1600" spc="-38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把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4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与</a:t>
            </a:r>
            <a:r>
              <a:rPr dirty="0" sz="1600" spc="-38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1/K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相乘来实现</a:t>
            </a:r>
            <a:r>
              <a:rPr dirty="0" sz="1600" spc="10">
                <a:latin typeface="宋体"/>
                <a:cs typeface="宋体"/>
              </a:rPr>
              <a:t>。</a:t>
            </a: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值取决于迭代的次数</a:t>
            </a:r>
            <a:r>
              <a:rPr dirty="0" sz="1600" spc="1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迭代次数是事先 知道的，因此，可以根据下面的等式计算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74373" y="91668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 h="0">
                <a:moveTo>
                  <a:pt x="0" y="0"/>
                </a:moveTo>
                <a:lnTo>
                  <a:pt x="61213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09095" y="915924"/>
            <a:ext cx="70485" cy="307975"/>
          </a:xfrm>
          <a:custGeom>
            <a:avLst/>
            <a:gdLst/>
            <a:ahLst/>
            <a:cxnLst/>
            <a:rect l="l" t="t" r="r" b="b"/>
            <a:pathLst>
              <a:path w="70485" h="307975">
                <a:moveTo>
                  <a:pt x="70103" y="1524"/>
                </a:moveTo>
                <a:lnTo>
                  <a:pt x="60959" y="0"/>
                </a:lnTo>
                <a:lnTo>
                  <a:pt x="0" y="306324"/>
                </a:lnTo>
                <a:lnTo>
                  <a:pt x="9143" y="307848"/>
                </a:lnTo>
                <a:lnTo>
                  <a:pt x="7010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47373" y="1129283"/>
            <a:ext cx="72389" cy="99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299588" y="2135380"/>
            <a:ext cx="1464310" cy="901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1135"/>
              </a:lnSpc>
              <a:spcBef>
                <a:spcPts val="95"/>
              </a:spcBef>
              <a:tabLst>
                <a:tab pos="571500" algn="l"/>
                <a:tab pos="1397635" algn="l"/>
              </a:tabLst>
            </a:pPr>
            <a:r>
              <a:rPr dirty="0" sz="1400" spc="-5" i="1">
                <a:latin typeface="Arial"/>
                <a:cs typeface="Arial"/>
              </a:rPr>
              <a:t>n </a:t>
            </a:r>
            <a:r>
              <a:rPr dirty="0" sz="1400" spc="-5">
                <a:latin typeface="Times New Roman"/>
                <a:cs typeface="Times New Roman"/>
              </a:rPr>
              <a:t>–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Arial"/>
                <a:cs typeface="Arial"/>
              </a:rPr>
              <a:t>1	</a:t>
            </a:r>
            <a:r>
              <a:rPr dirty="0" u="sng" sz="1400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100330">
              <a:lnSpc>
                <a:spcPts val="2335"/>
              </a:lnSpc>
              <a:tabLst>
                <a:tab pos="575945" algn="l"/>
              </a:tabLst>
            </a:pPr>
            <a:r>
              <a:rPr dirty="0" baseline="-35879" sz="3600">
                <a:latin typeface="Symbol"/>
                <a:cs typeface="Symbol"/>
              </a:rPr>
              <a:t></a:t>
            </a:r>
            <a:r>
              <a:rPr dirty="0" baseline="-35879" sz="3600">
                <a:latin typeface="Times New Roman"/>
                <a:cs typeface="Times New Roman"/>
              </a:rPr>
              <a:t>	</a:t>
            </a:r>
            <a:r>
              <a:rPr dirty="0" baseline="-32986" sz="2400" spc="-7">
                <a:latin typeface="Arial"/>
                <a:cs typeface="Arial"/>
              </a:rPr>
              <a:t>1 </a:t>
            </a:r>
            <a:r>
              <a:rPr dirty="0" baseline="-32986" sz="2400" spc="-7">
                <a:latin typeface="Times New Roman"/>
                <a:cs typeface="Times New Roman"/>
              </a:rPr>
              <a:t>+</a:t>
            </a:r>
            <a:r>
              <a:rPr dirty="0" baseline="-32986" sz="2400" spc="-179">
                <a:latin typeface="Times New Roman"/>
                <a:cs typeface="Times New Roman"/>
              </a:rPr>
              <a:t> </a:t>
            </a:r>
            <a:r>
              <a:rPr dirty="0" baseline="-32986" sz="2400" spc="89">
                <a:latin typeface="Arial"/>
                <a:cs typeface="Arial"/>
              </a:rPr>
              <a:t>2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>
                <a:latin typeface="Times New Roman"/>
                <a:cs typeface="Times New Roman"/>
              </a:rPr>
              <a:t>–</a:t>
            </a:r>
            <a:r>
              <a:rPr dirty="0" sz="1400" spc="60">
                <a:latin typeface="Arial"/>
                <a:cs typeface="Arial"/>
              </a:rPr>
              <a:t>2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endParaRPr sz="1400">
              <a:latin typeface="Symbol"/>
              <a:cs typeface="Symbol"/>
            </a:endParaRPr>
          </a:p>
          <a:p>
            <a:pPr marL="47625">
              <a:lnSpc>
                <a:spcPct val="100000"/>
              </a:lnSpc>
              <a:spcBef>
                <a:spcPts val="1745"/>
              </a:spcBef>
            </a:pPr>
            <a:r>
              <a:rPr dirty="0" sz="1400" spc="-5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=</a:t>
            </a:r>
            <a:r>
              <a:rPr dirty="0" sz="1400" spc="18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21843" y="2135380"/>
            <a:ext cx="1751964" cy="901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83515">
              <a:lnSpc>
                <a:spcPts val="1614"/>
              </a:lnSpc>
              <a:spcBef>
                <a:spcPts val="95"/>
              </a:spcBef>
            </a:pPr>
            <a:r>
              <a:rPr dirty="0" sz="1400" spc="-5" i="1">
                <a:latin typeface="Arial"/>
                <a:cs typeface="Arial"/>
              </a:rPr>
              <a:t>n </a:t>
            </a:r>
            <a:r>
              <a:rPr dirty="0" sz="1400" spc="-5">
                <a:latin typeface="Times New Roman"/>
                <a:cs typeface="Times New Roman"/>
              </a:rPr>
              <a:t>–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ts val="2815"/>
              </a:lnSpc>
              <a:tabLst>
                <a:tab pos="842644" algn="l"/>
              </a:tabLst>
            </a:pPr>
            <a:r>
              <a:rPr dirty="0" sz="1600" spc="75" i="1">
                <a:latin typeface="Arial"/>
                <a:cs typeface="Arial"/>
              </a:rPr>
              <a:t>K</a:t>
            </a:r>
            <a:r>
              <a:rPr dirty="0" sz="1600" spc="75">
                <a:latin typeface="Symbol"/>
                <a:cs typeface="Symbol"/>
              </a:rPr>
              <a:t></a:t>
            </a:r>
            <a:r>
              <a:rPr dirty="0" sz="1600" spc="75" i="1">
                <a:latin typeface="Arial"/>
                <a:cs typeface="Arial"/>
              </a:rPr>
              <a:t>n</a:t>
            </a:r>
            <a:r>
              <a:rPr dirty="0" sz="1600" spc="75">
                <a:latin typeface="Symbol"/>
                <a:cs typeface="Symbol"/>
              </a:rPr>
              <a:t></a:t>
            </a:r>
            <a:r>
              <a:rPr dirty="0" sz="1600" spc="40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	</a:t>
            </a:r>
            <a:r>
              <a:rPr dirty="0" baseline="-13888" sz="3600">
                <a:latin typeface="Symbol"/>
                <a:cs typeface="Symbol"/>
              </a:rPr>
              <a:t></a:t>
            </a:r>
            <a:r>
              <a:rPr dirty="0" baseline="-13888" sz="3600">
                <a:latin typeface="Times New Roman"/>
                <a:cs typeface="Times New Roman"/>
              </a:rPr>
              <a:t> </a:t>
            </a:r>
            <a:r>
              <a:rPr dirty="0" sz="1600" spc="75" i="1">
                <a:latin typeface="Arial"/>
                <a:cs typeface="Arial"/>
              </a:rPr>
              <a:t>k</a:t>
            </a:r>
            <a:r>
              <a:rPr dirty="0" sz="1600" spc="75">
                <a:latin typeface="Symbol"/>
                <a:cs typeface="Symbol"/>
              </a:rPr>
              <a:t></a:t>
            </a:r>
            <a:r>
              <a:rPr dirty="0" sz="1600" spc="75" i="1">
                <a:latin typeface="Arial"/>
                <a:cs typeface="Arial"/>
              </a:rPr>
              <a:t>i</a:t>
            </a:r>
            <a:r>
              <a:rPr dirty="0" sz="1600" spc="75">
                <a:latin typeface="Symbol"/>
                <a:cs typeface="Symbol"/>
              </a:rPr>
              <a:t></a:t>
            </a:r>
            <a:r>
              <a:rPr dirty="0" sz="1600" spc="37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  <a:p>
            <a:pPr algn="ctr" marL="183515">
              <a:lnSpc>
                <a:spcPct val="100000"/>
              </a:lnSpc>
              <a:spcBef>
                <a:spcPts val="785"/>
              </a:spcBef>
            </a:pPr>
            <a:r>
              <a:rPr dirty="0" sz="1400" spc="-5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=</a:t>
            </a:r>
            <a:r>
              <a:rPr dirty="0" sz="1400" spc="18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10135" y="2363723"/>
            <a:ext cx="70485" cy="307975"/>
          </a:xfrm>
          <a:custGeom>
            <a:avLst/>
            <a:gdLst/>
            <a:ahLst/>
            <a:cxnLst/>
            <a:rect l="l" t="t" r="r" b="b"/>
            <a:pathLst>
              <a:path w="70485" h="307975">
                <a:moveTo>
                  <a:pt x="70103" y="1524"/>
                </a:moveTo>
                <a:lnTo>
                  <a:pt x="60959" y="0"/>
                </a:lnTo>
                <a:lnTo>
                  <a:pt x="0" y="306324"/>
                </a:lnTo>
                <a:lnTo>
                  <a:pt x="9143" y="307848"/>
                </a:lnTo>
                <a:lnTo>
                  <a:pt x="7010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748413" y="2577083"/>
            <a:ext cx="72389" cy="99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16407" y="40640"/>
            <a:ext cx="23114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简化方程组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4.21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937" y="751585"/>
            <a:ext cx="9845040" cy="5414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方程组被归纳为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R="80010">
              <a:lnSpc>
                <a:spcPts val="2775"/>
              </a:lnSpc>
              <a:spcBef>
                <a:spcPts val="1964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x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</a:t>
            </a:r>
            <a:r>
              <a:rPr dirty="0" sz="1800" spc="5">
                <a:latin typeface="Times New Roman"/>
                <a:cs typeface="Times New Roman"/>
              </a:rPr>
              <a:t> </a:t>
            </a:r>
            <a:r>
              <a:rPr dirty="0" sz="1800" spc="55">
                <a:latin typeface="Arial"/>
                <a:cs typeface="Arial"/>
              </a:rPr>
              <a:t>1</a:t>
            </a:r>
            <a:r>
              <a:rPr dirty="0" sz="1800" spc="55">
                <a:latin typeface="Symbol"/>
                <a:cs typeface="Symbol"/>
              </a:rPr>
              <a:t></a:t>
            </a:r>
            <a:r>
              <a:rPr dirty="0" sz="1800" spc="5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50">
                <a:latin typeface="Symbol"/>
                <a:cs typeface="Symbol"/>
              </a:rPr>
              <a:t></a:t>
            </a:r>
            <a:r>
              <a:rPr dirty="0" baseline="-31250" sz="3600" spc="150" i="1">
                <a:latin typeface="Arial"/>
                <a:cs typeface="Arial"/>
              </a:rPr>
              <a:t>x</a:t>
            </a:r>
            <a:r>
              <a:rPr dirty="0" sz="1800" spc="100">
                <a:latin typeface="Symbol"/>
                <a:cs typeface="Symbol"/>
              </a:rPr>
              <a:t></a:t>
            </a:r>
            <a:r>
              <a:rPr dirty="0" sz="1800" spc="100" i="1">
                <a:latin typeface="Arial"/>
                <a:cs typeface="Arial"/>
              </a:rPr>
              <a:t>i</a:t>
            </a:r>
            <a:r>
              <a:rPr dirty="0" sz="1800" spc="100">
                <a:latin typeface="Symbol"/>
                <a:cs typeface="Symbol"/>
              </a:rPr>
              <a:t></a:t>
            </a:r>
            <a:r>
              <a:rPr dirty="0" sz="1800" spc="10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97">
                <a:latin typeface="Symbol"/>
                <a:cs typeface="Symbol"/>
              </a:rPr>
              <a:t></a:t>
            </a:r>
            <a:r>
              <a:rPr dirty="0" baseline="-31250" sz="3600" spc="97" i="1">
                <a:latin typeface="Arial"/>
                <a:cs typeface="Arial"/>
              </a:rPr>
              <a:t>d</a:t>
            </a:r>
            <a:r>
              <a:rPr dirty="0" baseline="-31250" sz="3600" spc="7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y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49592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R="81280">
              <a:lnSpc>
                <a:spcPts val="2775"/>
              </a:lnSpc>
              <a:spcBef>
                <a:spcPts val="24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y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55">
                <a:latin typeface="Arial"/>
                <a:cs typeface="Arial"/>
              </a:rPr>
              <a:t>1</a:t>
            </a:r>
            <a:r>
              <a:rPr dirty="0" sz="1800" spc="55">
                <a:latin typeface="Symbol"/>
                <a:cs typeface="Symbol"/>
              </a:rPr>
              <a:t></a:t>
            </a:r>
            <a:r>
              <a:rPr dirty="0" sz="1800" spc="5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42">
                <a:latin typeface="Symbol"/>
                <a:cs typeface="Symbol"/>
              </a:rPr>
              <a:t></a:t>
            </a:r>
            <a:r>
              <a:rPr dirty="0" baseline="-31250" sz="3600" spc="142" i="1">
                <a:latin typeface="Arial"/>
                <a:cs typeface="Arial"/>
              </a:rPr>
              <a:t>y</a:t>
            </a:r>
            <a:r>
              <a:rPr dirty="0" sz="1800" spc="95">
                <a:latin typeface="Symbol"/>
                <a:cs typeface="Symbol"/>
              </a:rPr>
              <a:t></a:t>
            </a:r>
            <a:r>
              <a:rPr dirty="0" sz="1800" spc="95" i="1">
                <a:latin typeface="Arial"/>
                <a:cs typeface="Arial"/>
              </a:rPr>
              <a:t>i</a:t>
            </a:r>
            <a:r>
              <a:rPr dirty="0" sz="1800" spc="95">
                <a:latin typeface="Symbol"/>
                <a:cs typeface="Symbol"/>
              </a:rPr>
              <a:t></a:t>
            </a:r>
            <a:r>
              <a:rPr dirty="0" sz="1800" spc="95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+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15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x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40956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R="80645">
              <a:lnSpc>
                <a:spcPts val="2775"/>
              </a:lnSpc>
              <a:spcBef>
                <a:spcPts val="24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z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20" i="1">
                <a:latin typeface="Arial"/>
                <a:cs typeface="Arial"/>
              </a:rPr>
              <a:t>z</a:t>
            </a:r>
            <a:r>
              <a:rPr dirty="0" sz="1800" spc="80">
                <a:latin typeface="Symbol"/>
                <a:cs typeface="Symbol"/>
              </a:rPr>
              <a:t></a:t>
            </a:r>
            <a:r>
              <a:rPr dirty="0" sz="1800" spc="80" i="1">
                <a:latin typeface="Arial"/>
                <a:cs typeface="Arial"/>
              </a:rPr>
              <a:t>i</a:t>
            </a:r>
            <a:r>
              <a:rPr dirty="0" sz="1800" spc="80">
                <a:latin typeface="Symbol"/>
                <a:cs typeface="Symbol"/>
              </a:rPr>
              <a:t></a:t>
            </a:r>
            <a:r>
              <a:rPr dirty="0" sz="1800" spc="8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30" i="1">
                <a:latin typeface="Arial"/>
                <a:cs typeface="Arial"/>
              </a:rPr>
              <a:t> </a:t>
            </a:r>
            <a:r>
              <a:rPr dirty="0" baseline="-31250" sz="3600" spc="135" i="1">
                <a:latin typeface="Arial"/>
                <a:cs typeface="Arial"/>
              </a:rPr>
              <a:t>e</a:t>
            </a:r>
            <a:r>
              <a:rPr dirty="0" baseline="-20061" sz="2700" spc="135">
                <a:latin typeface="Symbol"/>
                <a:cs typeface="Symbol"/>
              </a:rPr>
              <a:t></a:t>
            </a:r>
            <a:r>
              <a:rPr dirty="0" baseline="-20061" sz="2700" spc="135" i="1">
                <a:latin typeface="Arial"/>
                <a:cs typeface="Arial"/>
              </a:rPr>
              <a:t>i</a:t>
            </a:r>
            <a:r>
              <a:rPr dirty="0" baseline="-20061" sz="2700" spc="135">
                <a:latin typeface="Symbol"/>
                <a:cs typeface="Symbol"/>
              </a:rPr>
              <a:t></a:t>
            </a:r>
            <a:endParaRPr baseline="-20061" sz="2700">
              <a:latin typeface="Symbol"/>
              <a:cs typeface="Symbol"/>
            </a:endParaRPr>
          </a:p>
          <a:p>
            <a:pPr algn="ctr" marL="1604010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marL="299720" indent="-274320">
              <a:lnSpc>
                <a:spcPct val="100000"/>
              </a:lnSpc>
              <a:spcBef>
                <a:spcPts val="11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向量的模值计算可简化为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R="80010">
              <a:lnSpc>
                <a:spcPts val="2775"/>
              </a:lnSpc>
              <a:spcBef>
                <a:spcPts val="197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x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60">
                <a:latin typeface="Arial"/>
                <a:cs typeface="Arial"/>
              </a:rPr>
              <a:t>1</a:t>
            </a:r>
            <a:r>
              <a:rPr dirty="0" sz="1800" spc="60">
                <a:latin typeface="Symbol"/>
                <a:cs typeface="Symbol"/>
              </a:rPr>
              <a:t></a:t>
            </a:r>
            <a:r>
              <a:rPr dirty="0" sz="1800" spc="60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50">
                <a:latin typeface="Symbol"/>
                <a:cs typeface="Symbol"/>
              </a:rPr>
              <a:t></a:t>
            </a:r>
            <a:r>
              <a:rPr dirty="0" baseline="-31250" sz="3600" spc="150" i="1">
                <a:latin typeface="Arial"/>
                <a:cs typeface="Arial"/>
              </a:rPr>
              <a:t>x</a:t>
            </a:r>
            <a:r>
              <a:rPr dirty="0" sz="1800" spc="100">
                <a:latin typeface="Symbol"/>
                <a:cs typeface="Symbol"/>
              </a:rPr>
              <a:t></a:t>
            </a:r>
            <a:r>
              <a:rPr dirty="0" sz="1800" spc="100" i="1">
                <a:latin typeface="Arial"/>
                <a:cs typeface="Arial"/>
              </a:rPr>
              <a:t>i</a:t>
            </a:r>
            <a:r>
              <a:rPr dirty="0" sz="1800" spc="100">
                <a:latin typeface="Symbol"/>
                <a:cs typeface="Symbol"/>
              </a:rPr>
              <a:t></a:t>
            </a:r>
            <a:r>
              <a:rPr dirty="0" sz="1800" spc="100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–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67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y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39940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algn="ctr" marR="80010">
              <a:lnSpc>
                <a:spcPts val="2775"/>
              </a:lnSpc>
              <a:spcBef>
                <a:spcPts val="240"/>
              </a:spcBef>
              <a:tabLst>
                <a:tab pos="920750" algn="l"/>
                <a:tab pos="1245235" algn="l"/>
              </a:tabLst>
            </a:pPr>
            <a:r>
              <a:rPr dirty="0" baseline="-31250" sz="3600" spc="104" i="1">
                <a:latin typeface="Arial"/>
                <a:cs typeface="Arial"/>
              </a:rPr>
              <a:t>y</a:t>
            </a:r>
            <a:r>
              <a:rPr dirty="0" sz="1800" spc="70">
                <a:latin typeface="Symbol"/>
                <a:cs typeface="Symbol"/>
              </a:rPr>
              <a:t></a:t>
            </a:r>
            <a:r>
              <a:rPr dirty="0" sz="1800" spc="70" i="1">
                <a:latin typeface="Arial"/>
                <a:cs typeface="Arial"/>
              </a:rPr>
              <a:t>i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+ </a:t>
            </a:r>
            <a:r>
              <a:rPr dirty="0" sz="1800" spc="55">
                <a:latin typeface="Arial"/>
                <a:cs typeface="Arial"/>
              </a:rPr>
              <a:t>1</a:t>
            </a:r>
            <a:r>
              <a:rPr dirty="0" sz="1800" spc="55">
                <a:latin typeface="Symbol"/>
                <a:cs typeface="Symbol"/>
              </a:rPr>
              <a:t></a:t>
            </a:r>
            <a:r>
              <a:rPr dirty="0" sz="1800" spc="55">
                <a:latin typeface="Times New Roman"/>
                <a:cs typeface="Times New Roman"/>
              </a:rPr>
              <a:t>	</a:t>
            </a:r>
            <a:r>
              <a:rPr dirty="0" baseline="-31250" sz="3600">
                <a:latin typeface="Times New Roman"/>
                <a:cs typeface="Times New Roman"/>
              </a:rPr>
              <a:t>=	</a:t>
            </a:r>
            <a:r>
              <a:rPr dirty="0" baseline="-31250" sz="3600" spc="142">
                <a:latin typeface="Symbol"/>
                <a:cs typeface="Symbol"/>
              </a:rPr>
              <a:t></a:t>
            </a:r>
            <a:r>
              <a:rPr dirty="0" baseline="-31250" sz="3600" spc="142" i="1">
                <a:latin typeface="Arial"/>
                <a:cs typeface="Arial"/>
              </a:rPr>
              <a:t>y</a:t>
            </a:r>
            <a:r>
              <a:rPr dirty="0" sz="1800" spc="95">
                <a:latin typeface="Symbol"/>
                <a:cs typeface="Symbol"/>
              </a:rPr>
              <a:t></a:t>
            </a:r>
            <a:r>
              <a:rPr dirty="0" sz="1800" spc="95" i="1">
                <a:latin typeface="Arial"/>
                <a:cs typeface="Arial"/>
              </a:rPr>
              <a:t>i</a:t>
            </a:r>
            <a:r>
              <a:rPr dirty="0" sz="1800" spc="95">
                <a:latin typeface="Symbol"/>
                <a:cs typeface="Symbol"/>
              </a:rPr>
              <a:t></a:t>
            </a:r>
            <a:r>
              <a:rPr dirty="0" sz="1800" spc="95">
                <a:latin typeface="Times New Roman"/>
                <a:cs typeface="Times New Roman"/>
              </a:rPr>
              <a:t> </a:t>
            </a:r>
            <a:r>
              <a:rPr dirty="0" baseline="-31250" sz="3600">
                <a:latin typeface="Times New Roman"/>
                <a:cs typeface="Times New Roman"/>
              </a:rPr>
              <a:t>+ </a:t>
            </a:r>
            <a:r>
              <a:rPr dirty="0" baseline="-31250" sz="3600" spc="-7" i="1">
                <a:latin typeface="Arial"/>
                <a:cs typeface="Arial"/>
              </a:rPr>
              <a:t>d</a:t>
            </a:r>
            <a:r>
              <a:rPr dirty="0" baseline="-31250" sz="3600" spc="-30" i="1">
                <a:latin typeface="Arial"/>
                <a:cs typeface="Arial"/>
              </a:rPr>
              <a:t> </a:t>
            </a:r>
            <a:r>
              <a:rPr dirty="0" baseline="-31250" sz="3600" spc="165">
                <a:latin typeface="Symbol"/>
                <a:cs typeface="Symbol"/>
              </a:rPr>
              <a:t></a:t>
            </a:r>
            <a:r>
              <a:rPr dirty="0" baseline="-31250" sz="3600" spc="165">
                <a:latin typeface="Arial"/>
                <a:cs typeface="Arial"/>
              </a:rPr>
              <a:t>2</a:t>
            </a:r>
            <a:r>
              <a:rPr dirty="0" sz="1800" spc="110">
                <a:latin typeface="Times New Roman"/>
                <a:cs typeface="Times New Roman"/>
              </a:rPr>
              <a:t>–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baseline="-31250" sz="3600" spc="165" i="1">
                <a:latin typeface="Arial"/>
                <a:cs typeface="Arial"/>
              </a:rPr>
              <a:t>x</a:t>
            </a:r>
            <a:r>
              <a:rPr dirty="0" sz="1800" spc="110">
                <a:latin typeface="Symbol"/>
                <a:cs typeface="Symbol"/>
              </a:rPr>
              <a:t></a:t>
            </a:r>
            <a:r>
              <a:rPr dirty="0" sz="1800" spc="110" i="1">
                <a:latin typeface="Arial"/>
                <a:cs typeface="Arial"/>
              </a:rPr>
              <a:t>i</a:t>
            </a:r>
            <a:r>
              <a:rPr dirty="0" sz="1800" spc="110">
                <a:latin typeface="Symbol"/>
                <a:cs typeface="Symbol"/>
              </a:rPr>
              <a:t></a:t>
            </a:r>
            <a:r>
              <a:rPr dirty="0" baseline="-31250" sz="3600" spc="165">
                <a:latin typeface="Symbol"/>
                <a:cs typeface="Symbol"/>
              </a:rPr>
              <a:t></a:t>
            </a:r>
            <a:endParaRPr baseline="-31250" sz="3600">
              <a:latin typeface="Symbol"/>
              <a:cs typeface="Symbol"/>
            </a:endParaRPr>
          </a:p>
          <a:p>
            <a:pPr marL="5409565">
              <a:lnSpc>
                <a:spcPts val="2055"/>
              </a:lnSpc>
            </a:pPr>
            <a:r>
              <a:rPr dirty="0" sz="1800" spc="-5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marL="299720" indent="-274320">
              <a:lnSpc>
                <a:spcPts val="2740"/>
              </a:lnSpc>
              <a:spcBef>
                <a:spcPts val="118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当计算向量模值时，</a:t>
            </a:r>
            <a:r>
              <a:rPr dirty="0" sz="2400" spc="229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角度累加器可以被忽略。</a:t>
            </a:r>
            <a:r>
              <a:rPr dirty="0" sz="2400" spc="229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而且对于圆周坐标系，</a:t>
            </a:r>
            <a:endParaRPr sz="2400">
              <a:latin typeface="宋体"/>
              <a:cs typeface="宋体"/>
            </a:endParaRPr>
          </a:p>
          <a:p>
            <a:pPr marL="311785">
              <a:lnSpc>
                <a:spcPts val="2740"/>
              </a:lnSpc>
              <a:tabLst>
                <a:tab pos="640080" algn="l"/>
                <a:tab pos="963930" algn="l"/>
              </a:tabLst>
            </a:pPr>
            <a:r>
              <a:rPr dirty="0" sz="2400">
                <a:latin typeface="Symbol"/>
                <a:cs typeface="Symbol"/>
              </a:rPr>
              <a:t>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195">
                <a:latin typeface="Arial"/>
                <a:cs typeface="Arial"/>
              </a:rPr>
              <a:t>1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295" y="90931"/>
            <a:ext cx="2117090" cy="5372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pc="-10"/>
              <a:t>Notes:</a:t>
            </a:r>
          </a:p>
          <a:p>
            <a:pPr marL="67310">
              <a:lnSpc>
                <a:spcPts val="1895"/>
              </a:lnSpc>
            </a:pP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通用</a:t>
            </a:r>
            <a:r>
              <a:rPr dirty="0" sz="1600" spc="-375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CORDIC</a:t>
            </a:r>
            <a:r>
              <a:rPr dirty="0" sz="1600" spc="-2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b="0">
                <a:solidFill>
                  <a:srgbClr val="000000"/>
                </a:solidFill>
                <a:latin typeface="宋体"/>
                <a:cs typeface="宋体"/>
              </a:rPr>
              <a:t>方程</a:t>
            </a: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是</a:t>
            </a:r>
            <a:r>
              <a:rPr dirty="0" sz="1600" spc="-425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059" y="814069"/>
            <a:ext cx="6308725" cy="3141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3624579">
              <a:lnSpc>
                <a:spcPts val="1860"/>
              </a:lnSpc>
              <a:spcBef>
                <a:spcPts val="95"/>
              </a:spcBef>
            </a:pPr>
            <a:r>
              <a:rPr dirty="0" baseline="-32986" sz="2400" spc="75" i="1">
                <a:latin typeface="Arial"/>
                <a:cs typeface="Arial"/>
              </a:rPr>
              <a:t>x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= </a:t>
            </a:r>
            <a:r>
              <a:rPr dirty="0" baseline="-32986" sz="2400" spc="104">
                <a:latin typeface="Symbol"/>
                <a:cs typeface="Symbol"/>
              </a:rPr>
              <a:t></a:t>
            </a:r>
            <a:r>
              <a:rPr dirty="0" baseline="-32986" sz="2400" spc="104" i="1">
                <a:latin typeface="Arial"/>
                <a:cs typeface="Arial"/>
              </a:rPr>
              <a:t>x</a:t>
            </a:r>
            <a:r>
              <a:rPr dirty="0" sz="1400" spc="70">
                <a:latin typeface="Symbol"/>
                <a:cs typeface="Symbol"/>
              </a:rPr>
              <a:t>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sz="1400" spc="70">
                <a:latin typeface="Symbol"/>
                <a:cs typeface="Symbol"/>
              </a:rPr>
              <a:t>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– </a:t>
            </a:r>
            <a:r>
              <a:rPr dirty="0" baseline="-32986" sz="2400" spc="60">
                <a:latin typeface="Symbol"/>
                <a:cs typeface="Symbol"/>
              </a:rPr>
              <a:t></a:t>
            </a:r>
            <a:r>
              <a:rPr dirty="0" baseline="-32986" sz="2400" spc="60" i="1">
                <a:latin typeface="Arial"/>
                <a:cs typeface="Arial"/>
              </a:rPr>
              <a:t>d</a:t>
            </a:r>
            <a:r>
              <a:rPr dirty="0" baseline="-32986" sz="2400" spc="-135" i="1">
                <a:latin typeface="Arial"/>
                <a:cs typeface="Arial"/>
              </a:rPr>
              <a:t> </a:t>
            </a:r>
            <a:r>
              <a:rPr dirty="0" baseline="-32986" sz="2400" spc="112">
                <a:latin typeface="Symbol"/>
                <a:cs typeface="Symbol"/>
              </a:rPr>
              <a:t></a:t>
            </a:r>
            <a:r>
              <a:rPr dirty="0" baseline="-32986" sz="2400" spc="112">
                <a:latin typeface="Arial"/>
                <a:cs typeface="Arial"/>
              </a:rPr>
              <a:t>2</a:t>
            </a:r>
            <a:r>
              <a:rPr dirty="0" sz="1400" spc="75">
                <a:latin typeface="Times New Roman"/>
                <a:cs typeface="Times New Roman"/>
              </a:rPr>
              <a:t>–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baseline="-32986" sz="2400" spc="112" i="1">
                <a:latin typeface="Arial"/>
                <a:cs typeface="Arial"/>
              </a:rPr>
              <a:t>y</a:t>
            </a:r>
            <a:r>
              <a:rPr dirty="0" sz="1400" spc="75">
                <a:latin typeface="Symbol"/>
                <a:cs typeface="Symbol"/>
              </a:rPr>
              <a:t>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sz="1400" spc="75">
                <a:latin typeface="Symbol"/>
                <a:cs typeface="Symbol"/>
              </a:rPr>
              <a:t></a:t>
            </a:r>
            <a:r>
              <a:rPr dirty="0" baseline="-32986" sz="2400" spc="112">
                <a:latin typeface="Symbol"/>
                <a:cs typeface="Symbol"/>
              </a:rPr>
              <a:t></a:t>
            </a:r>
            <a:endParaRPr baseline="-32986" sz="2400">
              <a:latin typeface="Symbol"/>
              <a:cs typeface="Symbol"/>
            </a:endParaRPr>
          </a:p>
          <a:p>
            <a:pPr marL="5400040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 algn="ctr" marL="3624579">
              <a:lnSpc>
                <a:spcPts val="1860"/>
              </a:lnSpc>
              <a:spcBef>
                <a:spcPts val="320"/>
              </a:spcBef>
            </a:pPr>
            <a:r>
              <a:rPr dirty="0" baseline="-32986" sz="2400" spc="75" i="1">
                <a:latin typeface="Arial"/>
                <a:cs typeface="Arial"/>
              </a:rPr>
              <a:t>y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= </a:t>
            </a:r>
            <a:r>
              <a:rPr dirty="0" baseline="-32986" sz="2400" spc="104">
                <a:latin typeface="Symbol"/>
                <a:cs typeface="Symbol"/>
              </a:rPr>
              <a:t></a:t>
            </a:r>
            <a:r>
              <a:rPr dirty="0" baseline="-32986" sz="2400" spc="104" i="1">
                <a:latin typeface="Arial"/>
                <a:cs typeface="Arial"/>
              </a:rPr>
              <a:t>y</a:t>
            </a:r>
            <a:r>
              <a:rPr dirty="0" sz="1400" spc="70">
                <a:latin typeface="Symbol"/>
                <a:cs typeface="Symbol"/>
              </a:rPr>
              <a:t>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sz="1400" spc="70">
                <a:latin typeface="Symbol"/>
                <a:cs typeface="Symbol"/>
              </a:rPr>
              <a:t>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+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35" i="1">
                <a:latin typeface="Arial"/>
                <a:cs typeface="Arial"/>
              </a:rPr>
              <a:t> </a:t>
            </a:r>
            <a:r>
              <a:rPr dirty="0" baseline="-32986" sz="2400" spc="112">
                <a:latin typeface="Symbol"/>
                <a:cs typeface="Symbol"/>
              </a:rPr>
              <a:t></a:t>
            </a:r>
            <a:r>
              <a:rPr dirty="0" baseline="-32986" sz="2400" spc="112">
                <a:latin typeface="Arial"/>
                <a:cs typeface="Arial"/>
              </a:rPr>
              <a:t>2</a:t>
            </a:r>
            <a:r>
              <a:rPr dirty="0" sz="1400" spc="75">
                <a:latin typeface="Times New Roman"/>
                <a:cs typeface="Times New Roman"/>
              </a:rPr>
              <a:t>–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baseline="-32986" sz="2400" spc="112" i="1">
                <a:latin typeface="Arial"/>
                <a:cs typeface="Arial"/>
              </a:rPr>
              <a:t>x</a:t>
            </a:r>
            <a:r>
              <a:rPr dirty="0" sz="1400" spc="75">
                <a:latin typeface="Symbol"/>
                <a:cs typeface="Symbol"/>
              </a:rPr>
              <a:t>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sz="1400" spc="75">
                <a:latin typeface="Symbol"/>
                <a:cs typeface="Symbol"/>
              </a:rPr>
              <a:t></a:t>
            </a:r>
            <a:r>
              <a:rPr dirty="0" baseline="-32986" sz="2400" spc="112">
                <a:latin typeface="Symbol"/>
                <a:cs typeface="Symbol"/>
              </a:rPr>
              <a:t></a:t>
            </a:r>
            <a:endParaRPr baseline="-32986" sz="2400">
              <a:latin typeface="Symbol"/>
              <a:cs typeface="Symbol"/>
            </a:endParaRPr>
          </a:p>
          <a:p>
            <a:pPr marL="5341620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 algn="ctr" marL="3623945">
              <a:lnSpc>
                <a:spcPts val="1860"/>
              </a:lnSpc>
              <a:spcBef>
                <a:spcPts val="325"/>
              </a:spcBef>
            </a:pPr>
            <a:r>
              <a:rPr dirty="0" baseline="-32986" sz="2400" spc="75" i="1">
                <a:latin typeface="Arial"/>
                <a:cs typeface="Arial"/>
              </a:rPr>
              <a:t>z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= </a:t>
            </a:r>
            <a:r>
              <a:rPr dirty="0" baseline="-32986" sz="2400" spc="89" i="1">
                <a:latin typeface="Arial"/>
                <a:cs typeface="Arial"/>
              </a:rPr>
              <a:t>z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–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50" i="1">
                <a:latin typeface="Arial"/>
                <a:cs typeface="Arial"/>
              </a:rPr>
              <a:t> </a:t>
            </a:r>
            <a:r>
              <a:rPr dirty="0" baseline="-32986" sz="2400" spc="97" i="1">
                <a:latin typeface="Arial"/>
                <a:cs typeface="Arial"/>
              </a:rPr>
              <a:t>e</a:t>
            </a:r>
            <a:r>
              <a:rPr dirty="0" baseline="-17857" sz="2100" spc="97">
                <a:latin typeface="Symbol"/>
                <a:cs typeface="Symbol"/>
              </a:rPr>
              <a:t></a:t>
            </a:r>
            <a:r>
              <a:rPr dirty="0" baseline="-17857" sz="2100" spc="97" i="1">
                <a:latin typeface="Arial"/>
                <a:cs typeface="Arial"/>
              </a:rPr>
              <a:t>i</a:t>
            </a:r>
            <a:r>
              <a:rPr dirty="0" baseline="-17857" sz="2100" spc="97">
                <a:latin typeface="Symbol"/>
                <a:cs typeface="Symbol"/>
              </a:rPr>
              <a:t></a:t>
            </a:r>
            <a:endParaRPr baseline="-17857" sz="2100">
              <a:latin typeface="Symbol"/>
              <a:cs typeface="Symbol"/>
            </a:endParaRPr>
          </a:p>
          <a:p>
            <a:pPr algn="r" marR="716280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dirty="0" sz="1600" spc="-5">
                <a:latin typeface="宋体"/>
                <a:cs typeface="宋体"/>
              </a:rPr>
              <a:t>其中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,</a:t>
            </a:r>
            <a:endParaRPr sz="1600">
              <a:latin typeface="Arial"/>
              <a:cs typeface="Arial"/>
            </a:endParaRPr>
          </a:p>
          <a:p>
            <a:pPr marL="507365" indent="-274955">
              <a:lnSpc>
                <a:spcPct val="100000"/>
              </a:lnSpc>
              <a:spcBef>
                <a:spcPts val="1585"/>
              </a:spcBef>
              <a:buFont typeface="Arial"/>
              <a:buChar char="•"/>
              <a:tabLst>
                <a:tab pos="507365" algn="l"/>
                <a:tab pos="508000" algn="l"/>
              </a:tabLst>
            </a:pPr>
            <a:r>
              <a:rPr dirty="0" sz="1600" spc="-5">
                <a:latin typeface="宋体"/>
                <a:cs typeface="宋体"/>
              </a:rPr>
              <a:t>圆周旋转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r>
              <a:rPr dirty="0" sz="1600" spc="10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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5">
                <a:latin typeface="Symbol"/>
                <a:cs typeface="Symbol"/>
              </a:rPr>
              <a:t>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60" i="1">
                <a:latin typeface="Arial"/>
                <a:cs typeface="Arial"/>
              </a:rPr>
              <a:t>e</a:t>
            </a:r>
            <a:r>
              <a:rPr dirty="0" baseline="37698" sz="2100" spc="89">
                <a:latin typeface="Symbol"/>
                <a:cs typeface="Symbol"/>
              </a:rPr>
              <a:t></a:t>
            </a:r>
            <a:r>
              <a:rPr dirty="0" baseline="37698" sz="2100" spc="89" i="1">
                <a:latin typeface="Arial"/>
                <a:cs typeface="Arial"/>
              </a:rPr>
              <a:t>i</a:t>
            </a:r>
            <a:r>
              <a:rPr dirty="0" baseline="37698" sz="2100" spc="89">
                <a:latin typeface="Symbol"/>
                <a:cs typeface="Symbol"/>
              </a:rPr>
              <a:t></a:t>
            </a:r>
            <a:r>
              <a:rPr dirty="0" baseline="37698" sz="2100" spc="682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40">
                <a:latin typeface="Arial"/>
                <a:cs typeface="Arial"/>
              </a:rPr>
              <a:t>tan</a:t>
            </a:r>
            <a:r>
              <a:rPr dirty="0" baseline="21825" sz="2100" spc="60">
                <a:latin typeface="Times New Roman"/>
                <a:cs typeface="Times New Roman"/>
              </a:rPr>
              <a:t>–</a:t>
            </a:r>
            <a:r>
              <a:rPr dirty="0" baseline="21825" sz="2100" spc="60">
                <a:latin typeface="Arial"/>
                <a:cs typeface="Arial"/>
              </a:rPr>
              <a:t>1</a:t>
            </a:r>
            <a:r>
              <a:rPr dirty="0" sz="1600" spc="40">
                <a:latin typeface="Arial"/>
                <a:cs typeface="Arial"/>
              </a:rPr>
              <a:t>2</a:t>
            </a:r>
            <a:r>
              <a:rPr dirty="0" baseline="37698" sz="2100" spc="60">
                <a:latin typeface="Times New Roman"/>
                <a:cs typeface="Times New Roman"/>
              </a:rPr>
              <a:t>–</a:t>
            </a:r>
            <a:r>
              <a:rPr dirty="0" baseline="37698" sz="2100" spc="60" i="1">
                <a:latin typeface="Arial"/>
                <a:cs typeface="Arial"/>
              </a:rPr>
              <a:t>i</a:t>
            </a:r>
            <a:endParaRPr baseline="37698" sz="2100">
              <a:latin typeface="Arial"/>
              <a:cs typeface="Arial"/>
            </a:endParaRPr>
          </a:p>
          <a:p>
            <a:pPr marL="507365" indent="-274955">
              <a:lnSpc>
                <a:spcPct val="100000"/>
              </a:lnSpc>
              <a:spcBef>
                <a:spcPts val="1380"/>
              </a:spcBef>
              <a:buFont typeface="Arial"/>
              <a:buChar char="•"/>
              <a:tabLst>
                <a:tab pos="507365" algn="l"/>
                <a:tab pos="508000" algn="l"/>
              </a:tabLst>
            </a:pPr>
            <a:r>
              <a:rPr dirty="0" sz="1600" spc="-5">
                <a:latin typeface="宋体"/>
                <a:cs typeface="宋体"/>
              </a:rPr>
              <a:t>线性旋转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r>
              <a:rPr dirty="0" sz="1600" spc="10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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-5">
                <a:latin typeface="Arial"/>
                <a:cs typeface="Arial"/>
              </a:rPr>
              <a:t>0</a:t>
            </a:r>
            <a:r>
              <a:rPr dirty="0" sz="1600" spc="-5">
                <a:latin typeface="Symbol"/>
                <a:cs typeface="Symbol"/>
              </a:rPr>
              <a:t>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60" i="1">
                <a:latin typeface="Arial"/>
                <a:cs typeface="Arial"/>
              </a:rPr>
              <a:t>e</a:t>
            </a:r>
            <a:r>
              <a:rPr dirty="0" baseline="37698" sz="2100" spc="89">
                <a:latin typeface="Symbol"/>
                <a:cs typeface="Symbol"/>
              </a:rPr>
              <a:t></a:t>
            </a:r>
            <a:r>
              <a:rPr dirty="0" baseline="37698" sz="2100" spc="89" i="1">
                <a:latin typeface="Arial"/>
                <a:cs typeface="Arial"/>
              </a:rPr>
              <a:t>i</a:t>
            </a:r>
            <a:r>
              <a:rPr dirty="0" baseline="37698" sz="2100" spc="89">
                <a:latin typeface="Symbol"/>
                <a:cs typeface="Symbol"/>
              </a:rPr>
              <a:t></a:t>
            </a:r>
            <a:r>
              <a:rPr dirty="0" baseline="37698" sz="2100" spc="682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35">
                <a:latin typeface="Arial"/>
                <a:cs typeface="Arial"/>
              </a:rPr>
              <a:t>2</a:t>
            </a:r>
            <a:r>
              <a:rPr dirty="0" baseline="37698" sz="2100" spc="52">
                <a:latin typeface="Times New Roman"/>
                <a:cs typeface="Times New Roman"/>
              </a:rPr>
              <a:t>–</a:t>
            </a:r>
            <a:r>
              <a:rPr dirty="0" baseline="37698" sz="2100" spc="52" i="1">
                <a:latin typeface="Arial"/>
                <a:cs typeface="Arial"/>
              </a:rPr>
              <a:t>i</a:t>
            </a:r>
            <a:endParaRPr baseline="37698" sz="2100">
              <a:latin typeface="Arial"/>
              <a:cs typeface="Arial"/>
            </a:endParaRPr>
          </a:p>
          <a:p>
            <a:pPr marL="507365" indent="-274955">
              <a:lnSpc>
                <a:spcPct val="100000"/>
              </a:lnSpc>
              <a:spcBef>
                <a:spcPts val="1380"/>
              </a:spcBef>
              <a:buFont typeface="Arial"/>
              <a:buChar char="•"/>
              <a:tabLst>
                <a:tab pos="507365" algn="l"/>
                <a:tab pos="508000" algn="l"/>
              </a:tabLst>
            </a:pPr>
            <a:r>
              <a:rPr dirty="0" sz="1600" spc="-5">
                <a:latin typeface="宋体"/>
                <a:cs typeface="宋体"/>
              </a:rPr>
              <a:t>双曲线旋转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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15">
                <a:latin typeface="Times New Roman"/>
                <a:cs typeface="Times New Roman"/>
              </a:rPr>
              <a:t>–</a:t>
            </a:r>
            <a:r>
              <a:rPr dirty="0" sz="1600" spc="15">
                <a:latin typeface="Arial"/>
                <a:cs typeface="Arial"/>
              </a:rPr>
              <a:t>1</a:t>
            </a:r>
            <a:r>
              <a:rPr dirty="0" sz="1600" spc="15">
                <a:latin typeface="Symbol"/>
                <a:cs typeface="Symbol"/>
              </a:rPr>
              <a:t>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60" i="1">
                <a:latin typeface="Arial"/>
                <a:cs typeface="Arial"/>
              </a:rPr>
              <a:t>e</a:t>
            </a:r>
            <a:r>
              <a:rPr dirty="0" baseline="37698" sz="2100" spc="89">
                <a:latin typeface="Symbol"/>
                <a:cs typeface="Symbol"/>
              </a:rPr>
              <a:t></a:t>
            </a:r>
            <a:r>
              <a:rPr dirty="0" baseline="37698" sz="2100" spc="89" i="1">
                <a:latin typeface="Arial"/>
                <a:cs typeface="Arial"/>
              </a:rPr>
              <a:t>i</a:t>
            </a:r>
            <a:r>
              <a:rPr dirty="0" baseline="37698" sz="2100" spc="89">
                <a:latin typeface="Symbol"/>
                <a:cs typeface="Symbol"/>
              </a:rPr>
              <a:t></a:t>
            </a:r>
            <a:r>
              <a:rPr dirty="0" baseline="37698" sz="2100" spc="66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35">
                <a:latin typeface="Arial"/>
                <a:cs typeface="Arial"/>
              </a:rPr>
              <a:t>tanh</a:t>
            </a:r>
            <a:r>
              <a:rPr dirty="0" baseline="21825" sz="2100" spc="52">
                <a:latin typeface="Times New Roman"/>
                <a:cs typeface="Times New Roman"/>
              </a:rPr>
              <a:t>–</a:t>
            </a:r>
            <a:r>
              <a:rPr dirty="0" baseline="21825" sz="2100" spc="52">
                <a:latin typeface="Arial"/>
                <a:cs typeface="Arial"/>
              </a:rPr>
              <a:t>1</a:t>
            </a:r>
            <a:r>
              <a:rPr dirty="0" sz="1600" spc="35">
                <a:latin typeface="Arial"/>
                <a:cs typeface="Arial"/>
              </a:rPr>
              <a:t>2</a:t>
            </a:r>
            <a:r>
              <a:rPr dirty="0" baseline="37698" sz="2100" spc="52">
                <a:latin typeface="Times New Roman"/>
                <a:cs typeface="Times New Roman"/>
              </a:rPr>
              <a:t>–</a:t>
            </a:r>
            <a:r>
              <a:rPr dirty="0" baseline="37698" sz="2100" spc="52" i="1">
                <a:latin typeface="Arial"/>
                <a:cs typeface="Arial"/>
              </a:rPr>
              <a:t>i</a:t>
            </a:r>
            <a:endParaRPr baseline="37698"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76405" y="4211827"/>
            <a:ext cx="6540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0059" y="4105937"/>
            <a:ext cx="99466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2159635" algn="l"/>
              </a:tabLst>
            </a:pPr>
            <a:r>
              <a:rPr dirty="0" sz="1600" spc="-5">
                <a:latin typeface="宋体"/>
                <a:cs typeface="宋体"/>
              </a:rPr>
              <a:t>当使用向量模式时，</a:t>
            </a:r>
            <a:r>
              <a:rPr dirty="0" sz="1600" spc="-65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d	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95">
                <a:latin typeface="Times New Roman"/>
                <a:cs typeface="Times New Roman"/>
              </a:rPr>
              <a:t>–</a:t>
            </a:r>
            <a:r>
              <a:rPr dirty="0" sz="1600" spc="95" i="1">
                <a:latin typeface="Arial"/>
                <a:cs typeface="Arial"/>
              </a:rPr>
              <a:t>sign</a:t>
            </a:r>
            <a:r>
              <a:rPr dirty="0" sz="1600" spc="95">
                <a:latin typeface="Symbol"/>
                <a:cs typeface="Symbol"/>
              </a:rPr>
              <a:t></a:t>
            </a:r>
            <a:r>
              <a:rPr dirty="0" sz="1600" spc="95" i="1">
                <a:latin typeface="Arial"/>
                <a:cs typeface="Arial"/>
              </a:rPr>
              <a:t>x</a:t>
            </a:r>
            <a:r>
              <a:rPr dirty="0" baseline="37698" sz="2100" spc="142">
                <a:latin typeface="Symbol"/>
                <a:cs typeface="Symbol"/>
              </a:rPr>
              <a:t></a:t>
            </a:r>
            <a:r>
              <a:rPr dirty="0" baseline="37698" sz="2100" spc="142" i="1">
                <a:latin typeface="Arial"/>
                <a:cs typeface="Arial"/>
              </a:rPr>
              <a:t>i</a:t>
            </a:r>
            <a:r>
              <a:rPr dirty="0" baseline="37698" sz="2100" spc="142">
                <a:latin typeface="Symbol"/>
                <a:cs typeface="Symbol"/>
              </a:rPr>
              <a:t></a:t>
            </a:r>
            <a:r>
              <a:rPr dirty="0" sz="1600" spc="95" i="1">
                <a:latin typeface="Arial"/>
                <a:cs typeface="Arial"/>
              </a:rPr>
              <a:t>y</a:t>
            </a:r>
            <a:r>
              <a:rPr dirty="0" baseline="37698" sz="2100" spc="142">
                <a:latin typeface="Symbol"/>
                <a:cs typeface="Symbol"/>
              </a:rPr>
              <a:t></a:t>
            </a:r>
            <a:r>
              <a:rPr dirty="0" baseline="37698" sz="2100" spc="142" i="1">
                <a:latin typeface="Arial"/>
                <a:cs typeface="Arial"/>
              </a:rPr>
              <a:t>i</a:t>
            </a:r>
            <a:r>
              <a:rPr dirty="0" baseline="37698" sz="2100" spc="142">
                <a:latin typeface="Symbol"/>
                <a:cs typeface="Symbol"/>
              </a:rPr>
              <a:t></a:t>
            </a:r>
            <a:r>
              <a:rPr dirty="0" sz="1600" spc="95">
                <a:latin typeface="Symbol"/>
                <a:cs typeface="Symbol"/>
              </a:rPr>
              <a:t>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方程用于计算向量的模值</a:t>
            </a:r>
            <a:r>
              <a:rPr dirty="0" sz="1600" spc="50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并</a:t>
            </a:r>
            <a:r>
              <a:rPr dirty="0" sz="1600" spc="-5">
                <a:latin typeface="宋体"/>
                <a:cs typeface="宋体"/>
              </a:rPr>
              <a:t>且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 </a:t>
            </a:r>
            <a:r>
              <a:rPr dirty="0" sz="1600">
                <a:latin typeface="宋体"/>
                <a:cs typeface="宋体"/>
              </a:rPr>
              <a:t>方程仅取决</a:t>
            </a:r>
            <a:r>
              <a:rPr dirty="0" sz="1600" spc="-5">
                <a:latin typeface="宋体"/>
                <a:cs typeface="宋体"/>
              </a:rPr>
              <a:t>于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y</a:t>
            </a:r>
            <a:r>
              <a:rPr dirty="0" sz="1600" spc="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</a:t>
            </a:r>
            <a:r>
              <a:rPr dirty="0" sz="1600">
                <a:latin typeface="宋体"/>
                <a:cs typeface="宋体"/>
              </a:rPr>
              <a:t>程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>
                <a:latin typeface="宋体"/>
                <a:cs typeface="宋体"/>
              </a:rPr>
              <a:t>因</a:t>
            </a:r>
            <a:r>
              <a:rPr dirty="0" sz="1600" spc="-5">
                <a:latin typeface="宋体"/>
                <a:cs typeface="宋体"/>
              </a:rPr>
              <a:t>此</a:t>
            </a:r>
            <a:r>
              <a:rPr dirty="0" sz="1600" spc="20">
                <a:latin typeface="宋体"/>
                <a:cs typeface="宋体"/>
              </a:rPr>
              <a:t>，z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2840" y="4346735"/>
            <a:ext cx="6225540" cy="1405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方程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（角度累加器）可以被忽略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只余下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3726815">
              <a:lnSpc>
                <a:spcPts val="1860"/>
              </a:lnSpc>
              <a:spcBef>
                <a:spcPts val="1664"/>
              </a:spcBef>
            </a:pPr>
            <a:r>
              <a:rPr dirty="0" baseline="-32986" sz="2400" spc="75" i="1">
                <a:latin typeface="Arial"/>
                <a:cs typeface="Arial"/>
              </a:rPr>
              <a:t>x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r>
              <a:rPr dirty="0" baseline="-32986" sz="2400" spc="585">
                <a:latin typeface="Times New Roman"/>
                <a:cs typeface="Times New Roman"/>
              </a:rPr>
              <a:t> </a:t>
            </a:r>
            <a:r>
              <a:rPr dirty="0" baseline="-32986" sz="2400" spc="104">
                <a:latin typeface="Symbol"/>
                <a:cs typeface="Symbol"/>
              </a:rPr>
              <a:t></a:t>
            </a:r>
            <a:r>
              <a:rPr dirty="0" baseline="-32986" sz="2400" spc="104" i="1">
                <a:latin typeface="Arial"/>
                <a:cs typeface="Arial"/>
              </a:rPr>
              <a:t>x</a:t>
            </a:r>
            <a:r>
              <a:rPr dirty="0" sz="1400" spc="70">
                <a:latin typeface="Symbol"/>
                <a:cs typeface="Symbol"/>
              </a:rPr>
              <a:t>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sz="1400" spc="70">
                <a:latin typeface="Symbol"/>
                <a:cs typeface="Symbol"/>
              </a:rPr>
              <a:t>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–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57" i="1">
                <a:latin typeface="Arial"/>
                <a:cs typeface="Arial"/>
              </a:rPr>
              <a:t> </a:t>
            </a:r>
            <a:r>
              <a:rPr dirty="0" baseline="-32986" sz="2400" spc="112">
                <a:latin typeface="Symbol"/>
                <a:cs typeface="Symbol"/>
              </a:rPr>
              <a:t></a:t>
            </a:r>
            <a:r>
              <a:rPr dirty="0" baseline="-32986" sz="2400" spc="112">
                <a:latin typeface="Arial"/>
                <a:cs typeface="Arial"/>
              </a:rPr>
              <a:t>2</a:t>
            </a:r>
            <a:r>
              <a:rPr dirty="0" sz="1400" spc="75">
                <a:latin typeface="Times New Roman"/>
                <a:cs typeface="Times New Roman"/>
              </a:rPr>
              <a:t>–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baseline="-32986" sz="2400" spc="112" i="1">
                <a:latin typeface="Arial"/>
                <a:cs typeface="Arial"/>
              </a:rPr>
              <a:t>y</a:t>
            </a:r>
            <a:r>
              <a:rPr dirty="0" sz="1400" spc="75">
                <a:latin typeface="Symbol"/>
                <a:cs typeface="Symbol"/>
              </a:rPr>
              <a:t>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sz="1400" spc="75">
                <a:latin typeface="Symbol"/>
                <a:cs typeface="Symbol"/>
              </a:rPr>
              <a:t></a:t>
            </a:r>
            <a:r>
              <a:rPr dirty="0" baseline="-32986" sz="2400" spc="112">
                <a:latin typeface="Symbol"/>
                <a:cs typeface="Symbol"/>
              </a:rPr>
              <a:t></a:t>
            </a:r>
            <a:endParaRPr baseline="-32986" sz="2400">
              <a:latin typeface="Symbol"/>
              <a:cs typeface="Symbol"/>
            </a:endParaRPr>
          </a:p>
          <a:p>
            <a:pPr marL="5323205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  <a:p>
            <a:pPr marL="3720465">
              <a:lnSpc>
                <a:spcPts val="1860"/>
              </a:lnSpc>
              <a:spcBef>
                <a:spcPts val="325"/>
              </a:spcBef>
            </a:pPr>
            <a:r>
              <a:rPr dirty="0" baseline="-32986" sz="2400" spc="75" i="1">
                <a:latin typeface="Arial"/>
                <a:cs typeface="Arial"/>
              </a:rPr>
              <a:t>y</a:t>
            </a:r>
            <a:r>
              <a:rPr dirty="0" sz="1400" spc="50">
                <a:latin typeface="Symbol"/>
                <a:cs typeface="Symbol"/>
              </a:rPr>
              <a:t></a:t>
            </a:r>
            <a:r>
              <a:rPr dirty="0" sz="1400" spc="50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+ </a:t>
            </a:r>
            <a:r>
              <a:rPr dirty="0" sz="1400" spc="45">
                <a:latin typeface="Arial"/>
                <a:cs typeface="Arial"/>
              </a:rPr>
              <a:t>1</a:t>
            </a:r>
            <a:r>
              <a:rPr dirty="0" sz="1400" spc="45">
                <a:latin typeface="Symbol"/>
                <a:cs typeface="Symbol"/>
              </a:rPr>
              <a:t></a:t>
            </a:r>
            <a:r>
              <a:rPr dirty="0" sz="1400" spc="45">
                <a:latin typeface="Times New Roman"/>
                <a:cs typeface="Times New Roman"/>
              </a:rPr>
              <a:t> 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r>
              <a:rPr dirty="0" baseline="-32986" sz="2400" spc="585">
                <a:latin typeface="Times New Roman"/>
                <a:cs typeface="Times New Roman"/>
              </a:rPr>
              <a:t> </a:t>
            </a:r>
            <a:r>
              <a:rPr dirty="0" baseline="-32986" sz="2400" spc="104">
                <a:latin typeface="Symbol"/>
                <a:cs typeface="Symbol"/>
              </a:rPr>
              <a:t></a:t>
            </a:r>
            <a:r>
              <a:rPr dirty="0" baseline="-32986" sz="2400" spc="104" i="1">
                <a:latin typeface="Arial"/>
                <a:cs typeface="Arial"/>
              </a:rPr>
              <a:t>y</a:t>
            </a:r>
            <a:r>
              <a:rPr dirty="0" sz="1400" spc="70">
                <a:latin typeface="Symbol"/>
                <a:cs typeface="Symbol"/>
              </a:rPr>
              <a:t></a:t>
            </a:r>
            <a:r>
              <a:rPr dirty="0" sz="1400" spc="70" i="1">
                <a:latin typeface="Arial"/>
                <a:cs typeface="Arial"/>
              </a:rPr>
              <a:t>i</a:t>
            </a:r>
            <a:r>
              <a:rPr dirty="0" sz="1400" spc="70">
                <a:latin typeface="Symbol"/>
                <a:cs typeface="Symbol"/>
              </a:rPr>
              <a:t>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+ </a:t>
            </a:r>
            <a:r>
              <a:rPr dirty="0" baseline="-32986" sz="2400" spc="-7" i="1">
                <a:latin typeface="Arial"/>
                <a:cs typeface="Arial"/>
              </a:rPr>
              <a:t>d</a:t>
            </a:r>
            <a:r>
              <a:rPr dirty="0" baseline="-32986" sz="2400" spc="-150" i="1">
                <a:latin typeface="Arial"/>
                <a:cs typeface="Arial"/>
              </a:rPr>
              <a:t> </a:t>
            </a:r>
            <a:r>
              <a:rPr dirty="0" baseline="-32986" sz="2400" spc="112">
                <a:latin typeface="Symbol"/>
                <a:cs typeface="Symbol"/>
              </a:rPr>
              <a:t></a:t>
            </a:r>
            <a:r>
              <a:rPr dirty="0" baseline="-32986" sz="2400" spc="112">
                <a:latin typeface="Arial"/>
                <a:cs typeface="Arial"/>
              </a:rPr>
              <a:t>2</a:t>
            </a:r>
            <a:r>
              <a:rPr dirty="0" sz="1400" spc="75">
                <a:latin typeface="Times New Roman"/>
                <a:cs typeface="Times New Roman"/>
              </a:rPr>
              <a:t>–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baseline="-32986" sz="2400" spc="112" i="1">
                <a:latin typeface="Arial"/>
                <a:cs typeface="Arial"/>
              </a:rPr>
              <a:t>x</a:t>
            </a:r>
            <a:r>
              <a:rPr dirty="0" sz="1400" spc="75">
                <a:latin typeface="Symbol"/>
                <a:cs typeface="Symbol"/>
              </a:rPr>
              <a:t></a:t>
            </a:r>
            <a:r>
              <a:rPr dirty="0" sz="1400" spc="75" i="1">
                <a:latin typeface="Arial"/>
                <a:cs typeface="Arial"/>
              </a:rPr>
              <a:t>i</a:t>
            </a:r>
            <a:r>
              <a:rPr dirty="0" sz="1400" spc="75">
                <a:latin typeface="Symbol"/>
                <a:cs typeface="Symbol"/>
              </a:rPr>
              <a:t></a:t>
            </a:r>
            <a:r>
              <a:rPr dirty="0" baseline="-32986" sz="2400" spc="112">
                <a:latin typeface="Symbol"/>
                <a:cs typeface="Symbol"/>
              </a:rPr>
              <a:t></a:t>
            </a:r>
            <a:endParaRPr baseline="-32986" sz="2400">
              <a:latin typeface="Symbol"/>
              <a:cs typeface="Symbol"/>
            </a:endParaRPr>
          </a:p>
          <a:p>
            <a:pPr marL="5328920">
              <a:lnSpc>
                <a:spcPts val="162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45007" y="40640"/>
            <a:ext cx="1854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所需硬件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34252"/>
            <a:ext cx="5506720" cy="4121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实现</a:t>
            </a:r>
            <a:r>
              <a:rPr dirty="0" sz="2400" spc="-570">
                <a:latin typeface="宋体"/>
                <a:cs typeface="宋体"/>
              </a:rPr>
              <a:t> </a:t>
            </a:r>
            <a:r>
              <a:rPr dirty="0" sz="2500" spc="-100">
                <a:solidFill>
                  <a:srgbClr val="FF0000"/>
                </a:solidFill>
                <a:latin typeface="宋体"/>
                <a:cs typeface="宋体"/>
              </a:rPr>
              <a:t>单次迭代</a:t>
            </a:r>
            <a:r>
              <a:rPr dirty="0" sz="2500" spc="-620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所需的硬件如下图所示</a:t>
            </a:r>
            <a:r>
              <a:rPr dirty="0" sz="2400" spc="-62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53169" y="1246632"/>
            <a:ext cx="4086605" cy="4264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24563" y="1230249"/>
            <a:ext cx="1336675" cy="0"/>
          </a:xfrm>
          <a:custGeom>
            <a:avLst/>
            <a:gdLst/>
            <a:ahLst/>
            <a:cxnLst/>
            <a:rect l="l" t="t" r="r" b="b"/>
            <a:pathLst>
              <a:path w="1336675" h="0">
                <a:moveTo>
                  <a:pt x="0" y="0"/>
                </a:moveTo>
                <a:lnTo>
                  <a:pt x="1336548" y="0"/>
                </a:lnTo>
              </a:path>
            </a:pathLst>
          </a:custGeom>
          <a:ln w="2514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748538" y="1229867"/>
            <a:ext cx="0" cy="1213485"/>
          </a:xfrm>
          <a:custGeom>
            <a:avLst/>
            <a:gdLst/>
            <a:ahLst/>
            <a:cxnLst/>
            <a:rect l="l" t="t" r="r" b="b"/>
            <a:pathLst>
              <a:path w="0" h="1213485">
                <a:moveTo>
                  <a:pt x="0" y="0"/>
                </a:moveTo>
                <a:lnTo>
                  <a:pt x="0" y="1213104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12371" y="2430398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40" h="0">
                <a:moveTo>
                  <a:pt x="0" y="0"/>
                </a:moveTo>
                <a:lnTo>
                  <a:pt x="1335786" y="0"/>
                </a:lnTo>
              </a:path>
            </a:pathLst>
          </a:custGeom>
          <a:ln w="2514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424944" y="1217675"/>
            <a:ext cx="0" cy="1212850"/>
          </a:xfrm>
          <a:custGeom>
            <a:avLst/>
            <a:gdLst/>
            <a:ahLst/>
            <a:cxnLst/>
            <a:rect l="l" t="t" r="r" b="b"/>
            <a:pathLst>
              <a:path w="0" h="1212850">
                <a:moveTo>
                  <a:pt x="0" y="0"/>
                </a:moveTo>
                <a:lnTo>
                  <a:pt x="0" y="1212341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436755" y="3680840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09" h="0">
                <a:moveTo>
                  <a:pt x="0" y="0"/>
                </a:moveTo>
                <a:lnTo>
                  <a:pt x="1337309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761492" y="3680459"/>
            <a:ext cx="0" cy="1214120"/>
          </a:xfrm>
          <a:custGeom>
            <a:avLst/>
            <a:gdLst/>
            <a:ahLst/>
            <a:cxnLst/>
            <a:rect l="l" t="t" r="r" b="b"/>
            <a:pathLst>
              <a:path w="0" h="1214120">
                <a:moveTo>
                  <a:pt x="0" y="0"/>
                </a:moveTo>
                <a:lnTo>
                  <a:pt x="0" y="1213865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424563" y="4881753"/>
            <a:ext cx="1336675" cy="0"/>
          </a:xfrm>
          <a:custGeom>
            <a:avLst/>
            <a:gdLst/>
            <a:ahLst/>
            <a:cxnLst/>
            <a:rect l="l" t="t" r="r" b="b"/>
            <a:pathLst>
              <a:path w="1336675" h="0">
                <a:moveTo>
                  <a:pt x="0" y="0"/>
                </a:moveTo>
                <a:lnTo>
                  <a:pt x="1336548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437136" y="3668267"/>
            <a:ext cx="0" cy="1213485"/>
          </a:xfrm>
          <a:custGeom>
            <a:avLst/>
            <a:gdLst/>
            <a:ahLst/>
            <a:cxnLst/>
            <a:rect l="l" t="t" r="r" b="b"/>
            <a:pathLst>
              <a:path w="0" h="1213485">
                <a:moveTo>
                  <a:pt x="0" y="0"/>
                </a:moveTo>
                <a:lnTo>
                  <a:pt x="0" y="1213103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563751" y="1179067"/>
            <a:ext cx="6343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Shift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25651" y="2655061"/>
            <a:ext cx="6851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XOR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430409" y="2427351"/>
            <a:ext cx="612775" cy="0"/>
          </a:xfrm>
          <a:custGeom>
            <a:avLst/>
            <a:gdLst/>
            <a:ahLst/>
            <a:cxnLst/>
            <a:rect l="l" t="t" r="r" b="b"/>
            <a:pathLst>
              <a:path w="612775" h="0">
                <a:moveTo>
                  <a:pt x="0" y="0"/>
                </a:moveTo>
                <a:lnTo>
                  <a:pt x="612648" y="0"/>
                </a:lnTo>
              </a:path>
            </a:pathLst>
          </a:custGeom>
          <a:ln w="2514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030484" y="2426970"/>
            <a:ext cx="0" cy="1213485"/>
          </a:xfrm>
          <a:custGeom>
            <a:avLst/>
            <a:gdLst/>
            <a:ahLst/>
            <a:cxnLst/>
            <a:rect l="l" t="t" r="r" b="b"/>
            <a:pathLst>
              <a:path w="0" h="1213485">
                <a:moveTo>
                  <a:pt x="0" y="0"/>
                </a:moveTo>
                <a:lnTo>
                  <a:pt x="0" y="1213104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18217" y="362750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 h="0">
                <a:moveTo>
                  <a:pt x="0" y="0"/>
                </a:moveTo>
                <a:lnTo>
                  <a:pt x="611886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30790" y="2414777"/>
            <a:ext cx="0" cy="1212850"/>
          </a:xfrm>
          <a:custGeom>
            <a:avLst/>
            <a:gdLst/>
            <a:ahLst/>
            <a:cxnLst/>
            <a:rect l="l" t="t" r="r" b="b"/>
            <a:pathLst>
              <a:path w="0" h="1212850">
                <a:moveTo>
                  <a:pt x="0" y="0"/>
                </a:moveTo>
                <a:lnTo>
                  <a:pt x="0" y="1212341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334122" y="1753361"/>
            <a:ext cx="173735" cy="1775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26046" y="1822704"/>
            <a:ext cx="19050" cy="38100"/>
          </a:xfrm>
          <a:custGeom>
            <a:avLst/>
            <a:gdLst/>
            <a:ahLst/>
            <a:cxnLst/>
            <a:rect l="l" t="t" r="r" b="b"/>
            <a:pathLst>
              <a:path w="19050" h="38100">
                <a:moveTo>
                  <a:pt x="0" y="0"/>
                </a:moveTo>
                <a:lnTo>
                  <a:pt x="0" y="38100"/>
                </a:lnTo>
                <a:lnTo>
                  <a:pt x="19050" y="38100"/>
                </a:lnTo>
                <a:lnTo>
                  <a:pt x="19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45096" y="1841754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 h="0">
                <a:moveTo>
                  <a:pt x="0" y="0"/>
                </a:moveTo>
                <a:lnTo>
                  <a:pt x="62712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352424" y="4188714"/>
            <a:ext cx="173735" cy="1775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744348" y="4258055"/>
            <a:ext cx="19050" cy="38100"/>
          </a:xfrm>
          <a:custGeom>
            <a:avLst/>
            <a:gdLst/>
            <a:ahLst/>
            <a:cxnLst/>
            <a:rect l="l" t="t" r="r" b="b"/>
            <a:pathLst>
              <a:path w="19050" h="38100">
                <a:moveTo>
                  <a:pt x="0" y="0"/>
                </a:moveTo>
                <a:lnTo>
                  <a:pt x="0" y="38100"/>
                </a:lnTo>
                <a:lnTo>
                  <a:pt x="19050" y="38100"/>
                </a:lnTo>
                <a:lnTo>
                  <a:pt x="19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763398" y="427710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 h="0">
                <a:moveTo>
                  <a:pt x="0" y="0"/>
                </a:moveTo>
                <a:lnTo>
                  <a:pt x="62712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865499" y="1251458"/>
            <a:ext cx="7239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 spc="7">
                <a:latin typeface="Arial"/>
                <a:cs typeface="Arial"/>
              </a:rPr>
              <a:t>x</a:t>
            </a:r>
            <a:r>
              <a:rPr dirty="0" sz="1900" spc="5">
                <a:latin typeface="Arial"/>
                <a:cs typeface="Arial"/>
              </a:rPr>
              <a:t>(i+1)</a:t>
            </a:r>
            <a:endParaRPr sz="1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60164" y="3690620"/>
            <a:ext cx="7226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>
                <a:latin typeface="Arial"/>
                <a:cs typeface="Arial"/>
              </a:rPr>
              <a:t>y</a:t>
            </a:r>
            <a:r>
              <a:rPr dirty="0" sz="1900">
                <a:latin typeface="Arial"/>
                <a:cs typeface="Arial"/>
              </a:rPr>
              <a:t>(i+1)</a:t>
            </a:r>
            <a:endParaRPr sz="19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87153" y="2933700"/>
            <a:ext cx="109727" cy="1264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28785" y="2990850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4"/>
                </a:lnTo>
                <a:lnTo>
                  <a:pt x="6095" y="12954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634881" y="2997326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 h="0">
                <a:moveTo>
                  <a:pt x="0" y="0"/>
                </a:moveTo>
                <a:lnTo>
                  <a:pt x="65836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799198" y="2293620"/>
            <a:ext cx="123189" cy="121920"/>
          </a:xfrm>
          <a:custGeom>
            <a:avLst/>
            <a:gdLst/>
            <a:ahLst/>
            <a:cxnLst/>
            <a:rect l="l" t="t" r="r" b="b"/>
            <a:pathLst>
              <a:path w="123190" h="121919">
                <a:moveTo>
                  <a:pt x="10668" y="2285"/>
                </a:moveTo>
                <a:lnTo>
                  <a:pt x="0" y="0"/>
                </a:lnTo>
                <a:lnTo>
                  <a:pt x="2286" y="10667"/>
                </a:lnTo>
                <a:lnTo>
                  <a:pt x="6858" y="25755"/>
                </a:lnTo>
                <a:lnTo>
                  <a:pt x="6858" y="15239"/>
                </a:lnTo>
                <a:lnTo>
                  <a:pt x="10668" y="2285"/>
                </a:lnTo>
                <a:close/>
              </a:path>
              <a:path w="123190" h="121919">
                <a:moveTo>
                  <a:pt x="17810" y="17855"/>
                </a:moveTo>
                <a:lnTo>
                  <a:pt x="14478" y="6857"/>
                </a:lnTo>
                <a:lnTo>
                  <a:pt x="10668" y="2285"/>
                </a:lnTo>
                <a:lnTo>
                  <a:pt x="6858" y="15239"/>
                </a:lnTo>
                <a:lnTo>
                  <a:pt x="17810" y="17855"/>
                </a:lnTo>
                <a:close/>
              </a:path>
              <a:path w="123190" h="121919">
                <a:moveTo>
                  <a:pt x="41647" y="96518"/>
                </a:moveTo>
                <a:lnTo>
                  <a:pt x="17810" y="17855"/>
                </a:lnTo>
                <a:lnTo>
                  <a:pt x="6858" y="15239"/>
                </a:lnTo>
                <a:lnTo>
                  <a:pt x="6858" y="25755"/>
                </a:lnTo>
                <a:lnTo>
                  <a:pt x="32766" y="111251"/>
                </a:lnTo>
                <a:lnTo>
                  <a:pt x="33528" y="105155"/>
                </a:lnTo>
                <a:lnTo>
                  <a:pt x="41647" y="96518"/>
                </a:lnTo>
                <a:close/>
              </a:path>
              <a:path w="123190" h="121919">
                <a:moveTo>
                  <a:pt x="122682" y="29717"/>
                </a:moveTo>
                <a:lnTo>
                  <a:pt x="112776" y="26669"/>
                </a:lnTo>
                <a:lnTo>
                  <a:pt x="10668" y="2285"/>
                </a:lnTo>
                <a:lnTo>
                  <a:pt x="14478" y="6857"/>
                </a:lnTo>
                <a:lnTo>
                  <a:pt x="17810" y="17855"/>
                </a:lnTo>
                <a:lnTo>
                  <a:pt x="108966" y="39623"/>
                </a:lnTo>
                <a:lnTo>
                  <a:pt x="115062" y="37337"/>
                </a:lnTo>
                <a:lnTo>
                  <a:pt x="122682" y="29717"/>
                </a:lnTo>
                <a:close/>
              </a:path>
              <a:path w="123190" h="121919">
                <a:moveTo>
                  <a:pt x="44958" y="107441"/>
                </a:moveTo>
                <a:lnTo>
                  <a:pt x="41647" y="96518"/>
                </a:lnTo>
                <a:lnTo>
                  <a:pt x="33528" y="105155"/>
                </a:lnTo>
                <a:lnTo>
                  <a:pt x="32766" y="111251"/>
                </a:lnTo>
                <a:lnTo>
                  <a:pt x="44958" y="107441"/>
                </a:lnTo>
                <a:close/>
              </a:path>
              <a:path w="123190" h="121919">
                <a:moveTo>
                  <a:pt x="44958" y="111916"/>
                </a:moveTo>
                <a:lnTo>
                  <a:pt x="44958" y="107441"/>
                </a:lnTo>
                <a:lnTo>
                  <a:pt x="32766" y="111251"/>
                </a:lnTo>
                <a:lnTo>
                  <a:pt x="35814" y="121919"/>
                </a:lnTo>
                <a:lnTo>
                  <a:pt x="43434" y="113537"/>
                </a:lnTo>
                <a:lnTo>
                  <a:pt x="44958" y="111916"/>
                </a:lnTo>
                <a:close/>
              </a:path>
              <a:path w="123190" h="121919">
                <a:moveTo>
                  <a:pt x="79248" y="75437"/>
                </a:moveTo>
                <a:lnTo>
                  <a:pt x="69342" y="67055"/>
                </a:lnTo>
                <a:lnTo>
                  <a:pt x="41647" y="96518"/>
                </a:lnTo>
                <a:lnTo>
                  <a:pt x="44958" y="107441"/>
                </a:lnTo>
                <a:lnTo>
                  <a:pt x="44958" y="111916"/>
                </a:lnTo>
                <a:lnTo>
                  <a:pt x="79248" y="75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868541" y="2322576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45720" y="8382"/>
                </a:moveTo>
                <a:lnTo>
                  <a:pt x="35814" y="0"/>
                </a:lnTo>
                <a:lnTo>
                  <a:pt x="0" y="38100"/>
                </a:lnTo>
                <a:lnTo>
                  <a:pt x="9906" y="46482"/>
                </a:lnTo>
                <a:lnTo>
                  <a:pt x="45720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807581" y="2302764"/>
            <a:ext cx="102235" cy="100965"/>
          </a:xfrm>
          <a:custGeom>
            <a:avLst/>
            <a:gdLst/>
            <a:ahLst/>
            <a:cxnLst/>
            <a:rect l="l" t="t" r="r" b="b"/>
            <a:pathLst>
              <a:path w="102234" h="100964">
                <a:moveTo>
                  <a:pt x="102108" y="24384"/>
                </a:moveTo>
                <a:lnTo>
                  <a:pt x="0" y="0"/>
                </a:lnTo>
                <a:lnTo>
                  <a:pt x="30480" y="100584"/>
                </a:lnTo>
                <a:lnTo>
                  <a:pt x="102108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388986" y="284911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3716" y="4572"/>
                </a:moveTo>
                <a:lnTo>
                  <a:pt x="9144" y="0"/>
                </a:lnTo>
                <a:lnTo>
                  <a:pt x="0" y="9144"/>
                </a:lnTo>
                <a:lnTo>
                  <a:pt x="4572" y="13716"/>
                </a:lnTo>
                <a:lnTo>
                  <a:pt x="13716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869303" y="235991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3716" y="4571"/>
                </a:moveTo>
                <a:lnTo>
                  <a:pt x="9144" y="0"/>
                </a:lnTo>
                <a:lnTo>
                  <a:pt x="0" y="9143"/>
                </a:lnTo>
                <a:lnTo>
                  <a:pt x="4572" y="13715"/>
                </a:lnTo>
                <a:lnTo>
                  <a:pt x="13716" y="4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873875" y="2364485"/>
            <a:ext cx="524510" cy="494030"/>
          </a:xfrm>
          <a:custGeom>
            <a:avLst/>
            <a:gdLst/>
            <a:ahLst/>
            <a:cxnLst/>
            <a:rect l="l" t="t" r="r" b="b"/>
            <a:pathLst>
              <a:path w="524509" h="494030">
                <a:moveTo>
                  <a:pt x="524255" y="484631"/>
                </a:moveTo>
                <a:lnTo>
                  <a:pt x="9143" y="0"/>
                </a:lnTo>
                <a:lnTo>
                  <a:pt x="0" y="9143"/>
                </a:lnTo>
                <a:lnTo>
                  <a:pt x="515111" y="493775"/>
                </a:lnTo>
                <a:lnTo>
                  <a:pt x="524255" y="4846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821309" y="3553967"/>
            <a:ext cx="124460" cy="121920"/>
          </a:xfrm>
          <a:custGeom>
            <a:avLst/>
            <a:gdLst/>
            <a:ahLst/>
            <a:cxnLst/>
            <a:rect l="l" t="t" r="r" b="b"/>
            <a:pathLst>
              <a:path w="124459" h="121920">
                <a:moveTo>
                  <a:pt x="113537" y="96012"/>
                </a:moveTo>
                <a:lnTo>
                  <a:pt x="107441" y="93726"/>
                </a:lnTo>
                <a:lnTo>
                  <a:pt x="99280" y="84870"/>
                </a:lnTo>
                <a:lnTo>
                  <a:pt x="19449" y="103201"/>
                </a:lnTo>
                <a:lnTo>
                  <a:pt x="16001" y="114300"/>
                </a:lnTo>
                <a:lnTo>
                  <a:pt x="3809" y="110490"/>
                </a:lnTo>
                <a:lnTo>
                  <a:pt x="0" y="121920"/>
                </a:lnTo>
                <a:lnTo>
                  <a:pt x="10667" y="119634"/>
                </a:lnTo>
                <a:lnTo>
                  <a:pt x="113537" y="96012"/>
                </a:lnTo>
                <a:close/>
              </a:path>
              <a:path w="124459" h="121920">
                <a:moveTo>
                  <a:pt x="47243" y="13716"/>
                </a:moveTo>
                <a:lnTo>
                  <a:pt x="45719" y="8382"/>
                </a:lnTo>
                <a:lnTo>
                  <a:pt x="38099" y="0"/>
                </a:lnTo>
                <a:lnTo>
                  <a:pt x="3809" y="110490"/>
                </a:lnTo>
                <a:lnTo>
                  <a:pt x="7619" y="105918"/>
                </a:lnTo>
                <a:lnTo>
                  <a:pt x="19449" y="103201"/>
                </a:lnTo>
                <a:lnTo>
                  <a:pt x="47243" y="13716"/>
                </a:lnTo>
                <a:close/>
              </a:path>
              <a:path w="124459" h="121920">
                <a:moveTo>
                  <a:pt x="19449" y="103201"/>
                </a:moveTo>
                <a:lnTo>
                  <a:pt x="7619" y="105918"/>
                </a:lnTo>
                <a:lnTo>
                  <a:pt x="3809" y="110490"/>
                </a:lnTo>
                <a:lnTo>
                  <a:pt x="16001" y="114300"/>
                </a:lnTo>
                <a:lnTo>
                  <a:pt x="19449" y="103201"/>
                </a:lnTo>
                <a:close/>
              </a:path>
              <a:path w="124459" h="121920">
                <a:moveTo>
                  <a:pt x="124205" y="92964"/>
                </a:moveTo>
                <a:lnTo>
                  <a:pt x="117347" y="85344"/>
                </a:lnTo>
                <a:lnTo>
                  <a:pt x="81533" y="46482"/>
                </a:lnTo>
                <a:lnTo>
                  <a:pt x="71627" y="54864"/>
                </a:lnTo>
                <a:lnTo>
                  <a:pt x="99280" y="84870"/>
                </a:lnTo>
                <a:lnTo>
                  <a:pt x="110489" y="82296"/>
                </a:lnTo>
                <a:lnTo>
                  <a:pt x="113537" y="96012"/>
                </a:lnTo>
                <a:lnTo>
                  <a:pt x="124205" y="92964"/>
                </a:lnTo>
                <a:close/>
              </a:path>
              <a:path w="124459" h="121920">
                <a:moveTo>
                  <a:pt x="113537" y="96012"/>
                </a:moveTo>
                <a:lnTo>
                  <a:pt x="110489" y="82296"/>
                </a:lnTo>
                <a:lnTo>
                  <a:pt x="99280" y="84870"/>
                </a:lnTo>
                <a:lnTo>
                  <a:pt x="107441" y="93726"/>
                </a:lnTo>
                <a:lnTo>
                  <a:pt x="113537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857124" y="3562350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45719" y="38100"/>
                </a:moveTo>
                <a:lnTo>
                  <a:pt x="9905" y="0"/>
                </a:lnTo>
                <a:lnTo>
                  <a:pt x="0" y="8382"/>
                </a:lnTo>
                <a:lnTo>
                  <a:pt x="35813" y="46482"/>
                </a:lnTo>
                <a:lnTo>
                  <a:pt x="45719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831215" y="3566159"/>
            <a:ext cx="102870" cy="100965"/>
          </a:xfrm>
          <a:custGeom>
            <a:avLst/>
            <a:gdLst/>
            <a:ahLst/>
            <a:cxnLst/>
            <a:rect l="l" t="t" r="r" b="b"/>
            <a:pathLst>
              <a:path w="102870" h="100964">
                <a:moveTo>
                  <a:pt x="102869" y="76962"/>
                </a:moveTo>
                <a:lnTo>
                  <a:pt x="67055" y="38100"/>
                </a:lnTo>
                <a:lnTo>
                  <a:pt x="31241" y="0"/>
                </a:lnTo>
                <a:lnTo>
                  <a:pt x="0" y="100584"/>
                </a:lnTo>
                <a:lnTo>
                  <a:pt x="102869" y="769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353186" y="316611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3716" y="9143"/>
                </a:moveTo>
                <a:lnTo>
                  <a:pt x="4572" y="0"/>
                </a:lnTo>
                <a:lnTo>
                  <a:pt x="0" y="4571"/>
                </a:lnTo>
                <a:lnTo>
                  <a:pt x="9144" y="13715"/>
                </a:lnTo>
                <a:lnTo>
                  <a:pt x="13716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893699" y="359587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716" y="9144"/>
                </a:moveTo>
                <a:lnTo>
                  <a:pt x="4572" y="0"/>
                </a:lnTo>
                <a:lnTo>
                  <a:pt x="0" y="4572"/>
                </a:lnTo>
                <a:lnTo>
                  <a:pt x="9144" y="13716"/>
                </a:lnTo>
                <a:lnTo>
                  <a:pt x="1371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898271" y="3170682"/>
            <a:ext cx="464184" cy="434340"/>
          </a:xfrm>
          <a:custGeom>
            <a:avLst/>
            <a:gdLst/>
            <a:ahLst/>
            <a:cxnLst/>
            <a:rect l="l" t="t" r="r" b="b"/>
            <a:pathLst>
              <a:path w="464184" h="434339">
                <a:moveTo>
                  <a:pt x="464057" y="9144"/>
                </a:moveTo>
                <a:lnTo>
                  <a:pt x="454913" y="0"/>
                </a:lnTo>
                <a:lnTo>
                  <a:pt x="0" y="425196"/>
                </a:lnTo>
                <a:lnTo>
                  <a:pt x="9143" y="434340"/>
                </a:lnTo>
                <a:lnTo>
                  <a:pt x="464057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359155"/>
            <a:ext cx="9874885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dirty="0" sz="1600" spc="25">
                <a:latin typeface="宋体"/>
                <a:cs typeface="宋体"/>
              </a:rPr>
              <a:t>实</a:t>
            </a:r>
            <a:r>
              <a:rPr dirty="0" sz="1600" spc="-5">
                <a:latin typeface="宋体"/>
                <a:cs typeface="宋体"/>
              </a:rPr>
              <a:t>现</a:t>
            </a:r>
            <a:r>
              <a:rPr dirty="0" sz="1600" spc="-2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114">
                <a:latin typeface="Arial"/>
                <a:cs typeface="Arial"/>
              </a:rPr>
              <a:t> </a:t>
            </a:r>
            <a:r>
              <a:rPr dirty="0" sz="1600" spc="25">
                <a:latin typeface="宋体"/>
                <a:cs typeface="宋体"/>
              </a:rPr>
              <a:t>算法的一种方法是把它展</a:t>
            </a:r>
            <a:r>
              <a:rPr dirty="0" sz="1600">
                <a:latin typeface="宋体"/>
                <a:cs typeface="宋体"/>
              </a:rPr>
              <a:t>开，</a:t>
            </a:r>
            <a:r>
              <a:rPr dirty="0" sz="1600" spc="25">
                <a:latin typeface="宋体"/>
                <a:cs typeface="宋体"/>
              </a:rPr>
              <a:t>并且每次迭代都在其</a:t>
            </a:r>
            <a:r>
              <a:rPr dirty="0" sz="1600" spc="20">
                <a:latin typeface="宋体"/>
                <a:cs typeface="宋体"/>
              </a:rPr>
              <a:t>自</a:t>
            </a:r>
            <a:r>
              <a:rPr dirty="0" sz="1600" spc="25">
                <a:latin typeface="宋体"/>
                <a:cs typeface="宋体"/>
              </a:rPr>
              <a:t>己的专用硬件中执</a:t>
            </a:r>
            <a:r>
              <a:rPr dirty="0" sz="1600" spc="-5">
                <a:latin typeface="宋体"/>
                <a:cs typeface="宋体"/>
              </a:rPr>
              <a:t>行</a:t>
            </a:r>
            <a:r>
              <a:rPr dirty="0" sz="1600" spc="185">
                <a:latin typeface="宋体"/>
                <a:cs typeface="宋体"/>
              </a:rPr>
              <a:t>。</a:t>
            </a:r>
            <a:r>
              <a:rPr dirty="0" sz="1600" spc="25">
                <a:latin typeface="宋体"/>
                <a:cs typeface="宋体"/>
              </a:rPr>
              <a:t>下图所示为两次迭 </a:t>
            </a:r>
            <a:r>
              <a:rPr dirty="0" sz="1600" spc="-5">
                <a:latin typeface="宋体"/>
                <a:cs typeface="宋体"/>
              </a:rPr>
              <a:t>代。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179" y="4086844"/>
            <a:ext cx="11487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有下列行为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2745" y="6436085"/>
            <a:ext cx="9922510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38100" marR="30480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宋体"/>
                <a:cs typeface="宋体"/>
              </a:rPr>
              <a:t>产生正确的</a:t>
            </a:r>
            <a:r>
              <a:rPr dirty="0" sz="1600" spc="-425">
                <a:latin typeface="宋体"/>
                <a:cs typeface="宋体"/>
              </a:rPr>
              <a:t> </a:t>
            </a:r>
            <a:r>
              <a:rPr dirty="0" sz="1600" i="1">
                <a:latin typeface="Arial"/>
                <a:cs typeface="Arial"/>
              </a:rPr>
              <a:t>d</a:t>
            </a:r>
            <a:r>
              <a:rPr dirty="0" baseline="-17777" sz="1875" i="1">
                <a:latin typeface="Arial"/>
                <a:cs typeface="Arial"/>
              </a:rPr>
              <a:t>i</a:t>
            </a:r>
            <a:r>
              <a:rPr dirty="0" baseline="-17777" sz="1875" spc="-7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行为的基本要求是把</a:t>
            </a:r>
            <a:r>
              <a:rPr dirty="0" sz="1600" spc="-42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7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42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y</a:t>
            </a:r>
            <a:r>
              <a:rPr dirty="0" sz="1600" spc="-5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的最高有效位作为</a:t>
            </a:r>
            <a:r>
              <a:rPr dirty="0" sz="1600" spc="-42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XOR</a:t>
            </a:r>
            <a:r>
              <a:rPr dirty="0" sz="1600" spc="-7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门的输入</a:t>
            </a:r>
            <a:r>
              <a:rPr dirty="0" sz="1600" spc="-2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注意当</a:t>
            </a:r>
            <a:r>
              <a:rPr dirty="0" sz="1600" spc="-42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6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方程执行加法时</a:t>
            </a:r>
            <a:r>
              <a:rPr dirty="0" sz="1600" spc="-15">
                <a:latin typeface="宋体"/>
                <a:cs typeface="宋体"/>
              </a:rPr>
              <a:t>，</a:t>
            </a:r>
            <a:r>
              <a:rPr dirty="0" sz="1600" spc="-15" i="1">
                <a:latin typeface="Arial"/>
                <a:cs typeface="Arial"/>
              </a:rPr>
              <a:t>y</a:t>
            </a:r>
            <a:r>
              <a:rPr dirty="0" sz="1600" spc="-75" i="1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方程 </a:t>
            </a:r>
            <a:r>
              <a:rPr dirty="0" sz="1600" spc="-5">
                <a:latin typeface="宋体"/>
                <a:cs typeface="宋体"/>
              </a:rPr>
              <a:t>必定执行减法</a:t>
            </a:r>
            <a:r>
              <a:rPr dirty="0" sz="1600" spc="-3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反之亦然</a:t>
            </a:r>
            <a:r>
              <a:rPr dirty="0" sz="1600" spc="-3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因此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,</a:t>
            </a:r>
            <a:r>
              <a:rPr dirty="0" sz="1600" spc="-44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XOR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信号必须通过一个</a:t>
            </a:r>
            <a:r>
              <a:rPr dirty="0" sz="1600" spc="-434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NOT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门取反</a:t>
            </a:r>
            <a:r>
              <a:rPr dirty="0" sz="1600" spc="-3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从而达到正确控制加法器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/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减法器的目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8145" y="6919202"/>
            <a:ext cx="4311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的。</a:t>
            </a:r>
            <a:endParaRPr sz="1600">
              <a:latin typeface="宋体"/>
              <a:cs typeface="宋体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3758831" y="4560570"/>
          <a:ext cx="2781935" cy="17278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5035"/>
                <a:gridCol w="914400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600" b="1" i="1">
                          <a:latin typeface="Arial"/>
                          <a:cs typeface="Arial"/>
                        </a:rPr>
                        <a:t>x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600" b="1" i="1">
                          <a:latin typeface="Arial"/>
                          <a:cs typeface="Arial"/>
                        </a:rPr>
                        <a:t>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600" b="1" i="1">
                          <a:latin typeface="Arial"/>
                          <a:cs typeface="Arial"/>
                        </a:rPr>
                        <a:t>d</a:t>
                      </a:r>
                      <a:r>
                        <a:rPr dirty="0" baseline="-17777" sz="1875" b="1" i="1">
                          <a:latin typeface="Arial"/>
                          <a:cs typeface="Arial"/>
                        </a:rPr>
                        <a:t>i</a:t>
                      </a:r>
                      <a:endParaRPr baseline="-17777" sz="1875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7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+ve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-ve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2523629" y="1064894"/>
            <a:ext cx="5238750" cy="25431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143377" y="3951985"/>
            <a:ext cx="6540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059" y="3845296"/>
            <a:ext cx="99472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6126480" algn="l"/>
              </a:tabLst>
            </a:pPr>
            <a:r>
              <a:rPr dirty="0" sz="1600" spc="-5">
                <a:latin typeface="宋体"/>
                <a:cs typeface="宋体"/>
              </a:rPr>
              <a:t>我们可以很容易地解释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XOR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门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NOT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门的使用</a:t>
            </a:r>
            <a:r>
              <a:rPr dirty="0" sz="160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判决算子根据</a:t>
            </a:r>
            <a:r>
              <a:rPr dirty="0" sz="1600" spc="-29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d	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 spc="385">
                <a:latin typeface="Times New Roman"/>
                <a:cs typeface="Times New Roman"/>
              </a:rPr>
              <a:t> </a:t>
            </a:r>
            <a:r>
              <a:rPr dirty="0" sz="1600" spc="80">
                <a:latin typeface="Times New Roman"/>
                <a:cs typeface="Times New Roman"/>
              </a:rPr>
              <a:t>–</a:t>
            </a:r>
            <a:r>
              <a:rPr dirty="0" sz="1600" spc="80" i="1">
                <a:latin typeface="Arial"/>
                <a:cs typeface="Arial"/>
              </a:rPr>
              <a:t>sign</a:t>
            </a:r>
            <a:r>
              <a:rPr dirty="0" sz="1600" spc="80">
                <a:latin typeface="Symbol"/>
                <a:cs typeface="Symbol"/>
              </a:rPr>
              <a:t></a:t>
            </a:r>
            <a:r>
              <a:rPr dirty="0" sz="1600" spc="80" i="1">
                <a:latin typeface="Arial"/>
                <a:cs typeface="Arial"/>
              </a:rPr>
              <a:t>x</a:t>
            </a:r>
            <a:r>
              <a:rPr dirty="0" baseline="37698" sz="2100" spc="120">
                <a:latin typeface="Symbol"/>
                <a:cs typeface="Symbol"/>
              </a:rPr>
              <a:t></a:t>
            </a:r>
            <a:r>
              <a:rPr dirty="0" baseline="37698" sz="2100" spc="120" i="1">
                <a:latin typeface="Arial"/>
                <a:cs typeface="Arial"/>
              </a:rPr>
              <a:t>i</a:t>
            </a:r>
            <a:r>
              <a:rPr dirty="0" baseline="37698" sz="2100" spc="120">
                <a:latin typeface="Symbol"/>
                <a:cs typeface="Symbol"/>
              </a:rPr>
              <a:t></a:t>
            </a:r>
            <a:r>
              <a:rPr dirty="0" sz="1600" spc="80" i="1">
                <a:latin typeface="Arial"/>
                <a:cs typeface="Arial"/>
              </a:rPr>
              <a:t>y</a:t>
            </a:r>
            <a:r>
              <a:rPr dirty="0" baseline="37698" sz="2100" spc="120">
                <a:latin typeface="Symbol"/>
                <a:cs typeface="Symbol"/>
              </a:rPr>
              <a:t></a:t>
            </a:r>
            <a:r>
              <a:rPr dirty="0" baseline="37698" sz="2100" spc="120" i="1">
                <a:latin typeface="Arial"/>
                <a:cs typeface="Arial"/>
              </a:rPr>
              <a:t>i</a:t>
            </a:r>
            <a:r>
              <a:rPr dirty="0" baseline="37698" sz="2100" spc="120">
                <a:latin typeface="Symbol"/>
                <a:cs typeface="Symbol"/>
              </a:rPr>
              <a:t></a:t>
            </a:r>
            <a:r>
              <a:rPr dirty="0" sz="1600" spc="80">
                <a:latin typeface="Symbol"/>
                <a:cs typeface="Symbol"/>
              </a:rPr>
              <a:t>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宋体"/>
                <a:cs typeface="宋体"/>
              </a:rPr>
              <a:t>执行相应的操作</a:t>
            </a:r>
            <a:r>
              <a:rPr dirty="0" sz="1600" spc="-40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因此它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19811" y="40640"/>
            <a:ext cx="27051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多少个迭代</a:t>
            </a:r>
            <a:r>
              <a:rPr dirty="0" sz="3600" spc="-9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?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4.23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4075" cy="3896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一次单独的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迭代所需要的硬件是足够简单的。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然而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35">
                <a:latin typeface="宋体"/>
                <a:cs typeface="宋体"/>
              </a:rPr>
              <a:t>,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为了获得所希望的准度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需要回答以下两个问</a:t>
            </a:r>
            <a:r>
              <a:rPr dirty="0" sz="2400" spc="590">
                <a:latin typeface="宋体"/>
                <a:cs typeface="宋体"/>
              </a:rPr>
              <a:t>题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5"/>
              </a:spcBef>
              <a:buClr>
                <a:srgbClr val="000000"/>
              </a:buClr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需要多少次迭代</a:t>
            </a:r>
            <a:r>
              <a:rPr dirty="0" sz="2400" spc="-60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20"/>
              </a:spcBef>
              <a:buClr>
                <a:srgbClr val="000000"/>
              </a:buClr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需要多宽的数据路径</a:t>
            </a:r>
            <a:r>
              <a:rPr dirty="0" sz="2400" spc="-60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ts val="2740"/>
              </a:lnSpc>
              <a:spcBef>
                <a:spcPts val="212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Yu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Hen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Hu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如注释所示</a:t>
            </a:r>
            <a:r>
              <a:rPr dirty="0" sz="2400" spc="-61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)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开发了一种算法</a:t>
            </a:r>
            <a:r>
              <a:rPr dirty="0" sz="2400" spc="12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该算法可以解决</a:t>
            </a:r>
            <a:r>
              <a:rPr dirty="0" sz="2400" spc="-49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endParaRPr sz="2400">
              <a:latin typeface="Arial"/>
              <a:cs typeface="Arial"/>
            </a:endParaRPr>
          </a:p>
          <a:p>
            <a:pPr marL="287020">
              <a:lnSpc>
                <a:spcPts val="2740"/>
              </a:lnSpc>
            </a:pPr>
            <a:r>
              <a:rPr dirty="0" sz="2400">
                <a:latin typeface="宋体"/>
                <a:cs typeface="宋体"/>
              </a:rPr>
              <a:t>迭代中基于总量化误差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(OQE) </a:t>
            </a:r>
            <a:r>
              <a:rPr dirty="0" sz="2400">
                <a:latin typeface="宋体"/>
                <a:cs typeface="宋体"/>
              </a:rPr>
              <a:t>的问题。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一旦确定了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10">
                <a:latin typeface="Arial"/>
                <a:cs typeface="Arial"/>
              </a:rPr>
              <a:t>OQE</a:t>
            </a:r>
            <a:r>
              <a:rPr dirty="0" sz="2400" spc="1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即可计算有效小数位的数目。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359155"/>
            <a:ext cx="9869170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Arial"/>
                <a:cs typeface="Arial"/>
              </a:rPr>
              <a:t>Y. H. Hu, “The Quantization Effects of the CORDIC Algorithm”, in IEEE Trans. On Signal Processing, Vol 40,  No 4, April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1992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30707" y="40640"/>
            <a:ext cx="20834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确定</a:t>
            </a:r>
            <a:r>
              <a:rPr dirty="0" sz="3600" spc="1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 spc="-5">
                <a:solidFill>
                  <a:srgbClr val="0000FF"/>
                </a:solidFill>
              </a:rPr>
              <a:t>OQE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3440" cy="5166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Yu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Hen Hu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提出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OQE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由两种误差组成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marR="5080" indent="-457200">
              <a:lnSpc>
                <a:spcPts val="2600"/>
              </a:lnSpc>
              <a:spcBef>
                <a:spcPts val="2435"/>
              </a:spcBef>
              <a:buClr>
                <a:srgbClr val="000000"/>
              </a:buClr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近似误差</a:t>
            </a:r>
            <a:r>
              <a:rPr dirty="0" sz="2400" spc="-350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-</a:t>
            </a:r>
            <a:r>
              <a:rPr dirty="0" sz="2400" spc="19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1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旋转角度存在有限个基本角度量化所带来 的量化误差。</a:t>
            </a:r>
            <a:endParaRPr sz="2400">
              <a:latin typeface="宋体"/>
              <a:cs typeface="宋体"/>
            </a:endParaRPr>
          </a:p>
          <a:p>
            <a:pPr lvl="1" marL="1384300" indent="-457200">
              <a:lnSpc>
                <a:spcPct val="100000"/>
              </a:lnSpc>
              <a:spcBef>
                <a:spcPts val="2085"/>
              </a:spcBef>
              <a:buClr>
                <a:srgbClr val="000000"/>
              </a:buClr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solidFill>
                  <a:srgbClr val="FF0000"/>
                </a:solidFill>
                <a:latin typeface="宋体"/>
                <a:cs typeface="宋体"/>
              </a:rPr>
              <a:t>舍入误差</a:t>
            </a:r>
            <a:r>
              <a:rPr dirty="0" sz="2400" spc="-565">
                <a:solidFill>
                  <a:srgbClr val="FF0000"/>
                </a:solidFill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-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取决于实际实现中使用的有限精确度的代数运算。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我们可根据下面的参数来定义上述两种误差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lvl="1" marL="1384300" indent="-4572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迭代次数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10">
                <a:latin typeface="Arial"/>
                <a:cs typeface="Arial"/>
              </a:rPr>
              <a:t>(n)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lvl="1" marL="1384300" indent="-45720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数据路径中的小数位的位数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(b)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lvl="1" marL="1384300" indent="-45720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1383665" algn="l"/>
                <a:tab pos="1384300" algn="l"/>
              </a:tabLst>
            </a:pPr>
            <a:r>
              <a:rPr dirty="0" sz="2400">
                <a:latin typeface="宋体"/>
                <a:cs typeface="宋体"/>
              </a:rPr>
              <a:t>最大向量的模值</a:t>
            </a:r>
            <a:r>
              <a:rPr dirty="0" sz="2400" spc="-440">
                <a:latin typeface="宋体"/>
                <a:cs typeface="宋体"/>
              </a:rPr>
              <a:t> </a:t>
            </a:r>
            <a:r>
              <a:rPr dirty="0" sz="2400">
                <a:latin typeface="Symbol"/>
                <a:cs typeface="Symbol"/>
              </a:rPr>
              <a:t></a:t>
            </a:r>
            <a:r>
              <a:rPr dirty="0" sz="2400" spc="150">
                <a:latin typeface="Times New Roman"/>
                <a:cs typeface="Times New Roman"/>
              </a:rPr>
              <a:t> </a:t>
            </a: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150">
                <a:latin typeface="Times New Roman"/>
                <a:cs typeface="Times New Roman"/>
              </a:rPr>
              <a:t> </a:t>
            </a:r>
            <a:r>
              <a:rPr dirty="0" sz="2400" spc="195">
                <a:latin typeface="Symbol"/>
                <a:cs typeface="Symbol"/>
              </a:rPr>
              <a:t>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Arial"/>
                <a:cs typeface="Arial"/>
              </a:rPr>
              <a:t>OQE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是上述误差的总和。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91241" y="4974335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651895" y="4974335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65253" y="40640"/>
            <a:ext cx="4140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笛卡尔坐标平面旋转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1837" y="751585"/>
            <a:ext cx="9845675" cy="177228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37185" marR="558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337185" algn="l"/>
                <a:tab pos="337820" algn="l"/>
              </a:tabLst>
            </a:pPr>
            <a:r>
              <a:rPr dirty="0" sz="2400">
                <a:latin typeface="宋体"/>
                <a:cs typeface="宋体"/>
              </a:rPr>
              <a:t>在</a:t>
            </a:r>
            <a:r>
              <a:rPr dirty="0" sz="2400" spc="-509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xy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坐标平面上将点</a:t>
            </a:r>
            <a:r>
              <a:rPr dirty="0" sz="2400" spc="-509">
                <a:latin typeface="宋体"/>
                <a:cs typeface="宋体"/>
              </a:rPr>
              <a:t> </a:t>
            </a:r>
            <a:r>
              <a:rPr dirty="0" sz="2400" spc="70">
                <a:latin typeface="Arial"/>
                <a:cs typeface="Arial"/>
              </a:rPr>
              <a:t>(</a:t>
            </a:r>
            <a:r>
              <a:rPr dirty="0" sz="2400" spc="70">
                <a:latin typeface="Symbol"/>
                <a:cs typeface="Symbol"/>
              </a:rPr>
              <a:t></a:t>
            </a:r>
            <a:r>
              <a:rPr dirty="0" sz="2400" spc="70" i="1">
                <a:latin typeface="Arial"/>
                <a:cs typeface="Arial"/>
              </a:rPr>
              <a:t>x</a:t>
            </a:r>
            <a:r>
              <a:rPr dirty="0" baseline="-21604" sz="2700" spc="104">
                <a:latin typeface="Arial"/>
                <a:cs typeface="Arial"/>
              </a:rPr>
              <a:t>1</a:t>
            </a:r>
            <a:r>
              <a:rPr dirty="0" sz="2400" spc="70">
                <a:latin typeface="Symbol"/>
                <a:cs typeface="Symbol"/>
              </a:rPr>
              <a:t>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494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</a:t>
            </a:r>
            <a:r>
              <a:rPr dirty="0" sz="2400" spc="28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旋转</a:t>
            </a:r>
            <a:r>
              <a:rPr dirty="0" sz="2400" spc="-409">
                <a:latin typeface="宋体"/>
                <a:cs typeface="宋体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29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角度到点</a:t>
            </a:r>
            <a:r>
              <a:rPr dirty="0" sz="2400" spc="-415">
                <a:latin typeface="宋体"/>
                <a:cs typeface="宋体"/>
              </a:rPr>
              <a:t> </a:t>
            </a:r>
            <a:r>
              <a:rPr dirty="0" sz="2400" spc="60">
                <a:latin typeface="Symbol"/>
                <a:cs typeface="Symbol"/>
              </a:rPr>
              <a:t></a:t>
            </a:r>
            <a:r>
              <a:rPr dirty="0" sz="2400" spc="60" i="1">
                <a:latin typeface="Arial"/>
                <a:cs typeface="Arial"/>
              </a:rPr>
              <a:t>x</a:t>
            </a:r>
            <a:r>
              <a:rPr dirty="0" baseline="-21604" sz="2700" spc="89">
                <a:latin typeface="Arial"/>
                <a:cs typeface="Arial"/>
              </a:rPr>
              <a:t>2</a:t>
            </a:r>
            <a:r>
              <a:rPr dirty="0" sz="2400" spc="60">
                <a:latin typeface="Symbol"/>
                <a:cs typeface="Symbol"/>
              </a:rPr>
              <a:t>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2</a:t>
            </a:r>
            <a:r>
              <a:rPr dirty="0" baseline="-21604" sz="2700" spc="-502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</a:t>
            </a:r>
            <a:r>
              <a:rPr dirty="0" sz="2400" spc="28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的标准方法如 下所示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R="5715">
              <a:lnSpc>
                <a:spcPct val="100000"/>
              </a:lnSpc>
              <a:spcBef>
                <a:spcPts val="1180"/>
              </a:spcBef>
              <a:tabLst>
                <a:tab pos="443230" algn="l"/>
                <a:tab pos="767080" algn="l"/>
              </a:tabLst>
            </a:pP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2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4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4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45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algn="ctr" marR="5715">
              <a:lnSpc>
                <a:spcPct val="100000"/>
              </a:lnSpc>
              <a:spcBef>
                <a:spcPts val="1290"/>
              </a:spcBef>
              <a:tabLst>
                <a:tab pos="443230" algn="l"/>
                <a:tab pos="767080" algn="l"/>
              </a:tabLst>
            </a:pP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2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45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37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4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18445" y="3170682"/>
            <a:ext cx="104393" cy="1836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70642" y="3354323"/>
            <a:ext cx="0" cy="2327275"/>
          </a:xfrm>
          <a:custGeom>
            <a:avLst/>
            <a:gdLst/>
            <a:ahLst/>
            <a:cxnLst/>
            <a:rect l="l" t="t" r="r" b="b"/>
            <a:pathLst>
              <a:path w="0" h="2327275">
                <a:moveTo>
                  <a:pt x="0" y="0"/>
                </a:moveTo>
                <a:lnTo>
                  <a:pt x="0" y="232714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51548" y="5526023"/>
            <a:ext cx="182879" cy="1043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16159" y="5572505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722255" y="5578983"/>
            <a:ext cx="2834640" cy="0"/>
          </a:xfrm>
          <a:custGeom>
            <a:avLst/>
            <a:gdLst/>
            <a:ahLst/>
            <a:cxnLst/>
            <a:rect l="l" t="t" r="r" b="b"/>
            <a:pathLst>
              <a:path w="2834640" h="0">
                <a:moveTo>
                  <a:pt x="0" y="0"/>
                </a:moveTo>
                <a:lnTo>
                  <a:pt x="2834639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61879" y="3774185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67975" y="3774185"/>
            <a:ext cx="1518920" cy="838200"/>
          </a:xfrm>
          <a:custGeom>
            <a:avLst/>
            <a:gdLst/>
            <a:ahLst/>
            <a:cxnLst/>
            <a:rect l="l" t="t" r="r" b="b"/>
            <a:pathLst>
              <a:path w="1518920" h="838200">
                <a:moveTo>
                  <a:pt x="1518666" y="831341"/>
                </a:moveTo>
                <a:lnTo>
                  <a:pt x="1495044" y="795527"/>
                </a:lnTo>
                <a:lnTo>
                  <a:pt x="1495044" y="794765"/>
                </a:lnTo>
                <a:lnTo>
                  <a:pt x="1468082" y="755741"/>
                </a:lnTo>
                <a:lnTo>
                  <a:pt x="1439768" y="717108"/>
                </a:lnTo>
                <a:lnTo>
                  <a:pt x="1410205" y="678995"/>
                </a:lnTo>
                <a:lnTo>
                  <a:pt x="1379494" y="641536"/>
                </a:lnTo>
                <a:lnTo>
                  <a:pt x="1347740" y="604860"/>
                </a:lnTo>
                <a:lnTo>
                  <a:pt x="1315045" y="569101"/>
                </a:lnTo>
                <a:lnTo>
                  <a:pt x="1281512" y="534388"/>
                </a:lnTo>
                <a:lnTo>
                  <a:pt x="1247243" y="500854"/>
                </a:lnTo>
                <a:lnTo>
                  <a:pt x="1212342" y="468629"/>
                </a:lnTo>
                <a:lnTo>
                  <a:pt x="1180338" y="439673"/>
                </a:lnTo>
                <a:lnTo>
                  <a:pt x="1147572" y="412241"/>
                </a:lnTo>
                <a:lnTo>
                  <a:pt x="1109601" y="381366"/>
                </a:lnTo>
                <a:lnTo>
                  <a:pt x="1070697" y="351707"/>
                </a:lnTo>
                <a:lnTo>
                  <a:pt x="1030926" y="323229"/>
                </a:lnTo>
                <a:lnTo>
                  <a:pt x="990357" y="295898"/>
                </a:lnTo>
                <a:lnTo>
                  <a:pt x="949055" y="269680"/>
                </a:lnTo>
                <a:lnTo>
                  <a:pt x="907090" y="244540"/>
                </a:lnTo>
                <a:lnTo>
                  <a:pt x="864527" y="220444"/>
                </a:lnTo>
                <a:lnTo>
                  <a:pt x="821436" y="197357"/>
                </a:lnTo>
                <a:lnTo>
                  <a:pt x="781812" y="178307"/>
                </a:lnTo>
                <a:lnTo>
                  <a:pt x="742188" y="160019"/>
                </a:lnTo>
                <a:lnTo>
                  <a:pt x="742188" y="159257"/>
                </a:lnTo>
                <a:lnTo>
                  <a:pt x="702564" y="141731"/>
                </a:lnTo>
                <a:lnTo>
                  <a:pt x="654813" y="122234"/>
                </a:lnTo>
                <a:lnTo>
                  <a:pt x="606338" y="104126"/>
                </a:lnTo>
                <a:lnTo>
                  <a:pt x="557214" y="87422"/>
                </a:lnTo>
                <a:lnTo>
                  <a:pt x="507514" y="72135"/>
                </a:lnTo>
                <a:lnTo>
                  <a:pt x="457312" y="58282"/>
                </a:lnTo>
                <a:lnTo>
                  <a:pt x="406681" y="45875"/>
                </a:lnTo>
                <a:lnTo>
                  <a:pt x="355696" y="34930"/>
                </a:lnTo>
                <a:lnTo>
                  <a:pt x="304430" y="25461"/>
                </a:lnTo>
                <a:lnTo>
                  <a:pt x="252958" y="17482"/>
                </a:lnTo>
                <a:lnTo>
                  <a:pt x="201354" y="11008"/>
                </a:lnTo>
                <a:lnTo>
                  <a:pt x="149690" y="6054"/>
                </a:lnTo>
                <a:lnTo>
                  <a:pt x="98041" y="2634"/>
                </a:lnTo>
                <a:lnTo>
                  <a:pt x="46482" y="761"/>
                </a:lnTo>
                <a:lnTo>
                  <a:pt x="0" y="0"/>
                </a:lnTo>
                <a:lnTo>
                  <a:pt x="0" y="12954"/>
                </a:lnTo>
                <a:lnTo>
                  <a:pt x="46482" y="13715"/>
                </a:lnTo>
                <a:lnTo>
                  <a:pt x="92964" y="15239"/>
                </a:lnTo>
                <a:lnTo>
                  <a:pt x="138684" y="18287"/>
                </a:lnTo>
                <a:lnTo>
                  <a:pt x="183642" y="22097"/>
                </a:lnTo>
                <a:lnTo>
                  <a:pt x="228600" y="27431"/>
                </a:lnTo>
                <a:lnTo>
                  <a:pt x="272796" y="33527"/>
                </a:lnTo>
                <a:lnTo>
                  <a:pt x="317754" y="41147"/>
                </a:lnTo>
                <a:lnTo>
                  <a:pt x="361188" y="49529"/>
                </a:lnTo>
                <a:lnTo>
                  <a:pt x="361188" y="49700"/>
                </a:lnTo>
                <a:lnTo>
                  <a:pt x="404622" y="59435"/>
                </a:lnTo>
                <a:lnTo>
                  <a:pt x="447294" y="69341"/>
                </a:lnTo>
                <a:lnTo>
                  <a:pt x="447294" y="68579"/>
                </a:lnTo>
                <a:lnTo>
                  <a:pt x="490728" y="80771"/>
                </a:lnTo>
                <a:lnTo>
                  <a:pt x="532638" y="92963"/>
                </a:lnTo>
                <a:lnTo>
                  <a:pt x="574548" y="106679"/>
                </a:lnTo>
                <a:lnTo>
                  <a:pt x="574548" y="106943"/>
                </a:lnTo>
                <a:lnTo>
                  <a:pt x="615696" y="121157"/>
                </a:lnTo>
                <a:lnTo>
                  <a:pt x="656844" y="137159"/>
                </a:lnTo>
                <a:lnTo>
                  <a:pt x="697230" y="153923"/>
                </a:lnTo>
                <a:lnTo>
                  <a:pt x="736854" y="171449"/>
                </a:lnTo>
                <a:lnTo>
                  <a:pt x="776478" y="189737"/>
                </a:lnTo>
                <a:lnTo>
                  <a:pt x="816102" y="208787"/>
                </a:lnTo>
                <a:lnTo>
                  <a:pt x="816102" y="209199"/>
                </a:lnTo>
                <a:lnTo>
                  <a:pt x="853440" y="229361"/>
                </a:lnTo>
                <a:lnTo>
                  <a:pt x="891540" y="250697"/>
                </a:lnTo>
                <a:lnTo>
                  <a:pt x="928878" y="272795"/>
                </a:lnTo>
                <a:lnTo>
                  <a:pt x="928878" y="272034"/>
                </a:lnTo>
                <a:lnTo>
                  <a:pt x="965454" y="294893"/>
                </a:lnTo>
                <a:lnTo>
                  <a:pt x="1001268" y="318515"/>
                </a:lnTo>
                <a:lnTo>
                  <a:pt x="1001268" y="319034"/>
                </a:lnTo>
                <a:lnTo>
                  <a:pt x="1036319" y="342899"/>
                </a:lnTo>
                <a:lnTo>
                  <a:pt x="1079699" y="374960"/>
                </a:lnTo>
                <a:lnTo>
                  <a:pt x="1122249" y="408122"/>
                </a:lnTo>
                <a:lnTo>
                  <a:pt x="1163744" y="442582"/>
                </a:lnTo>
                <a:lnTo>
                  <a:pt x="1203960" y="478535"/>
                </a:lnTo>
                <a:lnTo>
                  <a:pt x="1235202" y="506802"/>
                </a:lnTo>
                <a:lnTo>
                  <a:pt x="1296162" y="567690"/>
                </a:lnTo>
                <a:lnTo>
                  <a:pt x="1354074" y="631697"/>
                </a:lnTo>
                <a:lnTo>
                  <a:pt x="1381506" y="664463"/>
                </a:lnTo>
                <a:lnTo>
                  <a:pt x="1408938" y="697991"/>
                </a:lnTo>
                <a:lnTo>
                  <a:pt x="1408938" y="698238"/>
                </a:lnTo>
                <a:lnTo>
                  <a:pt x="1434084" y="731519"/>
                </a:lnTo>
                <a:lnTo>
                  <a:pt x="1459992" y="766571"/>
                </a:lnTo>
                <a:lnTo>
                  <a:pt x="1484376" y="802385"/>
                </a:lnTo>
                <a:lnTo>
                  <a:pt x="1507998" y="838199"/>
                </a:lnTo>
                <a:lnTo>
                  <a:pt x="1518666" y="831341"/>
                </a:lnTo>
                <a:close/>
              </a:path>
              <a:path w="1518920" h="838200">
                <a:moveTo>
                  <a:pt x="183642" y="22186"/>
                </a:moveTo>
                <a:lnTo>
                  <a:pt x="182880" y="22097"/>
                </a:lnTo>
                <a:lnTo>
                  <a:pt x="183642" y="22186"/>
                </a:lnTo>
                <a:close/>
              </a:path>
              <a:path w="1518920" h="838200">
                <a:moveTo>
                  <a:pt x="361188" y="49700"/>
                </a:moveTo>
                <a:lnTo>
                  <a:pt x="361188" y="49529"/>
                </a:lnTo>
                <a:lnTo>
                  <a:pt x="360426" y="49529"/>
                </a:lnTo>
                <a:lnTo>
                  <a:pt x="361188" y="49700"/>
                </a:lnTo>
                <a:close/>
              </a:path>
              <a:path w="1518920" h="838200">
                <a:moveTo>
                  <a:pt x="574548" y="106943"/>
                </a:moveTo>
                <a:lnTo>
                  <a:pt x="574548" y="106679"/>
                </a:lnTo>
                <a:lnTo>
                  <a:pt x="573786" y="106679"/>
                </a:lnTo>
                <a:lnTo>
                  <a:pt x="574548" y="106943"/>
                </a:lnTo>
                <a:close/>
              </a:path>
              <a:path w="1518920" h="838200">
                <a:moveTo>
                  <a:pt x="816102" y="209199"/>
                </a:moveTo>
                <a:lnTo>
                  <a:pt x="816102" y="208787"/>
                </a:lnTo>
                <a:lnTo>
                  <a:pt x="815340" y="208787"/>
                </a:lnTo>
                <a:lnTo>
                  <a:pt x="816102" y="209199"/>
                </a:lnTo>
                <a:close/>
              </a:path>
              <a:path w="1518920" h="838200">
                <a:moveTo>
                  <a:pt x="1001268" y="319034"/>
                </a:moveTo>
                <a:lnTo>
                  <a:pt x="1001268" y="318515"/>
                </a:lnTo>
                <a:lnTo>
                  <a:pt x="1000506" y="318515"/>
                </a:lnTo>
                <a:lnTo>
                  <a:pt x="1001268" y="319034"/>
                </a:lnTo>
                <a:close/>
              </a:path>
              <a:path w="1518920" h="838200">
                <a:moveTo>
                  <a:pt x="1235964" y="507491"/>
                </a:moveTo>
                <a:lnTo>
                  <a:pt x="1235202" y="506729"/>
                </a:lnTo>
                <a:lnTo>
                  <a:pt x="1235964" y="507491"/>
                </a:lnTo>
                <a:close/>
              </a:path>
              <a:path w="1518920" h="838200">
                <a:moveTo>
                  <a:pt x="1408938" y="698238"/>
                </a:moveTo>
                <a:lnTo>
                  <a:pt x="1408938" y="697991"/>
                </a:lnTo>
                <a:lnTo>
                  <a:pt x="1408176" y="697229"/>
                </a:lnTo>
                <a:lnTo>
                  <a:pt x="1408938" y="6982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75973" y="4605528"/>
            <a:ext cx="295275" cy="925830"/>
          </a:xfrm>
          <a:custGeom>
            <a:avLst/>
            <a:gdLst/>
            <a:ahLst/>
            <a:cxnLst/>
            <a:rect l="l" t="t" r="r" b="b"/>
            <a:pathLst>
              <a:path w="295275" h="925829">
                <a:moveTo>
                  <a:pt x="294893" y="925068"/>
                </a:moveTo>
                <a:lnTo>
                  <a:pt x="293369" y="878586"/>
                </a:lnTo>
                <a:lnTo>
                  <a:pt x="289636" y="825689"/>
                </a:lnTo>
                <a:lnTo>
                  <a:pt x="284649" y="772876"/>
                </a:lnTo>
                <a:lnTo>
                  <a:pt x="278258" y="720218"/>
                </a:lnTo>
                <a:lnTo>
                  <a:pt x="270315" y="667785"/>
                </a:lnTo>
                <a:lnTo>
                  <a:pt x="260670" y="615649"/>
                </a:lnTo>
                <a:lnTo>
                  <a:pt x="249173" y="563880"/>
                </a:lnTo>
                <a:lnTo>
                  <a:pt x="238505" y="520445"/>
                </a:lnTo>
                <a:lnTo>
                  <a:pt x="237743" y="520445"/>
                </a:lnTo>
                <a:lnTo>
                  <a:pt x="226313" y="477773"/>
                </a:lnTo>
                <a:lnTo>
                  <a:pt x="212723" y="431571"/>
                </a:lnTo>
                <a:lnTo>
                  <a:pt x="197625" y="385329"/>
                </a:lnTo>
                <a:lnTo>
                  <a:pt x="181099" y="339208"/>
                </a:lnTo>
                <a:lnTo>
                  <a:pt x="163223" y="293366"/>
                </a:lnTo>
                <a:lnTo>
                  <a:pt x="144078" y="247963"/>
                </a:lnTo>
                <a:lnTo>
                  <a:pt x="123743" y="203157"/>
                </a:lnTo>
                <a:lnTo>
                  <a:pt x="102296" y="159108"/>
                </a:lnTo>
                <a:lnTo>
                  <a:pt x="79818" y="115973"/>
                </a:lnTo>
                <a:lnTo>
                  <a:pt x="56387" y="73914"/>
                </a:lnTo>
                <a:lnTo>
                  <a:pt x="34289" y="36576"/>
                </a:lnTo>
                <a:lnTo>
                  <a:pt x="33527" y="36576"/>
                </a:lnTo>
                <a:lnTo>
                  <a:pt x="10667" y="0"/>
                </a:lnTo>
                <a:lnTo>
                  <a:pt x="0" y="6858"/>
                </a:lnTo>
                <a:lnTo>
                  <a:pt x="22859" y="43434"/>
                </a:lnTo>
                <a:lnTo>
                  <a:pt x="44957" y="80772"/>
                </a:lnTo>
                <a:lnTo>
                  <a:pt x="44957" y="80010"/>
                </a:lnTo>
                <a:lnTo>
                  <a:pt x="66293" y="118110"/>
                </a:lnTo>
                <a:lnTo>
                  <a:pt x="86867" y="156210"/>
                </a:lnTo>
                <a:lnTo>
                  <a:pt x="105917" y="195834"/>
                </a:lnTo>
                <a:lnTo>
                  <a:pt x="124205" y="234696"/>
                </a:lnTo>
                <a:lnTo>
                  <a:pt x="124205" y="236451"/>
                </a:lnTo>
                <a:lnTo>
                  <a:pt x="140969" y="275082"/>
                </a:lnTo>
                <a:lnTo>
                  <a:pt x="157733" y="315468"/>
                </a:lnTo>
                <a:lnTo>
                  <a:pt x="157733" y="314706"/>
                </a:lnTo>
                <a:lnTo>
                  <a:pt x="173735" y="355854"/>
                </a:lnTo>
                <a:lnTo>
                  <a:pt x="188213" y="397764"/>
                </a:lnTo>
                <a:lnTo>
                  <a:pt x="201929" y="439673"/>
                </a:lnTo>
                <a:lnTo>
                  <a:pt x="214121" y="481584"/>
                </a:lnTo>
                <a:lnTo>
                  <a:pt x="214121" y="480822"/>
                </a:lnTo>
                <a:lnTo>
                  <a:pt x="225551" y="523494"/>
                </a:lnTo>
                <a:lnTo>
                  <a:pt x="236219" y="566928"/>
                </a:lnTo>
                <a:lnTo>
                  <a:pt x="246125" y="610362"/>
                </a:lnTo>
                <a:lnTo>
                  <a:pt x="254507" y="654558"/>
                </a:lnTo>
                <a:lnTo>
                  <a:pt x="262127" y="699516"/>
                </a:lnTo>
                <a:lnTo>
                  <a:pt x="262127" y="698754"/>
                </a:lnTo>
                <a:lnTo>
                  <a:pt x="268223" y="742950"/>
                </a:lnTo>
                <a:lnTo>
                  <a:pt x="277367" y="833628"/>
                </a:lnTo>
                <a:lnTo>
                  <a:pt x="280415" y="879347"/>
                </a:lnTo>
                <a:lnTo>
                  <a:pt x="281939" y="925830"/>
                </a:lnTo>
                <a:lnTo>
                  <a:pt x="281939" y="925068"/>
                </a:lnTo>
                <a:lnTo>
                  <a:pt x="294893" y="925068"/>
                </a:lnTo>
                <a:close/>
              </a:path>
              <a:path w="295275" h="925829">
                <a:moveTo>
                  <a:pt x="124205" y="236451"/>
                </a:moveTo>
                <a:lnTo>
                  <a:pt x="124205" y="234696"/>
                </a:lnTo>
                <a:lnTo>
                  <a:pt x="123443" y="234696"/>
                </a:lnTo>
                <a:lnTo>
                  <a:pt x="124205" y="2364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564771" y="5530596"/>
            <a:ext cx="0" cy="52705"/>
          </a:xfrm>
          <a:custGeom>
            <a:avLst/>
            <a:gdLst/>
            <a:ahLst/>
            <a:cxnLst/>
            <a:rect l="l" t="t" r="r" b="b"/>
            <a:pathLst>
              <a:path w="0" h="52704">
                <a:moveTo>
                  <a:pt x="0" y="0"/>
                </a:moveTo>
                <a:lnTo>
                  <a:pt x="0" y="5257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304167" y="5086350"/>
            <a:ext cx="191770" cy="101600"/>
          </a:xfrm>
          <a:custGeom>
            <a:avLst/>
            <a:gdLst/>
            <a:ahLst/>
            <a:cxnLst/>
            <a:rect l="l" t="t" r="r" b="b"/>
            <a:pathLst>
              <a:path w="191770" h="101600">
                <a:moveTo>
                  <a:pt x="27431" y="47243"/>
                </a:moveTo>
                <a:lnTo>
                  <a:pt x="17456" y="12953"/>
                </a:lnTo>
                <a:lnTo>
                  <a:pt x="8381" y="12953"/>
                </a:lnTo>
                <a:lnTo>
                  <a:pt x="8381" y="63"/>
                </a:lnTo>
                <a:lnTo>
                  <a:pt x="0" y="761"/>
                </a:lnTo>
                <a:lnTo>
                  <a:pt x="8381" y="29336"/>
                </a:lnTo>
                <a:lnTo>
                  <a:pt x="8381" y="12953"/>
                </a:lnTo>
                <a:lnTo>
                  <a:pt x="9143" y="0"/>
                </a:lnTo>
                <a:lnTo>
                  <a:pt x="9143" y="31956"/>
                </a:lnTo>
                <a:lnTo>
                  <a:pt x="14477" y="50291"/>
                </a:lnTo>
                <a:lnTo>
                  <a:pt x="27431" y="47243"/>
                </a:lnTo>
                <a:close/>
              </a:path>
              <a:path w="191770" h="101600">
                <a:moveTo>
                  <a:pt x="17456" y="12953"/>
                </a:moveTo>
                <a:lnTo>
                  <a:pt x="15239" y="5333"/>
                </a:lnTo>
                <a:lnTo>
                  <a:pt x="9143" y="0"/>
                </a:lnTo>
                <a:lnTo>
                  <a:pt x="8381" y="12953"/>
                </a:lnTo>
                <a:lnTo>
                  <a:pt x="17456" y="12953"/>
                </a:lnTo>
                <a:close/>
              </a:path>
              <a:path w="191770" h="101600">
                <a:moveTo>
                  <a:pt x="191261" y="761"/>
                </a:moveTo>
                <a:lnTo>
                  <a:pt x="172211" y="105"/>
                </a:lnTo>
                <a:lnTo>
                  <a:pt x="9143" y="0"/>
                </a:lnTo>
                <a:lnTo>
                  <a:pt x="15239" y="5333"/>
                </a:lnTo>
                <a:lnTo>
                  <a:pt x="17456" y="12953"/>
                </a:lnTo>
                <a:lnTo>
                  <a:pt x="147024" y="12953"/>
                </a:lnTo>
                <a:lnTo>
                  <a:pt x="165353" y="1523"/>
                </a:lnTo>
                <a:lnTo>
                  <a:pt x="172211" y="12191"/>
                </a:lnTo>
                <a:lnTo>
                  <a:pt x="191261" y="76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8401" y="12953"/>
                </a:lnTo>
                <a:lnTo>
                  <a:pt x="147024" y="12953"/>
                </a:lnTo>
                <a:lnTo>
                  <a:pt x="29717" y="86105"/>
                </a:lnTo>
                <a:lnTo>
                  <a:pt x="26669" y="92963"/>
                </a:lnTo>
                <a:lnTo>
                  <a:pt x="28955" y="101345"/>
                </a:lnTo>
                <a:lnTo>
                  <a:pt x="36575" y="96773"/>
                </a:lnTo>
                <a:lnTo>
                  <a:pt x="172211" y="1219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5353" y="1523"/>
                </a:lnTo>
                <a:lnTo>
                  <a:pt x="147024" y="12953"/>
                </a:lnTo>
                <a:lnTo>
                  <a:pt x="168401" y="12953"/>
                </a:lnTo>
                <a:lnTo>
                  <a:pt x="172211" y="121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318645" y="5133594"/>
            <a:ext cx="25400" cy="45720"/>
          </a:xfrm>
          <a:custGeom>
            <a:avLst/>
            <a:gdLst/>
            <a:ahLst/>
            <a:cxnLst/>
            <a:rect l="l" t="t" r="r" b="b"/>
            <a:pathLst>
              <a:path w="25400" h="45720">
                <a:moveTo>
                  <a:pt x="25145" y="42671"/>
                </a:moveTo>
                <a:lnTo>
                  <a:pt x="12953" y="0"/>
                </a:lnTo>
                <a:lnTo>
                  <a:pt x="0" y="3047"/>
                </a:lnTo>
                <a:lnTo>
                  <a:pt x="12191" y="45719"/>
                </a:lnTo>
                <a:lnTo>
                  <a:pt x="25145" y="4267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312549" y="5093208"/>
            <a:ext cx="160020" cy="85090"/>
          </a:xfrm>
          <a:custGeom>
            <a:avLst/>
            <a:gdLst/>
            <a:ahLst/>
            <a:cxnLst/>
            <a:rect l="l" t="t" r="r" b="b"/>
            <a:pathLst>
              <a:path w="160020" h="85089">
                <a:moveTo>
                  <a:pt x="160019" y="0"/>
                </a:moveTo>
                <a:lnTo>
                  <a:pt x="0" y="0"/>
                </a:lnTo>
                <a:lnTo>
                  <a:pt x="24383" y="84582"/>
                </a:lnTo>
                <a:lnTo>
                  <a:pt x="16001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65689" y="5570982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17121" y="512902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71785" y="5130546"/>
            <a:ext cx="1549400" cy="452755"/>
          </a:xfrm>
          <a:custGeom>
            <a:avLst/>
            <a:gdLst/>
            <a:ahLst/>
            <a:cxnLst/>
            <a:rect l="l" t="t" r="r" b="b"/>
            <a:pathLst>
              <a:path w="1549400" h="452754">
                <a:moveTo>
                  <a:pt x="1549146" y="12192"/>
                </a:moveTo>
                <a:lnTo>
                  <a:pt x="1545336" y="0"/>
                </a:lnTo>
                <a:lnTo>
                  <a:pt x="0" y="440436"/>
                </a:lnTo>
                <a:lnTo>
                  <a:pt x="3810" y="452628"/>
                </a:lnTo>
                <a:lnTo>
                  <a:pt x="154914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354715" y="3922776"/>
            <a:ext cx="120014" cy="189865"/>
          </a:xfrm>
          <a:custGeom>
            <a:avLst/>
            <a:gdLst/>
            <a:ahLst/>
            <a:cxnLst/>
            <a:rect l="l" t="t" r="r" b="b"/>
            <a:pathLst>
              <a:path w="120014" h="189864">
                <a:moveTo>
                  <a:pt x="53339" y="156971"/>
                </a:moveTo>
                <a:lnTo>
                  <a:pt x="20668" y="143410"/>
                </a:lnTo>
                <a:lnTo>
                  <a:pt x="15239" y="150113"/>
                </a:lnTo>
                <a:lnTo>
                  <a:pt x="5333" y="141731"/>
                </a:lnTo>
                <a:lnTo>
                  <a:pt x="0" y="147827"/>
                </a:lnTo>
                <a:lnTo>
                  <a:pt x="7619" y="151637"/>
                </a:lnTo>
                <a:lnTo>
                  <a:pt x="48005" y="168401"/>
                </a:lnTo>
                <a:lnTo>
                  <a:pt x="53339" y="156971"/>
                </a:lnTo>
                <a:close/>
              </a:path>
              <a:path w="120014" h="189864">
                <a:moveTo>
                  <a:pt x="119633" y="0"/>
                </a:moveTo>
                <a:lnTo>
                  <a:pt x="105917" y="17525"/>
                </a:lnTo>
                <a:lnTo>
                  <a:pt x="5333" y="141731"/>
                </a:lnTo>
                <a:lnTo>
                  <a:pt x="12953" y="140207"/>
                </a:lnTo>
                <a:lnTo>
                  <a:pt x="20668" y="143410"/>
                </a:lnTo>
                <a:lnTo>
                  <a:pt x="101756" y="43279"/>
                </a:lnTo>
                <a:lnTo>
                  <a:pt x="104393" y="21335"/>
                </a:lnTo>
                <a:lnTo>
                  <a:pt x="117347" y="22097"/>
                </a:lnTo>
                <a:lnTo>
                  <a:pt x="119633" y="0"/>
                </a:lnTo>
                <a:close/>
              </a:path>
              <a:path w="120014" h="189864">
                <a:moveTo>
                  <a:pt x="20668" y="143410"/>
                </a:moveTo>
                <a:lnTo>
                  <a:pt x="12953" y="140207"/>
                </a:lnTo>
                <a:lnTo>
                  <a:pt x="5333" y="141731"/>
                </a:lnTo>
                <a:lnTo>
                  <a:pt x="15239" y="150113"/>
                </a:lnTo>
                <a:lnTo>
                  <a:pt x="20668" y="143410"/>
                </a:lnTo>
                <a:close/>
              </a:path>
              <a:path w="120014" h="189864">
                <a:moveTo>
                  <a:pt x="117347" y="22097"/>
                </a:moveTo>
                <a:lnTo>
                  <a:pt x="115823" y="25907"/>
                </a:lnTo>
                <a:lnTo>
                  <a:pt x="101756" y="43279"/>
                </a:lnTo>
                <a:lnTo>
                  <a:pt x="85343" y="179831"/>
                </a:lnTo>
                <a:lnTo>
                  <a:pt x="89153" y="185927"/>
                </a:lnTo>
                <a:lnTo>
                  <a:pt x="96773" y="189737"/>
                </a:lnTo>
                <a:lnTo>
                  <a:pt x="98297" y="180593"/>
                </a:lnTo>
                <a:lnTo>
                  <a:pt x="117347" y="22097"/>
                </a:lnTo>
                <a:close/>
              </a:path>
              <a:path w="120014" h="189864">
                <a:moveTo>
                  <a:pt x="117347" y="22097"/>
                </a:moveTo>
                <a:lnTo>
                  <a:pt x="104393" y="21335"/>
                </a:lnTo>
                <a:lnTo>
                  <a:pt x="101756" y="43279"/>
                </a:lnTo>
                <a:lnTo>
                  <a:pt x="115823" y="25907"/>
                </a:lnTo>
                <a:lnTo>
                  <a:pt x="117347" y="22097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402721" y="4079747"/>
            <a:ext cx="46990" cy="29209"/>
          </a:xfrm>
          <a:custGeom>
            <a:avLst/>
            <a:gdLst/>
            <a:ahLst/>
            <a:cxnLst/>
            <a:rect l="l" t="t" r="r" b="b"/>
            <a:pathLst>
              <a:path w="46989" h="29210">
                <a:moveTo>
                  <a:pt x="46482" y="17525"/>
                </a:moveTo>
                <a:lnTo>
                  <a:pt x="5334" y="0"/>
                </a:lnTo>
                <a:lnTo>
                  <a:pt x="0" y="11429"/>
                </a:lnTo>
                <a:lnTo>
                  <a:pt x="41148" y="28955"/>
                </a:lnTo>
                <a:lnTo>
                  <a:pt x="46482" y="17525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364621" y="3944873"/>
            <a:ext cx="100965" cy="158750"/>
          </a:xfrm>
          <a:custGeom>
            <a:avLst/>
            <a:gdLst/>
            <a:ahLst/>
            <a:cxnLst/>
            <a:rect l="l" t="t" r="r" b="b"/>
            <a:pathLst>
              <a:path w="100964" h="158750">
                <a:moveTo>
                  <a:pt x="100584" y="0"/>
                </a:moveTo>
                <a:lnTo>
                  <a:pt x="0" y="124206"/>
                </a:lnTo>
                <a:lnTo>
                  <a:pt x="40386" y="140970"/>
                </a:lnTo>
                <a:lnTo>
                  <a:pt x="81534" y="158496"/>
                </a:lnTo>
                <a:lnTo>
                  <a:pt x="100584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64927" y="5574791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5333"/>
                </a:moveTo>
                <a:lnTo>
                  <a:pt x="2286" y="0"/>
                </a:lnTo>
                <a:lnTo>
                  <a:pt x="0" y="6096"/>
                </a:lnTo>
                <a:lnTo>
                  <a:pt x="12192" y="11430"/>
                </a:lnTo>
                <a:lnTo>
                  <a:pt x="14478" y="5333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396625" y="4083558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5334"/>
                </a:moveTo>
                <a:lnTo>
                  <a:pt x="2285" y="0"/>
                </a:lnTo>
                <a:lnTo>
                  <a:pt x="0" y="6096"/>
                </a:lnTo>
                <a:lnTo>
                  <a:pt x="12192" y="11430"/>
                </a:lnTo>
                <a:lnTo>
                  <a:pt x="14478" y="533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67213" y="4089653"/>
            <a:ext cx="641985" cy="1490980"/>
          </a:xfrm>
          <a:custGeom>
            <a:avLst/>
            <a:gdLst/>
            <a:ahLst/>
            <a:cxnLst/>
            <a:rect l="l" t="t" r="r" b="b"/>
            <a:pathLst>
              <a:path w="641985" h="1490979">
                <a:moveTo>
                  <a:pt x="641604" y="5334"/>
                </a:moveTo>
                <a:lnTo>
                  <a:pt x="629411" y="0"/>
                </a:lnTo>
                <a:lnTo>
                  <a:pt x="0" y="1485138"/>
                </a:lnTo>
                <a:lnTo>
                  <a:pt x="12192" y="1490472"/>
                </a:lnTo>
                <a:lnTo>
                  <a:pt x="641604" y="533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94667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444375" y="5084826"/>
            <a:ext cx="50800" cy="6350"/>
          </a:xfrm>
          <a:custGeom>
            <a:avLst/>
            <a:gdLst/>
            <a:ahLst/>
            <a:cxnLst/>
            <a:rect l="l" t="t" r="r" b="b"/>
            <a:pathLst>
              <a:path w="50800" h="6350">
                <a:moveTo>
                  <a:pt x="0" y="0"/>
                </a:moveTo>
                <a:lnTo>
                  <a:pt x="0" y="6096"/>
                </a:lnTo>
                <a:lnTo>
                  <a:pt x="50291" y="6096"/>
                </a:lnTo>
                <a:lnTo>
                  <a:pt x="5029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67413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272163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95201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099951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022989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927739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50777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55527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678565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583315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506353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11103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334903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39653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162691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067441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990479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895229" y="508787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25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818267" y="508482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67975" y="5084826"/>
            <a:ext cx="50800" cy="6350"/>
          </a:xfrm>
          <a:custGeom>
            <a:avLst/>
            <a:gdLst/>
            <a:ahLst/>
            <a:cxnLst/>
            <a:rect l="l" t="t" r="r" b="b"/>
            <a:pathLst>
              <a:path w="50800" h="6350">
                <a:moveTo>
                  <a:pt x="0" y="0"/>
                </a:moveTo>
                <a:lnTo>
                  <a:pt x="0" y="6096"/>
                </a:lnTo>
                <a:lnTo>
                  <a:pt x="50291" y="6096"/>
                </a:lnTo>
                <a:lnTo>
                  <a:pt x="5029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491619" y="5090159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7"/>
                </a:lnTo>
                <a:lnTo>
                  <a:pt x="6096" y="3047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491619" y="5093208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0"/>
                </a:moveTo>
                <a:lnTo>
                  <a:pt x="0" y="50291"/>
                </a:lnTo>
                <a:lnTo>
                  <a:pt x="6096" y="5029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494667" y="5211317"/>
            <a:ext cx="0" cy="90805"/>
          </a:xfrm>
          <a:custGeom>
            <a:avLst/>
            <a:gdLst/>
            <a:ahLst/>
            <a:cxnLst/>
            <a:rect l="l" t="t" r="r" b="b"/>
            <a:pathLst>
              <a:path w="0" h="90804">
                <a:moveTo>
                  <a:pt x="0" y="0"/>
                </a:moveTo>
                <a:lnTo>
                  <a:pt x="0" y="90677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494667" y="5369814"/>
            <a:ext cx="0" cy="90805"/>
          </a:xfrm>
          <a:custGeom>
            <a:avLst/>
            <a:gdLst/>
            <a:ahLst/>
            <a:cxnLst/>
            <a:rect l="l" t="t" r="r" b="b"/>
            <a:pathLst>
              <a:path w="0" h="90804">
                <a:moveTo>
                  <a:pt x="0" y="0"/>
                </a:moveTo>
                <a:lnTo>
                  <a:pt x="0" y="90677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491619" y="5528309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7"/>
                </a:lnTo>
                <a:lnTo>
                  <a:pt x="6096" y="3047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491619" y="5531358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0"/>
                </a:moveTo>
                <a:lnTo>
                  <a:pt x="0" y="50291"/>
                </a:lnTo>
                <a:lnTo>
                  <a:pt x="6096" y="5029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474349" y="3922776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7"/>
                </a:lnTo>
                <a:lnTo>
                  <a:pt x="6096" y="3047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74349" y="3925823"/>
            <a:ext cx="6350" cy="51435"/>
          </a:xfrm>
          <a:custGeom>
            <a:avLst/>
            <a:gdLst/>
            <a:ahLst/>
            <a:cxnLst/>
            <a:rect l="l" t="t" r="r" b="b"/>
            <a:pathLst>
              <a:path w="6350" h="51435">
                <a:moveTo>
                  <a:pt x="0" y="0"/>
                </a:moveTo>
                <a:lnTo>
                  <a:pt x="0" y="51053"/>
                </a:lnTo>
                <a:lnTo>
                  <a:pt x="6096" y="510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477397" y="4056126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77397" y="4239767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477397" y="4424171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477397" y="4607814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77397" y="4792217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477397" y="4975859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477397" y="5160264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477397" y="5343905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474349" y="5528309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0"/>
                </a:moveTo>
                <a:lnTo>
                  <a:pt x="0" y="3047"/>
                </a:lnTo>
                <a:lnTo>
                  <a:pt x="6096" y="3047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474349" y="5531358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0"/>
                </a:moveTo>
                <a:lnTo>
                  <a:pt x="0" y="50291"/>
                </a:lnTo>
                <a:lnTo>
                  <a:pt x="6096" y="5029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70539" y="39197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420247" y="3919728"/>
            <a:ext cx="50800" cy="6350"/>
          </a:xfrm>
          <a:custGeom>
            <a:avLst/>
            <a:gdLst/>
            <a:ahLst/>
            <a:cxnLst/>
            <a:rect l="l" t="t" r="r" b="b"/>
            <a:pathLst>
              <a:path w="50800" h="6350">
                <a:moveTo>
                  <a:pt x="0" y="0"/>
                </a:moveTo>
                <a:lnTo>
                  <a:pt x="0" y="6095"/>
                </a:lnTo>
                <a:lnTo>
                  <a:pt x="50291" y="6095"/>
                </a:lnTo>
                <a:lnTo>
                  <a:pt x="5029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341761" y="39197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8" y="6095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245749" y="3922776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 h="0">
                <a:moveTo>
                  <a:pt x="0" y="0"/>
                </a:moveTo>
                <a:lnTo>
                  <a:pt x="96012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167263" y="39197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071251" y="3922776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 h="0">
                <a:moveTo>
                  <a:pt x="0" y="0"/>
                </a:moveTo>
                <a:lnTo>
                  <a:pt x="96012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992765" y="39197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895991" y="3922776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818267" y="39197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8" y="6095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767975" y="3919728"/>
            <a:ext cx="50800" cy="6350"/>
          </a:xfrm>
          <a:custGeom>
            <a:avLst/>
            <a:gdLst/>
            <a:ahLst/>
            <a:cxnLst/>
            <a:rect l="l" t="t" r="r" b="b"/>
            <a:pathLst>
              <a:path w="50800" h="6350">
                <a:moveTo>
                  <a:pt x="0" y="0"/>
                </a:moveTo>
                <a:lnTo>
                  <a:pt x="0" y="6095"/>
                </a:lnTo>
                <a:lnTo>
                  <a:pt x="50291" y="6095"/>
                </a:lnTo>
                <a:lnTo>
                  <a:pt x="5029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3408305" y="3758438"/>
            <a:ext cx="2914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0000FF"/>
                </a:solidFill>
                <a:latin typeface="Arial"/>
                <a:cs typeface="Arial"/>
              </a:rPr>
              <a:t>y</a:t>
            </a:r>
            <a:r>
              <a:rPr dirty="0" baseline="-17857" sz="2100" spc="7">
                <a:solidFill>
                  <a:srgbClr val="0000FF"/>
                </a:solidFill>
                <a:latin typeface="Arial"/>
                <a:cs typeface="Arial"/>
              </a:rPr>
              <a:t>2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970667" y="5115305"/>
            <a:ext cx="288798" cy="3345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184537" y="4877816"/>
            <a:ext cx="9820275" cy="2105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6136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dirty="0" baseline="-17857" sz="2100" spc="7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  <a:p>
            <a:pPr algn="ctr" marR="205867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  <a:p>
            <a:pPr algn="ctr" marR="146685">
              <a:lnSpc>
                <a:spcPct val="100000"/>
              </a:lnSpc>
              <a:spcBef>
                <a:spcPts val="1435"/>
              </a:spcBef>
              <a:tabLst>
                <a:tab pos="1058545" algn="l"/>
              </a:tabLst>
            </a:pPr>
            <a:r>
              <a:rPr dirty="0" sz="1800" spc="5">
                <a:solidFill>
                  <a:srgbClr val="0000FF"/>
                </a:solidFill>
                <a:latin typeface="Arial"/>
                <a:cs typeface="Arial"/>
              </a:rPr>
              <a:t>x</a:t>
            </a:r>
            <a:r>
              <a:rPr dirty="0" baseline="-17857" sz="2100" spc="7">
                <a:solidFill>
                  <a:srgbClr val="0000FF"/>
                </a:solidFill>
                <a:latin typeface="Arial"/>
                <a:cs typeface="Arial"/>
              </a:rPr>
              <a:t>2	</a:t>
            </a:r>
            <a:r>
              <a:rPr dirty="0" sz="1800" spc="1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dirty="0" baseline="-17857" sz="2100" spc="15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50">
              <a:latin typeface="Times New Roman"/>
              <a:cs typeface="Times New Roman"/>
            </a:endParaRPr>
          </a:p>
          <a:p>
            <a:pPr marL="325120" marR="43180" indent="-274320">
              <a:lnSpc>
                <a:spcPts val="2600"/>
              </a:lnSpc>
              <a:spcBef>
                <a:spcPts val="5"/>
              </a:spcBef>
              <a:buFont typeface="Arial"/>
              <a:buChar char="•"/>
              <a:tabLst>
                <a:tab pos="324485" algn="l"/>
                <a:tab pos="325120" algn="l"/>
              </a:tabLst>
            </a:pPr>
            <a:r>
              <a:rPr dirty="0" sz="2400">
                <a:latin typeface="宋体"/>
                <a:cs typeface="宋体"/>
              </a:rPr>
              <a:t>这被称为是平面旋转</a:t>
            </a:r>
            <a:r>
              <a:rPr dirty="0" sz="2400" spc="229">
                <a:latin typeface="宋体"/>
                <a:cs typeface="宋体"/>
              </a:rPr>
              <a:t>、</a:t>
            </a:r>
            <a:r>
              <a:rPr dirty="0" sz="2400">
                <a:latin typeface="宋体"/>
                <a:cs typeface="宋体"/>
              </a:rPr>
              <a:t>向量旋转或者线性</a:t>
            </a:r>
            <a:r>
              <a:rPr dirty="0" sz="2400" spc="-39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(</a:t>
            </a:r>
            <a:r>
              <a:rPr dirty="0" sz="2400" spc="1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矩阵</a:t>
            </a:r>
            <a:r>
              <a:rPr dirty="0" sz="2400" spc="-35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)</a:t>
            </a:r>
            <a:r>
              <a:rPr dirty="0" sz="2400" spc="15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代数中的</a:t>
            </a:r>
            <a:r>
              <a:rPr dirty="0" sz="2400" spc="-38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Givens</a:t>
            </a:r>
            <a:r>
              <a:rPr dirty="0" sz="2400" spc="1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旋 转。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432439" y="3847533"/>
            <a:ext cx="102870" cy="102235"/>
          </a:xfrm>
          <a:custGeom>
            <a:avLst/>
            <a:gdLst/>
            <a:ahLst/>
            <a:cxnLst/>
            <a:rect l="l" t="t" r="r" b="b"/>
            <a:pathLst>
              <a:path w="102870" h="102235">
                <a:moveTo>
                  <a:pt x="102870" y="50858"/>
                </a:moveTo>
                <a:lnTo>
                  <a:pt x="102108" y="40190"/>
                </a:lnTo>
                <a:lnTo>
                  <a:pt x="99060" y="31046"/>
                </a:lnTo>
                <a:lnTo>
                  <a:pt x="77163" y="6256"/>
                </a:lnTo>
                <a:lnTo>
                  <a:pt x="46753" y="0"/>
                </a:lnTo>
                <a:lnTo>
                  <a:pt x="18112" y="11553"/>
                </a:lnTo>
                <a:lnTo>
                  <a:pt x="1524" y="40190"/>
                </a:lnTo>
                <a:lnTo>
                  <a:pt x="0" y="50858"/>
                </a:lnTo>
                <a:lnTo>
                  <a:pt x="1524" y="61526"/>
                </a:lnTo>
                <a:lnTo>
                  <a:pt x="18287" y="90273"/>
                </a:lnTo>
                <a:lnTo>
                  <a:pt x="46572" y="101988"/>
                </a:lnTo>
                <a:lnTo>
                  <a:pt x="76717" y="95759"/>
                </a:lnTo>
                <a:lnTo>
                  <a:pt x="99060" y="70670"/>
                </a:lnTo>
                <a:lnTo>
                  <a:pt x="102108" y="61526"/>
                </a:lnTo>
                <a:lnTo>
                  <a:pt x="102870" y="50858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430989" y="3845709"/>
            <a:ext cx="107950" cy="107950"/>
          </a:xfrm>
          <a:custGeom>
            <a:avLst/>
            <a:gdLst/>
            <a:ahLst/>
            <a:cxnLst/>
            <a:rect l="l" t="t" r="r" b="b"/>
            <a:pathLst>
              <a:path w="107950" h="107950">
                <a:moveTo>
                  <a:pt x="107368" y="52682"/>
                </a:moveTo>
                <a:lnTo>
                  <a:pt x="106606" y="42014"/>
                </a:lnTo>
                <a:lnTo>
                  <a:pt x="106606" y="41252"/>
                </a:lnTo>
                <a:lnTo>
                  <a:pt x="103558" y="32108"/>
                </a:lnTo>
                <a:lnTo>
                  <a:pt x="103558" y="31346"/>
                </a:lnTo>
                <a:lnTo>
                  <a:pt x="98986" y="22202"/>
                </a:lnTo>
                <a:lnTo>
                  <a:pt x="98224" y="22202"/>
                </a:lnTo>
                <a:lnTo>
                  <a:pt x="69502" y="574"/>
                </a:lnTo>
                <a:lnTo>
                  <a:pt x="39875" y="0"/>
                </a:lnTo>
                <a:lnTo>
                  <a:pt x="14866" y="14949"/>
                </a:lnTo>
                <a:lnTo>
                  <a:pt x="0" y="39892"/>
                </a:lnTo>
                <a:lnTo>
                  <a:pt x="798" y="69299"/>
                </a:lnTo>
                <a:lnTo>
                  <a:pt x="4498" y="74067"/>
                </a:lnTo>
                <a:lnTo>
                  <a:pt x="4498" y="52682"/>
                </a:lnTo>
                <a:lnTo>
                  <a:pt x="4553" y="53063"/>
                </a:lnTo>
                <a:lnTo>
                  <a:pt x="6022" y="42776"/>
                </a:lnTo>
                <a:lnTo>
                  <a:pt x="8308" y="33632"/>
                </a:lnTo>
                <a:lnTo>
                  <a:pt x="8308" y="34394"/>
                </a:lnTo>
                <a:lnTo>
                  <a:pt x="12880" y="26556"/>
                </a:lnTo>
                <a:lnTo>
                  <a:pt x="12880" y="26012"/>
                </a:lnTo>
                <a:lnTo>
                  <a:pt x="18976" y="18392"/>
                </a:lnTo>
                <a:lnTo>
                  <a:pt x="26596" y="12296"/>
                </a:lnTo>
                <a:lnTo>
                  <a:pt x="26596" y="12642"/>
                </a:lnTo>
                <a:lnTo>
                  <a:pt x="33454" y="8902"/>
                </a:lnTo>
                <a:lnTo>
                  <a:pt x="33454" y="8486"/>
                </a:lnTo>
                <a:lnTo>
                  <a:pt x="43360" y="5438"/>
                </a:lnTo>
                <a:lnTo>
                  <a:pt x="52666" y="4773"/>
                </a:lnTo>
                <a:lnTo>
                  <a:pt x="53266" y="4676"/>
                </a:lnTo>
                <a:lnTo>
                  <a:pt x="63172" y="5438"/>
                </a:lnTo>
                <a:lnTo>
                  <a:pt x="63172" y="5672"/>
                </a:lnTo>
                <a:lnTo>
                  <a:pt x="72316" y="8486"/>
                </a:lnTo>
                <a:lnTo>
                  <a:pt x="72316" y="8902"/>
                </a:lnTo>
                <a:lnTo>
                  <a:pt x="79936" y="13058"/>
                </a:lnTo>
                <a:lnTo>
                  <a:pt x="79936" y="12296"/>
                </a:lnTo>
                <a:lnTo>
                  <a:pt x="87556" y="18392"/>
                </a:lnTo>
                <a:lnTo>
                  <a:pt x="87556" y="19239"/>
                </a:lnTo>
                <a:lnTo>
                  <a:pt x="93652" y="26012"/>
                </a:lnTo>
                <a:lnTo>
                  <a:pt x="93652" y="25250"/>
                </a:lnTo>
                <a:lnTo>
                  <a:pt x="98224" y="34394"/>
                </a:lnTo>
                <a:lnTo>
                  <a:pt x="98224" y="36680"/>
                </a:lnTo>
                <a:lnTo>
                  <a:pt x="100510" y="43538"/>
                </a:lnTo>
                <a:lnTo>
                  <a:pt x="100510" y="42776"/>
                </a:lnTo>
                <a:lnTo>
                  <a:pt x="101245" y="53063"/>
                </a:lnTo>
                <a:lnTo>
                  <a:pt x="101272" y="52682"/>
                </a:lnTo>
                <a:lnTo>
                  <a:pt x="104320" y="53063"/>
                </a:lnTo>
                <a:lnTo>
                  <a:pt x="107368" y="52682"/>
                </a:lnTo>
                <a:close/>
              </a:path>
              <a:path w="107950" h="107950">
                <a:moveTo>
                  <a:pt x="4553" y="53063"/>
                </a:moveTo>
                <a:lnTo>
                  <a:pt x="4498" y="52682"/>
                </a:lnTo>
                <a:lnTo>
                  <a:pt x="4498" y="53444"/>
                </a:lnTo>
                <a:lnTo>
                  <a:pt x="4553" y="53063"/>
                </a:lnTo>
                <a:close/>
              </a:path>
              <a:path w="107950" h="107950">
                <a:moveTo>
                  <a:pt x="13642" y="80114"/>
                </a:moveTo>
                <a:lnTo>
                  <a:pt x="8308" y="70970"/>
                </a:lnTo>
                <a:lnTo>
                  <a:pt x="8308" y="71732"/>
                </a:lnTo>
                <a:lnTo>
                  <a:pt x="6022" y="62588"/>
                </a:lnTo>
                <a:lnTo>
                  <a:pt x="6022" y="63350"/>
                </a:lnTo>
                <a:lnTo>
                  <a:pt x="4553" y="53063"/>
                </a:lnTo>
                <a:lnTo>
                  <a:pt x="4498" y="53444"/>
                </a:lnTo>
                <a:lnTo>
                  <a:pt x="4498" y="74067"/>
                </a:lnTo>
                <a:lnTo>
                  <a:pt x="12880" y="84872"/>
                </a:lnTo>
                <a:lnTo>
                  <a:pt x="12880" y="80114"/>
                </a:lnTo>
                <a:lnTo>
                  <a:pt x="13642" y="80114"/>
                </a:lnTo>
                <a:close/>
              </a:path>
              <a:path w="107950" h="107950">
                <a:moveTo>
                  <a:pt x="13642" y="25250"/>
                </a:moveTo>
                <a:lnTo>
                  <a:pt x="12880" y="26012"/>
                </a:lnTo>
                <a:lnTo>
                  <a:pt x="12880" y="26556"/>
                </a:lnTo>
                <a:lnTo>
                  <a:pt x="13642" y="25250"/>
                </a:lnTo>
                <a:close/>
              </a:path>
              <a:path w="107950" h="107950">
                <a:moveTo>
                  <a:pt x="26596" y="93068"/>
                </a:moveTo>
                <a:lnTo>
                  <a:pt x="18976" y="86972"/>
                </a:lnTo>
                <a:lnTo>
                  <a:pt x="18976" y="87734"/>
                </a:lnTo>
                <a:lnTo>
                  <a:pt x="12880" y="80114"/>
                </a:lnTo>
                <a:lnTo>
                  <a:pt x="12880" y="84872"/>
                </a:lnTo>
                <a:lnTo>
                  <a:pt x="22786" y="97640"/>
                </a:lnTo>
                <a:lnTo>
                  <a:pt x="22786" y="98402"/>
                </a:lnTo>
                <a:lnTo>
                  <a:pt x="25834" y="100064"/>
                </a:lnTo>
                <a:lnTo>
                  <a:pt x="25834" y="93068"/>
                </a:lnTo>
                <a:lnTo>
                  <a:pt x="26596" y="93068"/>
                </a:lnTo>
                <a:close/>
              </a:path>
              <a:path w="107950" h="107950">
                <a:moveTo>
                  <a:pt x="26596" y="12642"/>
                </a:moveTo>
                <a:lnTo>
                  <a:pt x="26596" y="12296"/>
                </a:lnTo>
                <a:lnTo>
                  <a:pt x="25834" y="13058"/>
                </a:lnTo>
                <a:lnTo>
                  <a:pt x="26596" y="12642"/>
                </a:lnTo>
                <a:close/>
              </a:path>
              <a:path w="107950" h="107950">
                <a:moveTo>
                  <a:pt x="34216" y="103641"/>
                </a:moveTo>
                <a:lnTo>
                  <a:pt x="34216" y="97640"/>
                </a:lnTo>
                <a:lnTo>
                  <a:pt x="25834" y="93068"/>
                </a:lnTo>
                <a:lnTo>
                  <a:pt x="25834" y="100064"/>
                </a:lnTo>
                <a:lnTo>
                  <a:pt x="31168" y="102974"/>
                </a:lnTo>
                <a:lnTo>
                  <a:pt x="31930" y="102974"/>
                </a:lnTo>
                <a:lnTo>
                  <a:pt x="34216" y="103641"/>
                </a:lnTo>
                <a:close/>
              </a:path>
              <a:path w="107950" h="107950">
                <a:moveTo>
                  <a:pt x="34216" y="8486"/>
                </a:moveTo>
                <a:lnTo>
                  <a:pt x="33454" y="8486"/>
                </a:lnTo>
                <a:lnTo>
                  <a:pt x="33454" y="8902"/>
                </a:lnTo>
                <a:lnTo>
                  <a:pt x="34216" y="8486"/>
                </a:lnTo>
                <a:close/>
              </a:path>
              <a:path w="107950" h="107950">
                <a:moveTo>
                  <a:pt x="54028" y="107380"/>
                </a:moveTo>
                <a:lnTo>
                  <a:pt x="54028" y="101450"/>
                </a:lnTo>
                <a:lnTo>
                  <a:pt x="53266" y="101450"/>
                </a:lnTo>
                <a:lnTo>
                  <a:pt x="43351" y="99923"/>
                </a:lnTo>
                <a:lnTo>
                  <a:pt x="33454" y="96878"/>
                </a:lnTo>
                <a:lnTo>
                  <a:pt x="34216" y="97640"/>
                </a:lnTo>
                <a:lnTo>
                  <a:pt x="34216" y="103641"/>
                </a:lnTo>
                <a:lnTo>
                  <a:pt x="43360" y="106306"/>
                </a:lnTo>
                <a:lnTo>
                  <a:pt x="52666" y="107532"/>
                </a:lnTo>
                <a:lnTo>
                  <a:pt x="54028" y="107380"/>
                </a:lnTo>
                <a:close/>
              </a:path>
              <a:path w="107950" h="107950">
                <a:moveTo>
                  <a:pt x="53633" y="4704"/>
                </a:moveTo>
                <a:lnTo>
                  <a:pt x="53266" y="4676"/>
                </a:lnTo>
                <a:lnTo>
                  <a:pt x="53633" y="4704"/>
                </a:lnTo>
                <a:close/>
              </a:path>
              <a:path w="107950" h="107950">
                <a:moveTo>
                  <a:pt x="53633" y="101393"/>
                </a:moveTo>
                <a:lnTo>
                  <a:pt x="53266" y="101341"/>
                </a:lnTo>
                <a:lnTo>
                  <a:pt x="53633" y="101393"/>
                </a:lnTo>
                <a:close/>
              </a:path>
              <a:path w="107950" h="107950">
                <a:moveTo>
                  <a:pt x="54028" y="4735"/>
                </a:moveTo>
                <a:lnTo>
                  <a:pt x="53633" y="4704"/>
                </a:lnTo>
                <a:lnTo>
                  <a:pt x="54028" y="4735"/>
                </a:lnTo>
                <a:close/>
              </a:path>
              <a:path w="107950" h="107950">
                <a:moveTo>
                  <a:pt x="63172" y="106157"/>
                </a:moveTo>
                <a:lnTo>
                  <a:pt x="63172" y="99926"/>
                </a:lnTo>
                <a:lnTo>
                  <a:pt x="53633" y="101393"/>
                </a:lnTo>
                <a:lnTo>
                  <a:pt x="54028" y="101450"/>
                </a:lnTo>
                <a:lnTo>
                  <a:pt x="54028" y="107380"/>
                </a:lnTo>
                <a:lnTo>
                  <a:pt x="62091" y="106480"/>
                </a:lnTo>
                <a:lnTo>
                  <a:pt x="63172" y="106157"/>
                </a:lnTo>
                <a:close/>
              </a:path>
              <a:path w="107950" h="107950">
                <a:moveTo>
                  <a:pt x="63172" y="5672"/>
                </a:moveTo>
                <a:lnTo>
                  <a:pt x="63172" y="5438"/>
                </a:lnTo>
                <a:lnTo>
                  <a:pt x="62410" y="5438"/>
                </a:lnTo>
                <a:lnTo>
                  <a:pt x="63172" y="5672"/>
                </a:lnTo>
                <a:close/>
              </a:path>
              <a:path w="107950" h="107950">
                <a:moveTo>
                  <a:pt x="72316" y="96878"/>
                </a:moveTo>
                <a:lnTo>
                  <a:pt x="62410" y="99926"/>
                </a:lnTo>
                <a:lnTo>
                  <a:pt x="63172" y="99926"/>
                </a:lnTo>
                <a:lnTo>
                  <a:pt x="63172" y="106157"/>
                </a:lnTo>
                <a:lnTo>
                  <a:pt x="71554" y="103656"/>
                </a:lnTo>
                <a:lnTo>
                  <a:pt x="71554" y="97640"/>
                </a:lnTo>
                <a:lnTo>
                  <a:pt x="72316" y="96878"/>
                </a:lnTo>
                <a:close/>
              </a:path>
              <a:path w="107950" h="107950">
                <a:moveTo>
                  <a:pt x="72316" y="8902"/>
                </a:moveTo>
                <a:lnTo>
                  <a:pt x="72316" y="8486"/>
                </a:lnTo>
                <a:lnTo>
                  <a:pt x="71554" y="8486"/>
                </a:lnTo>
                <a:lnTo>
                  <a:pt x="72316" y="8902"/>
                </a:lnTo>
                <a:close/>
              </a:path>
              <a:path w="107950" h="107950">
                <a:moveTo>
                  <a:pt x="87284" y="87190"/>
                </a:moveTo>
                <a:lnTo>
                  <a:pt x="79936" y="93068"/>
                </a:lnTo>
                <a:lnTo>
                  <a:pt x="71554" y="97640"/>
                </a:lnTo>
                <a:lnTo>
                  <a:pt x="71554" y="103656"/>
                </a:lnTo>
                <a:lnTo>
                  <a:pt x="73840" y="102974"/>
                </a:lnTo>
                <a:lnTo>
                  <a:pt x="74602" y="102974"/>
                </a:lnTo>
                <a:lnTo>
                  <a:pt x="82984" y="98402"/>
                </a:lnTo>
                <a:lnTo>
                  <a:pt x="86794" y="95243"/>
                </a:lnTo>
                <a:lnTo>
                  <a:pt x="86794" y="87734"/>
                </a:lnTo>
                <a:lnTo>
                  <a:pt x="87284" y="87190"/>
                </a:lnTo>
                <a:close/>
              </a:path>
              <a:path w="107950" h="107950">
                <a:moveTo>
                  <a:pt x="87556" y="19239"/>
                </a:moveTo>
                <a:lnTo>
                  <a:pt x="87556" y="18392"/>
                </a:lnTo>
                <a:lnTo>
                  <a:pt x="86794" y="18392"/>
                </a:lnTo>
                <a:lnTo>
                  <a:pt x="87556" y="19239"/>
                </a:lnTo>
                <a:close/>
              </a:path>
              <a:path w="107950" h="107950">
                <a:moveTo>
                  <a:pt x="87556" y="86972"/>
                </a:moveTo>
                <a:lnTo>
                  <a:pt x="87284" y="87190"/>
                </a:lnTo>
                <a:lnTo>
                  <a:pt x="86794" y="87734"/>
                </a:lnTo>
                <a:lnTo>
                  <a:pt x="87556" y="86972"/>
                </a:lnTo>
                <a:close/>
              </a:path>
              <a:path w="107950" h="107950">
                <a:moveTo>
                  <a:pt x="87556" y="94611"/>
                </a:moveTo>
                <a:lnTo>
                  <a:pt x="87556" y="86972"/>
                </a:lnTo>
                <a:lnTo>
                  <a:pt x="86794" y="87734"/>
                </a:lnTo>
                <a:lnTo>
                  <a:pt x="86794" y="95243"/>
                </a:lnTo>
                <a:lnTo>
                  <a:pt x="87556" y="94611"/>
                </a:lnTo>
                <a:close/>
              </a:path>
              <a:path w="107950" h="107950">
                <a:moveTo>
                  <a:pt x="98224" y="84079"/>
                </a:moveTo>
                <a:lnTo>
                  <a:pt x="98224" y="70970"/>
                </a:lnTo>
                <a:lnTo>
                  <a:pt x="93652" y="80114"/>
                </a:lnTo>
                <a:lnTo>
                  <a:pt x="87284" y="87190"/>
                </a:lnTo>
                <a:lnTo>
                  <a:pt x="87556" y="86972"/>
                </a:lnTo>
                <a:lnTo>
                  <a:pt x="87556" y="94611"/>
                </a:lnTo>
                <a:lnTo>
                  <a:pt x="92011" y="90916"/>
                </a:lnTo>
                <a:lnTo>
                  <a:pt x="98224" y="84079"/>
                </a:lnTo>
                <a:close/>
              </a:path>
              <a:path w="107950" h="107950">
                <a:moveTo>
                  <a:pt x="98224" y="36680"/>
                </a:moveTo>
                <a:lnTo>
                  <a:pt x="98224" y="34394"/>
                </a:lnTo>
                <a:lnTo>
                  <a:pt x="97462" y="34394"/>
                </a:lnTo>
                <a:lnTo>
                  <a:pt x="98224" y="36680"/>
                </a:lnTo>
                <a:close/>
              </a:path>
              <a:path w="107950" h="107950">
                <a:moveTo>
                  <a:pt x="107368" y="53444"/>
                </a:moveTo>
                <a:lnTo>
                  <a:pt x="104320" y="53063"/>
                </a:lnTo>
                <a:lnTo>
                  <a:pt x="101272" y="53444"/>
                </a:lnTo>
                <a:lnTo>
                  <a:pt x="101245" y="53063"/>
                </a:lnTo>
                <a:lnTo>
                  <a:pt x="100510" y="63350"/>
                </a:lnTo>
                <a:lnTo>
                  <a:pt x="100510" y="62588"/>
                </a:lnTo>
                <a:lnTo>
                  <a:pt x="97462" y="71732"/>
                </a:lnTo>
                <a:lnTo>
                  <a:pt x="98224" y="70970"/>
                </a:lnTo>
                <a:lnTo>
                  <a:pt x="98224" y="84079"/>
                </a:lnTo>
                <a:lnTo>
                  <a:pt x="102765" y="75974"/>
                </a:lnTo>
                <a:lnTo>
                  <a:pt x="106606" y="64874"/>
                </a:lnTo>
                <a:lnTo>
                  <a:pt x="106606" y="64112"/>
                </a:lnTo>
                <a:lnTo>
                  <a:pt x="107368" y="53444"/>
                </a:lnTo>
                <a:close/>
              </a:path>
              <a:path w="107950" h="107950">
                <a:moveTo>
                  <a:pt x="104320" y="53063"/>
                </a:moveTo>
                <a:lnTo>
                  <a:pt x="101272" y="52682"/>
                </a:lnTo>
                <a:lnTo>
                  <a:pt x="101245" y="53063"/>
                </a:lnTo>
                <a:lnTo>
                  <a:pt x="101272" y="53444"/>
                </a:lnTo>
                <a:lnTo>
                  <a:pt x="104320" y="53063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532261" y="3898391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461139" y="5035324"/>
            <a:ext cx="102235" cy="102870"/>
          </a:xfrm>
          <a:custGeom>
            <a:avLst/>
            <a:gdLst/>
            <a:ahLst/>
            <a:cxnLst/>
            <a:rect l="l" t="t" r="r" b="b"/>
            <a:pathLst>
              <a:path w="102235" h="102870">
                <a:moveTo>
                  <a:pt x="102108" y="51025"/>
                </a:moveTo>
                <a:lnTo>
                  <a:pt x="101346" y="41119"/>
                </a:lnTo>
                <a:lnTo>
                  <a:pt x="98298" y="31213"/>
                </a:lnTo>
                <a:lnTo>
                  <a:pt x="76017" y="6147"/>
                </a:lnTo>
                <a:lnTo>
                  <a:pt x="46024" y="0"/>
                </a:lnTo>
                <a:lnTo>
                  <a:pt x="17784" y="11936"/>
                </a:lnTo>
                <a:lnTo>
                  <a:pt x="762" y="41119"/>
                </a:lnTo>
                <a:lnTo>
                  <a:pt x="0" y="51025"/>
                </a:lnTo>
                <a:lnTo>
                  <a:pt x="762" y="61693"/>
                </a:lnTo>
                <a:lnTo>
                  <a:pt x="17752" y="90651"/>
                </a:lnTo>
                <a:lnTo>
                  <a:pt x="45710" y="102717"/>
                </a:lnTo>
                <a:lnTo>
                  <a:pt x="75578" y="96747"/>
                </a:lnTo>
                <a:lnTo>
                  <a:pt x="98298" y="71599"/>
                </a:lnTo>
                <a:lnTo>
                  <a:pt x="101346" y="61693"/>
                </a:lnTo>
                <a:lnTo>
                  <a:pt x="102108" y="510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458091" y="5032602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108204" y="53747"/>
                </a:moveTo>
                <a:lnTo>
                  <a:pt x="107442" y="43841"/>
                </a:lnTo>
                <a:lnTo>
                  <a:pt x="107442" y="43079"/>
                </a:lnTo>
                <a:lnTo>
                  <a:pt x="104394" y="33173"/>
                </a:lnTo>
                <a:lnTo>
                  <a:pt x="104394" y="32411"/>
                </a:lnTo>
                <a:lnTo>
                  <a:pt x="99822" y="24029"/>
                </a:lnTo>
                <a:lnTo>
                  <a:pt x="99060" y="24029"/>
                </a:lnTo>
                <a:lnTo>
                  <a:pt x="92964" y="16409"/>
                </a:lnTo>
                <a:lnTo>
                  <a:pt x="92964" y="15647"/>
                </a:lnTo>
                <a:lnTo>
                  <a:pt x="85344" y="8789"/>
                </a:lnTo>
                <a:lnTo>
                  <a:pt x="84582" y="8789"/>
                </a:lnTo>
                <a:lnTo>
                  <a:pt x="75438" y="4217"/>
                </a:lnTo>
                <a:lnTo>
                  <a:pt x="75438" y="3455"/>
                </a:lnTo>
                <a:lnTo>
                  <a:pt x="66294" y="407"/>
                </a:lnTo>
                <a:lnTo>
                  <a:pt x="46537" y="0"/>
                </a:lnTo>
                <a:lnTo>
                  <a:pt x="29384" y="5522"/>
                </a:lnTo>
                <a:lnTo>
                  <a:pt x="15064" y="16487"/>
                </a:lnTo>
                <a:lnTo>
                  <a:pt x="4572" y="32411"/>
                </a:lnTo>
                <a:lnTo>
                  <a:pt x="3810" y="33173"/>
                </a:lnTo>
                <a:lnTo>
                  <a:pt x="762" y="43079"/>
                </a:lnTo>
                <a:lnTo>
                  <a:pt x="762" y="43841"/>
                </a:lnTo>
                <a:lnTo>
                  <a:pt x="0" y="53747"/>
                </a:lnTo>
                <a:lnTo>
                  <a:pt x="0" y="54509"/>
                </a:lnTo>
                <a:lnTo>
                  <a:pt x="762" y="65177"/>
                </a:lnTo>
                <a:lnTo>
                  <a:pt x="3810" y="75083"/>
                </a:lnTo>
                <a:lnTo>
                  <a:pt x="4572" y="75845"/>
                </a:lnTo>
                <a:lnTo>
                  <a:pt x="6096" y="78639"/>
                </a:lnTo>
                <a:lnTo>
                  <a:pt x="6096" y="53747"/>
                </a:lnTo>
                <a:lnTo>
                  <a:pt x="6124" y="54142"/>
                </a:lnTo>
                <a:lnTo>
                  <a:pt x="6858" y="44603"/>
                </a:lnTo>
                <a:lnTo>
                  <a:pt x="9906" y="34697"/>
                </a:lnTo>
                <a:lnTo>
                  <a:pt x="9906" y="35459"/>
                </a:lnTo>
                <a:lnTo>
                  <a:pt x="13716" y="28474"/>
                </a:lnTo>
                <a:lnTo>
                  <a:pt x="13716" y="27839"/>
                </a:lnTo>
                <a:lnTo>
                  <a:pt x="19812" y="20219"/>
                </a:lnTo>
                <a:lnTo>
                  <a:pt x="27432" y="13361"/>
                </a:lnTo>
                <a:lnTo>
                  <a:pt x="27432" y="13742"/>
                </a:lnTo>
                <a:lnTo>
                  <a:pt x="35814" y="9551"/>
                </a:lnTo>
                <a:lnTo>
                  <a:pt x="44196" y="6757"/>
                </a:lnTo>
                <a:lnTo>
                  <a:pt x="44196" y="6503"/>
                </a:lnTo>
                <a:lnTo>
                  <a:pt x="54102" y="5795"/>
                </a:lnTo>
                <a:lnTo>
                  <a:pt x="64770" y="6503"/>
                </a:lnTo>
                <a:lnTo>
                  <a:pt x="64770" y="6757"/>
                </a:lnTo>
                <a:lnTo>
                  <a:pt x="73152" y="9551"/>
                </a:lnTo>
                <a:lnTo>
                  <a:pt x="73152" y="9932"/>
                </a:lnTo>
                <a:lnTo>
                  <a:pt x="81534" y="14123"/>
                </a:lnTo>
                <a:lnTo>
                  <a:pt x="81534" y="13361"/>
                </a:lnTo>
                <a:lnTo>
                  <a:pt x="89154" y="20219"/>
                </a:lnTo>
                <a:lnTo>
                  <a:pt x="89154" y="21171"/>
                </a:lnTo>
                <a:lnTo>
                  <a:pt x="94488" y="27839"/>
                </a:lnTo>
                <a:lnTo>
                  <a:pt x="94488" y="27077"/>
                </a:lnTo>
                <a:lnTo>
                  <a:pt x="99060" y="35459"/>
                </a:lnTo>
                <a:lnTo>
                  <a:pt x="99060" y="37173"/>
                </a:lnTo>
                <a:lnTo>
                  <a:pt x="101346" y="44603"/>
                </a:lnTo>
                <a:lnTo>
                  <a:pt x="102079" y="54142"/>
                </a:lnTo>
                <a:lnTo>
                  <a:pt x="102108" y="53747"/>
                </a:lnTo>
                <a:lnTo>
                  <a:pt x="105156" y="54128"/>
                </a:lnTo>
                <a:lnTo>
                  <a:pt x="108204" y="53747"/>
                </a:lnTo>
                <a:close/>
              </a:path>
              <a:path w="108585" h="108585">
                <a:moveTo>
                  <a:pt x="6124" y="54142"/>
                </a:moveTo>
                <a:lnTo>
                  <a:pt x="6096" y="53747"/>
                </a:lnTo>
                <a:lnTo>
                  <a:pt x="6096" y="54509"/>
                </a:lnTo>
                <a:lnTo>
                  <a:pt x="6124" y="54142"/>
                </a:lnTo>
                <a:close/>
              </a:path>
              <a:path w="108585" h="108585">
                <a:moveTo>
                  <a:pt x="14478" y="81179"/>
                </a:moveTo>
                <a:lnTo>
                  <a:pt x="9906" y="72797"/>
                </a:lnTo>
                <a:lnTo>
                  <a:pt x="9906" y="73559"/>
                </a:lnTo>
                <a:lnTo>
                  <a:pt x="6858" y="63653"/>
                </a:lnTo>
                <a:lnTo>
                  <a:pt x="6858" y="64415"/>
                </a:lnTo>
                <a:lnTo>
                  <a:pt x="6124" y="54142"/>
                </a:lnTo>
                <a:lnTo>
                  <a:pt x="6096" y="54509"/>
                </a:lnTo>
                <a:lnTo>
                  <a:pt x="6096" y="78639"/>
                </a:lnTo>
                <a:lnTo>
                  <a:pt x="9144" y="84227"/>
                </a:lnTo>
                <a:lnTo>
                  <a:pt x="9144" y="84989"/>
                </a:lnTo>
                <a:lnTo>
                  <a:pt x="13716" y="90704"/>
                </a:lnTo>
                <a:lnTo>
                  <a:pt x="13716" y="81179"/>
                </a:lnTo>
                <a:lnTo>
                  <a:pt x="14478" y="81179"/>
                </a:lnTo>
                <a:close/>
              </a:path>
              <a:path w="108585" h="108585">
                <a:moveTo>
                  <a:pt x="14478" y="27077"/>
                </a:moveTo>
                <a:lnTo>
                  <a:pt x="13716" y="27839"/>
                </a:lnTo>
                <a:lnTo>
                  <a:pt x="13716" y="28474"/>
                </a:lnTo>
                <a:lnTo>
                  <a:pt x="14478" y="27077"/>
                </a:lnTo>
                <a:close/>
              </a:path>
              <a:path w="108585" h="108585">
                <a:moveTo>
                  <a:pt x="27432" y="94133"/>
                </a:moveTo>
                <a:lnTo>
                  <a:pt x="19812" y="88037"/>
                </a:lnTo>
                <a:lnTo>
                  <a:pt x="19812" y="88799"/>
                </a:lnTo>
                <a:lnTo>
                  <a:pt x="13716" y="81179"/>
                </a:lnTo>
                <a:lnTo>
                  <a:pt x="13716" y="90704"/>
                </a:lnTo>
                <a:lnTo>
                  <a:pt x="15240" y="92609"/>
                </a:lnTo>
                <a:lnTo>
                  <a:pt x="16002" y="92609"/>
                </a:lnTo>
                <a:lnTo>
                  <a:pt x="23622" y="98705"/>
                </a:lnTo>
                <a:lnTo>
                  <a:pt x="23622" y="99467"/>
                </a:lnTo>
                <a:lnTo>
                  <a:pt x="26670" y="101245"/>
                </a:lnTo>
                <a:lnTo>
                  <a:pt x="26670" y="94133"/>
                </a:lnTo>
                <a:lnTo>
                  <a:pt x="27432" y="94133"/>
                </a:lnTo>
                <a:close/>
              </a:path>
              <a:path w="108585" h="108585">
                <a:moveTo>
                  <a:pt x="27432" y="13742"/>
                </a:moveTo>
                <a:lnTo>
                  <a:pt x="27432" y="13361"/>
                </a:lnTo>
                <a:lnTo>
                  <a:pt x="26670" y="14123"/>
                </a:lnTo>
                <a:lnTo>
                  <a:pt x="27432" y="13742"/>
                </a:lnTo>
                <a:close/>
              </a:path>
              <a:path w="108585" h="108585">
                <a:moveTo>
                  <a:pt x="44958" y="101753"/>
                </a:moveTo>
                <a:lnTo>
                  <a:pt x="35814" y="98705"/>
                </a:lnTo>
                <a:lnTo>
                  <a:pt x="35814" y="99467"/>
                </a:lnTo>
                <a:lnTo>
                  <a:pt x="26670" y="94133"/>
                </a:lnTo>
                <a:lnTo>
                  <a:pt x="26670" y="101245"/>
                </a:lnTo>
                <a:lnTo>
                  <a:pt x="32766" y="104801"/>
                </a:lnTo>
                <a:lnTo>
                  <a:pt x="33528" y="104801"/>
                </a:lnTo>
                <a:lnTo>
                  <a:pt x="41403" y="107529"/>
                </a:lnTo>
                <a:lnTo>
                  <a:pt x="44196" y="107878"/>
                </a:lnTo>
                <a:lnTo>
                  <a:pt x="44196" y="101753"/>
                </a:lnTo>
                <a:lnTo>
                  <a:pt x="44958" y="101753"/>
                </a:lnTo>
                <a:close/>
              </a:path>
              <a:path w="108585" h="108585">
                <a:moveTo>
                  <a:pt x="44958" y="6503"/>
                </a:moveTo>
                <a:lnTo>
                  <a:pt x="44196" y="6503"/>
                </a:lnTo>
                <a:lnTo>
                  <a:pt x="44196" y="6757"/>
                </a:lnTo>
                <a:lnTo>
                  <a:pt x="44958" y="6503"/>
                </a:lnTo>
                <a:close/>
              </a:path>
              <a:path w="108585" h="108585">
                <a:moveTo>
                  <a:pt x="54864" y="108504"/>
                </a:moveTo>
                <a:lnTo>
                  <a:pt x="54864" y="102515"/>
                </a:lnTo>
                <a:lnTo>
                  <a:pt x="54102" y="102515"/>
                </a:lnTo>
                <a:lnTo>
                  <a:pt x="44196" y="101753"/>
                </a:lnTo>
                <a:lnTo>
                  <a:pt x="44196" y="107878"/>
                </a:lnTo>
                <a:lnTo>
                  <a:pt x="49639" y="108558"/>
                </a:lnTo>
                <a:lnTo>
                  <a:pt x="54864" y="108504"/>
                </a:lnTo>
                <a:close/>
              </a:path>
              <a:path w="108585" h="108585">
                <a:moveTo>
                  <a:pt x="54483" y="5768"/>
                </a:moveTo>
                <a:lnTo>
                  <a:pt x="54102" y="5741"/>
                </a:lnTo>
                <a:lnTo>
                  <a:pt x="54483" y="5768"/>
                </a:lnTo>
                <a:close/>
              </a:path>
              <a:path w="108585" h="108585">
                <a:moveTo>
                  <a:pt x="54483" y="102487"/>
                </a:moveTo>
                <a:lnTo>
                  <a:pt x="54102" y="102460"/>
                </a:lnTo>
                <a:lnTo>
                  <a:pt x="54483" y="102487"/>
                </a:lnTo>
                <a:close/>
              </a:path>
              <a:path w="108585" h="108585">
                <a:moveTo>
                  <a:pt x="54864" y="5795"/>
                </a:moveTo>
                <a:lnTo>
                  <a:pt x="54483" y="5768"/>
                </a:lnTo>
                <a:lnTo>
                  <a:pt x="54864" y="5795"/>
                </a:lnTo>
                <a:close/>
              </a:path>
              <a:path w="108585" h="108585">
                <a:moveTo>
                  <a:pt x="64770" y="107963"/>
                </a:moveTo>
                <a:lnTo>
                  <a:pt x="64770" y="101753"/>
                </a:lnTo>
                <a:lnTo>
                  <a:pt x="54483" y="102487"/>
                </a:lnTo>
                <a:lnTo>
                  <a:pt x="54864" y="102515"/>
                </a:lnTo>
                <a:lnTo>
                  <a:pt x="54864" y="108504"/>
                </a:lnTo>
                <a:lnTo>
                  <a:pt x="58011" y="108471"/>
                </a:lnTo>
                <a:lnTo>
                  <a:pt x="64770" y="107963"/>
                </a:lnTo>
                <a:close/>
              </a:path>
              <a:path w="108585" h="108585">
                <a:moveTo>
                  <a:pt x="64770" y="6757"/>
                </a:moveTo>
                <a:lnTo>
                  <a:pt x="64770" y="6503"/>
                </a:lnTo>
                <a:lnTo>
                  <a:pt x="64008" y="6503"/>
                </a:lnTo>
                <a:lnTo>
                  <a:pt x="64770" y="6757"/>
                </a:lnTo>
                <a:close/>
              </a:path>
              <a:path w="108585" h="108585">
                <a:moveTo>
                  <a:pt x="73152" y="98705"/>
                </a:moveTo>
                <a:lnTo>
                  <a:pt x="64008" y="101753"/>
                </a:lnTo>
                <a:lnTo>
                  <a:pt x="64770" y="101753"/>
                </a:lnTo>
                <a:lnTo>
                  <a:pt x="64770" y="107963"/>
                </a:lnTo>
                <a:lnTo>
                  <a:pt x="66294" y="107849"/>
                </a:lnTo>
                <a:lnTo>
                  <a:pt x="72390" y="105817"/>
                </a:lnTo>
                <a:lnTo>
                  <a:pt x="72390" y="99467"/>
                </a:lnTo>
                <a:lnTo>
                  <a:pt x="73152" y="98705"/>
                </a:lnTo>
                <a:close/>
              </a:path>
              <a:path w="108585" h="108585">
                <a:moveTo>
                  <a:pt x="73152" y="9932"/>
                </a:moveTo>
                <a:lnTo>
                  <a:pt x="73152" y="9551"/>
                </a:lnTo>
                <a:lnTo>
                  <a:pt x="72390" y="9551"/>
                </a:lnTo>
                <a:lnTo>
                  <a:pt x="73152" y="9932"/>
                </a:lnTo>
                <a:close/>
              </a:path>
              <a:path w="108585" h="108585">
                <a:moveTo>
                  <a:pt x="88730" y="88375"/>
                </a:moveTo>
                <a:lnTo>
                  <a:pt x="81534" y="94133"/>
                </a:lnTo>
                <a:lnTo>
                  <a:pt x="72390" y="99467"/>
                </a:lnTo>
                <a:lnTo>
                  <a:pt x="72390" y="105817"/>
                </a:lnTo>
                <a:lnTo>
                  <a:pt x="75438" y="104801"/>
                </a:lnTo>
                <a:lnTo>
                  <a:pt x="84582" y="99467"/>
                </a:lnTo>
                <a:lnTo>
                  <a:pt x="85344" y="98705"/>
                </a:lnTo>
                <a:lnTo>
                  <a:pt x="88392" y="96266"/>
                </a:lnTo>
                <a:lnTo>
                  <a:pt x="88392" y="88799"/>
                </a:lnTo>
                <a:lnTo>
                  <a:pt x="88730" y="88375"/>
                </a:lnTo>
                <a:close/>
              </a:path>
              <a:path w="108585" h="108585">
                <a:moveTo>
                  <a:pt x="89154" y="21171"/>
                </a:moveTo>
                <a:lnTo>
                  <a:pt x="89154" y="20219"/>
                </a:lnTo>
                <a:lnTo>
                  <a:pt x="88392" y="20219"/>
                </a:lnTo>
                <a:lnTo>
                  <a:pt x="89154" y="21171"/>
                </a:lnTo>
                <a:close/>
              </a:path>
              <a:path w="108585" h="108585">
                <a:moveTo>
                  <a:pt x="89154" y="88037"/>
                </a:moveTo>
                <a:lnTo>
                  <a:pt x="88730" y="88375"/>
                </a:lnTo>
                <a:lnTo>
                  <a:pt x="88392" y="88799"/>
                </a:lnTo>
                <a:lnTo>
                  <a:pt x="89154" y="88037"/>
                </a:lnTo>
                <a:close/>
              </a:path>
              <a:path w="108585" h="108585">
                <a:moveTo>
                  <a:pt x="89154" y="95657"/>
                </a:moveTo>
                <a:lnTo>
                  <a:pt x="89154" y="88037"/>
                </a:lnTo>
                <a:lnTo>
                  <a:pt x="88392" y="88799"/>
                </a:lnTo>
                <a:lnTo>
                  <a:pt x="88392" y="96266"/>
                </a:lnTo>
                <a:lnTo>
                  <a:pt x="89154" y="95657"/>
                </a:lnTo>
                <a:close/>
              </a:path>
              <a:path w="108585" h="108585">
                <a:moveTo>
                  <a:pt x="99060" y="84989"/>
                </a:moveTo>
                <a:lnTo>
                  <a:pt x="99060" y="72797"/>
                </a:lnTo>
                <a:lnTo>
                  <a:pt x="94488" y="81179"/>
                </a:lnTo>
                <a:lnTo>
                  <a:pt x="88730" y="88375"/>
                </a:lnTo>
                <a:lnTo>
                  <a:pt x="89154" y="88037"/>
                </a:lnTo>
                <a:lnTo>
                  <a:pt x="89154" y="95657"/>
                </a:lnTo>
                <a:lnTo>
                  <a:pt x="92964" y="92609"/>
                </a:lnTo>
                <a:lnTo>
                  <a:pt x="99060" y="84989"/>
                </a:lnTo>
                <a:close/>
              </a:path>
              <a:path w="108585" h="108585">
                <a:moveTo>
                  <a:pt x="99060" y="37173"/>
                </a:moveTo>
                <a:lnTo>
                  <a:pt x="99060" y="35459"/>
                </a:lnTo>
                <a:lnTo>
                  <a:pt x="98298" y="34697"/>
                </a:lnTo>
                <a:lnTo>
                  <a:pt x="99060" y="37173"/>
                </a:lnTo>
                <a:close/>
              </a:path>
              <a:path w="108585" h="108585">
                <a:moveTo>
                  <a:pt x="108204" y="54509"/>
                </a:moveTo>
                <a:lnTo>
                  <a:pt x="105156" y="54128"/>
                </a:lnTo>
                <a:lnTo>
                  <a:pt x="102108" y="54509"/>
                </a:lnTo>
                <a:lnTo>
                  <a:pt x="102079" y="54142"/>
                </a:lnTo>
                <a:lnTo>
                  <a:pt x="101346" y="64415"/>
                </a:lnTo>
                <a:lnTo>
                  <a:pt x="101346" y="63653"/>
                </a:lnTo>
                <a:lnTo>
                  <a:pt x="98298" y="73559"/>
                </a:lnTo>
                <a:lnTo>
                  <a:pt x="99060" y="72797"/>
                </a:lnTo>
                <a:lnTo>
                  <a:pt x="99060" y="84989"/>
                </a:lnTo>
                <a:lnTo>
                  <a:pt x="99822" y="84227"/>
                </a:lnTo>
                <a:lnTo>
                  <a:pt x="104394" y="75845"/>
                </a:lnTo>
                <a:lnTo>
                  <a:pt x="104394" y="75083"/>
                </a:lnTo>
                <a:lnTo>
                  <a:pt x="107442" y="65177"/>
                </a:lnTo>
                <a:lnTo>
                  <a:pt x="108204" y="54509"/>
                </a:lnTo>
                <a:close/>
              </a:path>
              <a:path w="108585" h="108585">
                <a:moveTo>
                  <a:pt x="105156" y="54128"/>
                </a:moveTo>
                <a:lnTo>
                  <a:pt x="102108" y="53747"/>
                </a:lnTo>
                <a:lnTo>
                  <a:pt x="102079" y="54142"/>
                </a:lnTo>
                <a:lnTo>
                  <a:pt x="102108" y="54509"/>
                </a:lnTo>
                <a:lnTo>
                  <a:pt x="105156" y="5412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560199" y="508635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65353" y="40640"/>
            <a:ext cx="24142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近似误差</a:t>
            </a:r>
            <a:r>
              <a:rPr dirty="0" sz="3600" spc="1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(i)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801860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使用向量模式时，我们的目标就是通过迭代使向量趋近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x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轴。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然而，有限次的旋转通常导致余下一个小角度</a:t>
            </a:r>
            <a:r>
              <a:rPr dirty="0" sz="2400" spc="-480">
                <a:latin typeface="宋体"/>
                <a:cs typeface="宋体"/>
              </a:rPr>
              <a:t> </a:t>
            </a:r>
            <a:r>
              <a:rPr dirty="0" sz="2400">
                <a:latin typeface="Symbol"/>
                <a:cs typeface="Symbol"/>
              </a:rPr>
              <a:t></a:t>
            </a:r>
            <a:r>
              <a:rPr dirty="0" sz="2400" spc="21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，从而引起近似误差。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03283" y="1936242"/>
            <a:ext cx="153162" cy="146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79864" y="2069592"/>
            <a:ext cx="0" cy="3244215"/>
          </a:xfrm>
          <a:custGeom>
            <a:avLst/>
            <a:gdLst/>
            <a:ahLst/>
            <a:cxnLst/>
            <a:rect l="l" t="t" r="r" b="b"/>
            <a:pathLst>
              <a:path w="0" h="3244215">
                <a:moveTo>
                  <a:pt x="0" y="0"/>
                </a:moveTo>
                <a:lnTo>
                  <a:pt x="0" y="3243834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30887" y="213588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4773" y="16098"/>
                </a:moveTo>
                <a:lnTo>
                  <a:pt x="24384" y="6858"/>
                </a:lnTo>
                <a:lnTo>
                  <a:pt x="22860" y="5334"/>
                </a:lnTo>
                <a:lnTo>
                  <a:pt x="21336" y="3048"/>
                </a:lnTo>
                <a:lnTo>
                  <a:pt x="19812" y="1524"/>
                </a:lnTo>
                <a:lnTo>
                  <a:pt x="17526" y="762"/>
                </a:lnTo>
                <a:lnTo>
                  <a:pt x="14478" y="0"/>
                </a:lnTo>
                <a:lnTo>
                  <a:pt x="9906" y="0"/>
                </a:lnTo>
                <a:lnTo>
                  <a:pt x="7620" y="762"/>
                </a:lnTo>
                <a:lnTo>
                  <a:pt x="5334" y="2286"/>
                </a:lnTo>
                <a:lnTo>
                  <a:pt x="3810" y="3810"/>
                </a:lnTo>
                <a:lnTo>
                  <a:pt x="2286" y="6096"/>
                </a:lnTo>
                <a:lnTo>
                  <a:pt x="762" y="7620"/>
                </a:lnTo>
                <a:lnTo>
                  <a:pt x="0" y="10668"/>
                </a:lnTo>
                <a:lnTo>
                  <a:pt x="0" y="12954"/>
                </a:lnTo>
                <a:lnTo>
                  <a:pt x="2286" y="19812"/>
                </a:lnTo>
                <a:lnTo>
                  <a:pt x="3810" y="21336"/>
                </a:lnTo>
                <a:lnTo>
                  <a:pt x="6096" y="22860"/>
                </a:lnTo>
                <a:lnTo>
                  <a:pt x="13293" y="25120"/>
                </a:lnTo>
                <a:lnTo>
                  <a:pt x="20297" y="22526"/>
                </a:lnTo>
                <a:lnTo>
                  <a:pt x="24773" y="1609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88215" y="2051304"/>
            <a:ext cx="146685" cy="149860"/>
          </a:xfrm>
          <a:custGeom>
            <a:avLst/>
            <a:gdLst/>
            <a:ahLst/>
            <a:cxnLst/>
            <a:rect l="l" t="t" r="r" b="b"/>
            <a:pathLst>
              <a:path w="146685" h="149860">
                <a:moveTo>
                  <a:pt x="64769" y="86868"/>
                </a:moveTo>
                <a:lnTo>
                  <a:pt x="25522" y="50734"/>
                </a:lnTo>
                <a:lnTo>
                  <a:pt x="14477" y="54102"/>
                </a:lnTo>
                <a:lnTo>
                  <a:pt x="10667" y="41910"/>
                </a:lnTo>
                <a:lnTo>
                  <a:pt x="0" y="44958"/>
                </a:lnTo>
                <a:lnTo>
                  <a:pt x="8381" y="52578"/>
                </a:lnTo>
                <a:lnTo>
                  <a:pt x="56387" y="96774"/>
                </a:lnTo>
                <a:lnTo>
                  <a:pt x="64769" y="86868"/>
                </a:lnTo>
                <a:close/>
              </a:path>
              <a:path w="146685" h="149860">
                <a:moveTo>
                  <a:pt x="146303" y="0"/>
                </a:moveTo>
                <a:lnTo>
                  <a:pt x="135635" y="3810"/>
                </a:lnTo>
                <a:lnTo>
                  <a:pt x="10667" y="41910"/>
                </a:lnTo>
                <a:lnTo>
                  <a:pt x="16763" y="42672"/>
                </a:lnTo>
                <a:lnTo>
                  <a:pt x="25522" y="50734"/>
                </a:lnTo>
                <a:lnTo>
                  <a:pt x="128505" y="19337"/>
                </a:lnTo>
                <a:lnTo>
                  <a:pt x="131063" y="8382"/>
                </a:lnTo>
                <a:lnTo>
                  <a:pt x="144017" y="12192"/>
                </a:lnTo>
                <a:lnTo>
                  <a:pt x="146303" y="0"/>
                </a:lnTo>
                <a:close/>
              </a:path>
              <a:path w="146685" h="149860">
                <a:moveTo>
                  <a:pt x="25522" y="50734"/>
                </a:moveTo>
                <a:lnTo>
                  <a:pt x="16763" y="42672"/>
                </a:lnTo>
                <a:lnTo>
                  <a:pt x="10667" y="41910"/>
                </a:lnTo>
                <a:lnTo>
                  <a:pt x="14477" y="54102"/>
                </a:lnTo>
                <a:lnTo>
                  <a:pt x="25522" y="50734"/>
                </a:lnTo>
                <a:close/>
              </a:path>
              <a:path w="146685" h="149860">
                <a:moveTo>
                  <a:pt x="144017" y="12192"/>
                </a:moveTo>
                <a:lnTo>
                  <a:pt x="139445" y="16002"/>
                </a:lnTo>
                <a:lnTo>
                  <a:pt x="128505" y="19337"/>
                </a:lnTo>
                <a:lnTo>
                  <a:pt x="101345" y="135636"/>
                </a:lnTo>
                <a:lnTo>
                  <a:pt x="103631" y="141732"/>
                </a:lnTo>
                <a:lnTo>
                  <a:pt x="111251" y="149352"/>
                </a:lnTo>
                <a:lnTo>
                  <a:pt x="114299" y="139446"/>
                </a:lnTo>
                <a:lnTo>
                  <a:pt x="144017" y="12192"/>
                </a:lnTo>
                <a:close/>
              </a:path>
              <a:path w="146685" h="149860">
                <a:moveTo>
                  <a:pt x="144017" y="12192"/>
                </a:moveTo>
                <a:lnTo>
                  <a:pt x="131063" y="8382"/>
                </a:lnTo>
                <a:lnTo>
                  <a:pt x="128505" y="19337"/>
                </a:lnTo>
                <a:lnTo>
                  <a:pt x="139445" y="16002"/>
                </a:lnTo>
                <a:lnTo>
                  <a:pt x="144017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44603" y="2138172"/>
            <a:ext cx="55880" cy="55244"/>
          </a:xfrm>
          <a:custGeom>
            <a:avLst/>
            <a:gdLst/>
            <a:ahLst/>
            <a:cxnLst/>
            <a:rect l="l" t="t" r="r" b="b"/>
            <a:pathLst>
              <a:path w="55879" h="55244">
                <a:moveTo>
                  <a:pt x="55626" y="44957"/>
                </a:moveTo>
                <a:lnTo>
                  <a:pt x="8382" y="0"/>
                </a:lnTo>
                <a:lnTo>
                  <a:pt x="0" y="9905"/>
                </a:lnTo>
                <a:lnTo>
                  <a:pt x="47244" y="54863"/>
                </a:lnTo>
                <a:lnTo>
                  <a:pt x="55626" y="4495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700407" y="2061210"/>
            <a:ext cx="125095" cy="127635"/>
          </a:xfrm>
          <a:custGeom>
            <a:avLst/>
            <a:gdLst/>
            <a:ahLst/>
            <a:cxnLst/>
            <a:rect l="l" t="t" r="r" b="b"/>
            <a:pathLst>
              <a:path w="125095" h="127635">
                <a:moveTo>
                  <a:pt x="124967" y="0"/>
                </a:moveTo>
                <a:lnTo>
                  <a:pt x="0" y="38100"/>
                </a:lnTo>
                <a:lnTo>
                  <a:pt x="48005" y="82296"/>
                </a:lnTo>
                <a:lnTo>
                  <a:pt x="95249" y="127254"/>
                </a:lnTo>
                <a:lnTo>
                  <a:pt x="12496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61957" y="5197602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6669" y="17526"/>
                </a:moveTo>
                <a:lnTo>
                  <a:pt x="8381" y="0"/>
                </a:lnTo>
                <a:lnTo>
                  <a:pt x="0" y="9144"/>
                </a:lnTo>
                <a:lnTo>
                  <a:pt x="18287" y="26670"/>
                </a:lnTo>
                <a:lnTo>
                  <a:pt x="26669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34697" y="2130551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69">
                <a:moveTo>
                  <a:pt x="26670" y="17526"/>
                </a:moveTo>
                <a:lnTo>
                  <a:pt x="8382" y="0"/>
                </a:lnTo>
                <a:lnTo>
                  <a:pt x="0" y="9144"/>
                </a:lnTo>
                <a:lnTo>
                  <a:pt x="18288" y="26670"/>
                </a:lnTo>
                <a:lnTo>
                  <a:pt x="26670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870339" y="2139695"/>
            <a:ext cx="2882900" cy="3075940"/>
          </a:xfrm>
          <a:custGeom>
            <a:avLst/>
            <a:gdLst/>
            <a:ahLst/>
            <a:cxnLst/>
            <a:rect l="l" t="t" r="r" b="b"/>
            <a:pathLst>
              <a:path w="2882900" h="3075940">
                <a:moveTo>
                  <a:pt x="2882645" y="17525"/>
                </a:moveTo>
                <a:lnTo>
                  <a:pt x="2864357" y="0"/>
                </a:lnTo>
                <a:lnTo>
                  <a:pt x="0" y="3057905"/>
                </a:lnTo>
                <a:lnTo>
                  <a:pt x="18288" y="3075431"/>
                </a:lnTo>
                <a:lnTo>
                  <a:pt x="2882645" y="175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35815" y="5181600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71579" y="3899915"/>
            <a:ext cx="377190" cy="1282065"/>
          </a:xfrm>
          <a:custGeom>
            <a:avLst/>
            <a:gdLst/>
            <a:ahLst/>
            <a:cxnLst/>
            <a:rect l="l" t="t" r="r" b="b"/>
            <a:pathLst>
              <a:path w="377189" h="1282064">
                <a:moveTo>
                  <a:pt x="377190" y="1281684"/>
                </a:moveTo>
                <a:lnTo>
                  <a:pt x="375229" y="1198452"/>
                </a:lnTo>
                <a:lnTo>
                  <a:pt x="372756" y="1146523"/>
                </a:lnTo>
                <a:lnTo>
                  <a:pt x="369061" y="1094672"/>
                </a:lnTo>
                <a:lnTo>
                  <a:pt x="364192" y="1042915"/>
                </a:lnTo>
                <a:lnTo>
                  <a:pt x="358201" y="991271"/>
                </a:lnTo>
                <a:lnTo>
                  <a:pt x="351139" y="939756"/>
                </a:lnTo>
                <a:lnTo>
                  <a:pt x="343055" y="888387"/>
                </a:lnTo>
                <a:lnTo>
                  <a:pt x="334001" y="837181"/>
                </a:lnTo>
                <a:lnTo>
                  <a:pt x="324026" y="786157"/>
                </a:lnTo>
                <a:lnTo>
                  <a:pt x="313182" y="735330"/>
                </a:lnTo>
                <a:lnTo>
                  <a:pt x="305562" y="703326"/>
                </a:lnTo>
                <a:lnTo>
                  <a:pt x="304800" y="703326"/>
                </a:lnTo>
                <a:lnTo>
                  <a:pt x="283228" y="622136"/>
                </a:lnTo>
                <a:lnTo>
                  <a:pt x="268999" y="573098"/>
                </a:lnTo>
                <a:lnTo>
                  <a:pt x="253736" y="524254"/>
                </a:lnTo>
                <a:lnTo>
                  <a:pt x="237446" y="475654"/>
                </a:lnTo>
                <a:lnTo>
                  <a:pt x="220135" y="427346"/>
                </a:lnTo>
                <a:lnTo>
                  <a:pt x="201811" y="379377"/>
                </a:lnTo>
                <a:lnTo>
                  <a:pt x="182480" y="331795"/>
                </a:lnTo>
                <a:lnTo>
                  <a:pt x="162149" y="284650"/>
                </a:lnTo>
                <a:lnTo>
                  <a:pt x="140824" y="237989"/>
                </a:lnTo>
                <a:lnTo>
                  <a:pt x="118511" y="191860"/>
                </a:lnTo>
                <a:lnTo>
                  <a:pt x="95219" y="146312"/>
                </a:lnTo>
                <a:lnTo>
                  <a:pt x="70953" y="101392"/>
                </a:lnTo>
                <a:lnTo>
                  <a:pt x="28956" y="28194"/>
                </a:lnTo>
                <a:lnTo>
                  <a:pt x="28193" y="28194"/>
                </a:lnTo>
                <a:lnTo>
                  <a:pt x="10667" y="0"/>
                </a:lnTo>
                <a:lnTo>
                  <a:pt x="0" y="6858"/>
                </a:lnTo>
                <a:lnTo>
                  <a:pt x="17525" y="35052"/>
                </a:lnTo>
                <a:lnTo>
                  <a:pt x="51053" y="92964"/>
                </a:lnTo>
                <a:lnTo>
                  <a:pt x="51053" y="92202"/>
                </a:lnTo>
                <a:lnTo>
                  <a:pt x="67056" y="121158"/>
                </a:lnTo>
                <a:lnTo>
                  <a:pt x="83057" y="150876"/>
                </a:lnTo>
                <a:lnTo>
                  <a:pt x="113538" y="210312"/>
                </a:lnTo>
                <a:lnTo>
                  <a:pt x="128016" y="240030"/>
                </a:lnTo>
                <a:lnTo>
                  <a:pt x="128016" y="241723"/>
                </a:lnTo>
                <a:lnTo>
                  <a:pt x="154686" y="300990"/>
                </a:lnTo>
                <a:lnTo>
                  <a:pt x="180594" y="361950"/>
                </a:lnTo>
                <a:lnTo>
                  <a:pt x="180594" y="361188"/>
                </a:lnTo>
                <a:lnTo>
                  <a:pt x="210460" y="438403"/>
                </a:lnTo>
                <a:lnTo>
                  <a:pt x="227256" y="485432"/>
                </a:lnTo>
                <a:lnTo>
                  <a:pt x="243010" y="532822"/>
                </a:lnTo>
                <a:lnTo>
                  <a:pt x="267462" y="611886"/>
                </a:lnTo>
                <a:lnTo>
                  <a:pt x="267462" y="611124"/>
                </a:lnTo>
                <a:lnTo>
                  <a:pt x="289389" y="693813"/>
                </a:lnTo>
                <a:lnTo>
                  <a:pt x="301578" y="744783"/>
                </a:lnTo>
                <a:lnTo>
                  <a:pt x="312557" y="796013"/>
                </a:lnTo>
                <a:lnTo>
                  <a:pt x="322472" y="847480"/>
                </a:lnTo>
                <a:lnTo>
                  <a:pt x="336804" y="931164"/>
                </a:lnTo>
                <a:lnTo>
                  <a:pt x="336804" y="930402"/>
                </a:lnTo>
                <a:lnTo>
                  <a:pt x="352544" y="1058584"/>
                </a:lnTo>
                <a:lnTo>
                  <a:pt x="357101" y="1106518"/>
                </a:lnTo>
                <a:lnTo>
                  <a:pt x="360426" y="1155192"/>
                </a:lnTo>
                <a:lnTo>
                  <a:pt x="361950" y="1187196"/>
                </a:lnTo>
                <a:lnTo>
                  <a:pt x="361950" y="1186434"/>
                </a:lnTo>
                <a:lnTo>
                  <a:pt x="364236" y="1281684"/>
                </a:lnTo>
                <a:lnTo>
                  <a:pt x="377190" y="1281684"/>
                </a:lnTo>
                <a:close/>
              </a:path>
              <a:path w="377189" h="1282064">
                <a:moveTo>
                  <a:pt x="128016" y="241723"/>
                </a:moveTo>
                <a:lnTo>
                  <a:pt x="128016" y="240030"/>
                </a:lnTo>
                <a:lnTo>
                  <a:pt x="127254" y="240030"/>
                </a:lnTo>
                <a:lnTo>
                  <a:pt x="128016" y="2417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75517" y="3348990"/>
            <a:ext cx="506730" cy="558165"/>
          </a:xfrm>
          <a:custGeom>
            <a:avLst/>
            <a:gdLst/>
            <a:ahLst/>
            <a:cxnLst/>
            <a:rect l="l" t="t" r="r" b="b"/>
            <a:pathLst>
              <a:path w="506729" h="558164">
                <a:moveTo>
                  <a:pt x="35052" y="22098"/>
                </a:moveTo>
                <a:lnTo>
                  <a:pt x="8382" y="762"/>
                </a:lnTo>
                <a:lnTo>
                  <a:pt x="7620" y="0"/>
                </a:lnTo>
                <a:lnTo>
                  <a:pt x="0" y="10668"/>
                </a:lnTo>
                <a:lnTo>
                  <a:pt x="26670" y="32004"/>
                </a:lnTo>
                <a:lnTo>
                  <a:pt x="34290" y="37930"/>
                </a:lnTo>
                <a:lnTo>
                  <a:pt x="34290" y="22098"/>
                </a:lnTo>
                <a:lnTo>
                  <a:pt x="35052" y="22098"/>
                </a:lnTo>
                <a:close/>
              </a:path>
              <a:path w="506729" h="558164">
                <a:moveTo>
                  <a:pt x="506730" y="550926"/>
                </a:moveTo>
                <a:lnTo>
                  <a:pt x="470154" y="494538"/>
                </a:lnTo>
                <a:lnTo>
                  <a:pt x="470154" y="493776"/>
                </a:lnTo>
                <a:lnTo>
                  <a:pt x="432054" y="438912"/>
                </a:lnTo>
                <a:lnTo>
                  <a:pt x="412242" y="411480"/>
                </a:lnTo>
                <a:lnTo>
                  <a:pt x="371094" y="358140"/>
                </a:lnTo>
                <a:lnTo>
                  <a:pt x="350520" y="332232"/>
                </a:lnTo>
                <a:lnTo>
                  <a:pt x="328422" y="306324"/>
                </a:lnTo>
                <a:lnTo>
                  <a:pt x="307086" y="280416"/>
                </a:lnTo>
                <a:lnTo>
                  <a:pt x="261366" y="230124"/>
                </a:lnTo>
                <a:lnTo>
                  <a:pt x="223611" y="190273"/>
                </a:lnTo>
                <a:lnTo>
                  <a:pt x="184859" y="152015"/>
                </a:lnTo>
                <a:lnTo>
                  <a:pt x="145098" y="115013"/>
                </a:lnTo>
                <a:lnTo>
                  <a:pt x="104311" y="78932"/>
                </a:lnTo>
                <a:lnTo>
                  <a:pt x="62484" y="43434"/>
                </a:lnTo>
                <a:lnTo>
                  <a:pt x="61721" y="43434"/>
                </a:lnTo>
                <a:lnTo>
                  <a:pt x="34290" y="22098"/>
                </a:lnTo>
                <a:lnTo>
                  <a:pt x="34290" y="37930"/>
                </a:lnTo>
                <a:lnTo>
                  <a:pt x="54102" y="53340"/>
                </a:lnTo>
                <a:lnTo>
                  <a:pt x="105918" y="97536"/>
                </a:lnTo>
                <a:lnTo>
                  <a:pt x="131826" y="120396"/>
                </a:lnTo>
                <a:lnTo>
                  <a:pt x="156209" y="142563"/>
                </a:lnTo>
                <a:lnTo>
                  <a:pt x="214331" y="199380"/>
                </a:lnTo>
                <a:lnTo>
                  <a:pt x="247078" y="233616"/>
                </a:lnTo>
                <a:lnTo>
                  <a:pt x="278957" y="268669"/>
                </a:lnTo>
                <a:lnTo>
                  <a:pt x="310094" y="304386"/>
                </a:lnTo>
                <a:lnTo>
                  <a:pt x="340614" y="340614"/>
                </a:lnTo>
                <a:lnTo>
                  <a:pt x="361188" y="366522"/>
                </a:lnTo>
                <a:lnTo>
                  <a:pt x="361188" y="365760"/>
                </a:lnTo>
                <a:lnTo>
                  <a:pt x="402336" y="419100"/>
                </a:lnTo>
                <a:lnTo>
                  <a:pt x="402336" y="420155"/>
                </a:lnTo>
                <a:lnTo>
                  <a:pt x="421386" y="446532"/>
                </a:lnTo>
                <a:lnTo>
                  <a:pt x="459486" y="501396"/>
                </a:lnTo>
                <a:lnTo>
                  <a:pt x="496062" y="557784"/>
                </a:lnTo>
                <a:lnTo>
                  <a:pt x="506730" y="550926"/>
                </a:lnTo>
                <a:close/>
              </a:path>
              <a:path w="506729" h="558164">
                <a:moveTo>
                  <a:pt x="156972" y="143256"/>
                </a:moveTo>
                <a:lnTo>
                  <a:pt x="156209" y="142494"/>
                </a:lnTo>
                <a:lnTo>
                  <a:pt x="156972" y="143256"/>
                </a:lnTo>
                <a:close/>
              </a:path>
              <a:path w="506729" h="558164">
                <a:moveTo>
                  <a:pt x="402336" y="420155"/>
                </a:moveTo>
                <a:lnTo>
                  <a:pt x="402336" y="419100"/>
                </a:lnTo>
                <a:lnTo>
                  <a:pt x="401574" y="419100"/>
                </a:lnTo>
                <a:lnTo>
                  <a:pt x="402336" y="4201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641989" y="3324605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4">
                <a:moveTo>
                  <a:pt x="12954" y="3809"/>
                </a:moveTo>
                <a:lnTo>
                  <a:pt x="7620" y="0"/>
                </a:lnTo>
                <a:lnTo>
                  <a:pt x="0" y="10667"/>
                </a:lnTo>
                <a:lnTo>
                  <a:pt x="5334" y="14477"/>
                </a:lnTo>
                <a:lnTo>
                  <a:pt x="12954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47323" y="3328415"/>
            <a:ext cx="36195" cy="31750"/>
          </a:xfrm>
          <a:custGeom>
            <a:avLst/>
            <a:gdLst/>
            <a:ahLst/>
            <a:cxnLst/>
            <a:rect l="l" t="t" r="r" b="b"/>
            <a:pathLst>
              <a:path w="36195" h="31750">
                <a:moveTo>
                  <a:pt x="35814" y="20573"/>
                </a:moveTo>
                <a:lnTo>
                  <a:pt x="7620" y="0"/>
                </a:lnTo>
                <a:lnTo>
                  <a:pt x="0" y="10667"/>
                </a:lnTo>
                <a:lnTo>
                  <a:pt x="28194" y="31241"/>
                </a:lnTo>
                <a:lnTo>
                  <a:pt x="35814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51973" y="5205984"/>
            <a:ext cx="13335" cy="6985"/>
          </a:xfrm>
          <a:custGeom>
            <a:avLst/>
            <a:gdLst/>
            <a:ahLst/>
            <a:cxnLst/>
            <a:rect l="l" t="t" r="r" b="b"/>
            <a:pathLst>
              <a:path w="13335" h="6985">
                <a:moveTo>
                  <a:pt x="12954" y="6857"/>
                </a:moveTo>
                <a:lnTo>
                  <a:pt x="12954" y="761"/>
                </a:lnTo>
                <a:lnTo>
                  <a:pt x="0" y="0"/>
                </a:lnTo>
                <a:lnTo>
                  <a:pt x="0" y="6096"/>
                </a:lnTo>
                <a:lnTo>
                  <a:pt x="12954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22611" y="4593335"/>
            <a:ext cx="245745" cy="613410"/>
          </a:xfrm>
          <a:custGeom>
            <a:avLst/>
            <a:gdLst/>
            <a:ahLst/>
            <a:cxnLst/>
            <a:rect l="l" t="t" r="r" b="b"/>
            <a:pathLst>
              <a:path w="245745" h="613410">
                <a:moveTo>
                  <a:pt x="221742" y="350520"/>
                </a:moveTo>
                <a:lnTo>
                  <a:pt x="216408" y="328422"/>
                </a:lnTo>
                <a:lnTo>
                  <a:pt x="215646" y="328422"/>
                </a:lnTo>
                <a:lnTo>
                  <a:pt x="198275" y="275046"/>
                </a:lnTo>
                <a:lnTo>
                  <a:pt x="185642" y="242916"/>
                </a:lnTo>
                <a:lnTo>
                  <a:pt x="171436" y="211438"/>
                </a:lnTo>
                <a:lnTo>
                  <a:pt x="156210" y="181356"/>
                </a:lnTo>
                <a:lnTo>
                  <a:pt x="144780" y="161544"/>
                </a:lnTo>
                <a:lnTo>
                  <a:pt x="144018" y="161544"/>
                </a:lnTo>
                <a:lnTo>
                  <a:pt x="131826" y="141732"/>
                </a:lnTo>
                <a:lnTo>
                  <a:pt x="131826" y="140970"/>
                </a:lnTo>
                <a:lnTo>
                  <a:pt x="118872" y="121920"/>
                </a:lnTo>
                <a:lnTo>
                  <a:pt x="91440" y="85344"/>
                </a:lnTo>
                <a:lnTo>
                  <a:pt x="60959" y="49530"/>
                </a:lnTo>
                <a:lnTo>
                  <a:pt x="25907" y="15240"/>
                </a:lnTo>
                <a:lnTo>
                  <a:pt x="8382" y="0"/>
                </a:lnTo>
                <a:lnTo>
                  <a:pt x="0" y="9906"/>
                </a:lnTo>
                <a:lnTo>
                  <a:pt x="16764" y="24483"/>
                </a:lnTo>
                <a:lnTo>
                  <a:pt x="34289" y="41148"/>
                </a:lnTo>
                <a:lnTo>
                  <a:pt x="51053" y="57912"/>
                </a:lnTo>
                <a:lnTo>
                  <a:pt x="66294" y="75438"/>
                </a:lnTo>
                <a:lnTo>
                  <a:pt x="81534" y="93726"/>
                </a:lnTo>
                <a:lnTo>
                  <a:pt x="96012" y="112014"/>
                </a:lnTo>
                <a:lnTo>
                  <a:pt x="96012" y="112327"/>
                </a:lnTo>
                <a:lnTo>
                  <a:pt x="108204" y="129540"/>
                </a:lnTo>
                <a:lnTo>
                  <a:pt x="121158" y="148590"/>
                </a:lnTo>
                <a:lnTo>
                  <a:pt x="133350" y="168402"/>
                </a:lnTo>
                <a:lnTo>
                  <a:pt x="133350" y="167640"/>
                </a:lnTo>
                <a:lnTo>
                  <a:pt x="144780" y="187452"/>
                </a:lnTo>
                <a:lnTo>
                  <a:pt x="155448" y="207264"/>
                </a:lnTo>
                <a:lnTo>
                  <a:pt x="155448" y="208978"/>
                </a:lnTo>
                <a:lnTo>
                  <a:pt x="163830" y="227838"/>
                </a:lnTo>
                <a:lnTo>
                  <a:pt x="164592" y="227838"/>
                </a:lnTo>
                <a:lnTo>
                  <a:pt x="174498" y="248412"/>
                </a:lnTo>
                <a:lnTo>
                  <a:pt x="174498" y="249589"/>
                </a:lnTo>
                <a:lnTo>
                  <a:pt x="182118" y="268986"/>
                </a:lnTo>
                <a:lnTo>
                  <a:pt x="189738" y="289560"/>
                </a:lnTo>
                <a:lnTo>
                  <a:pt x="203454" y="332232"/>
                </a:lnTo>
                <a:lnTo>
                  <a:pt x="203454" y="331470"/>
                </a:lnTo>
                <a:lnTo>
                  <a:pt x="214122" y="374904"/>
                </a:lnTo>
                <a:lnTo>
                  <a:pt x="218694" y="397002"/>
                </a:lnTo>
                <a:lnTo>
                  <a:pt x="220980" y="409803"/>
                </a:lnTo>
                <a:lnTo>
                  <a:pt x="220980" y="350520"/>
                </a:lnTo>
                <a:lnTo>
                  <a:pt x="221742" y="350520"/>
                </a:lnTo>
                <a:close/>
              </a:path>
              <a:path w="245745" h="613410">
                <a:moveTo>
                  <a:pt x="17525" y="25146"/>
                </a:moveTo>
                <a:lnTo>
                  <a:pt x="16764" y="24384"/>
                </a:lnTo>
                <a:lnTo>
                  <a:pt x="17525" y="25146"/>
                </a:lnTo>
                <a:close/>
              </a:path>
              <a:path w="245745" h="613410">
                <a:moveTo>
                  <a:pt x="96012" y="112327"/>
                </a:moveTo>
                <a:lnTo>
                  <a:pt x="96012" y="112014"/>
                </a:lnTo>
                <a:lnTo>
                  <a:pt x="95250" y="111252"/>
                </a:lnTo>
                <a:lnTo>
                  <a:pt x="96012" y="112327"/>
                </a:lnTo>
                <a:close/>
              </a:path>
              <a:path w="245745" h="613410">
                <a:moveTo>
                  <a:pt x="155448" y="208978"/>
                </a:moveTo>
                <a:lnTo>
                  <a:pt x="155448" y="207264"/>
                </a:lnTo>
                <a:lnTo>
                  <a:pt x="154686" y="207264"/>
                </a:lnTo>
                <a:lnTo>
                  <a:pt x="155448" y="208978"/>
                </a:lnTo>
                <a:close/>
              </a:path>
              <a:path w="245745" h="613410">
                <a:moveTo>
                  <a:pt x="174498" y="249589"/>
                </a:moveTo>
                <a:lnTo>
                  <a:pt x="174498" y="248412"/>
                </a:lnTo>
                <a:lnTo>
                  <a:pt x="173736" y="247650"/>
                </a:lnTo>
                <a:lnTo>
                  <a:pt x="174498" y="249589"/>
                </a:lnTo>
                <a:close/>
              </a:path>
              <a:path w="245745" h="613410">
                <a:moveTo>
                  <a:pt x="245369" y="548066"/>
                </a:moveTo>
                <a:lnTo>
                  <a:pt x="245359" y="526137"/>
                </a:lnTo>
                <a:lnTo>
                  <a:pt x="244589" y="504219"/>
                </a:lnTo>
                <a:lnTo>
                  <a:pt x="243078" y="482346"/>
                </a:lnTo>
                <a:lnTo>
                  <a:pt x="243078" y="481584"/>
                </a:lnTo>
                <a:lnTo>
                  <a:pt x="238506" y="438150"/>
                </a:lnTo>
                <a:lnTo>
                  <a:pt x="231648" y="394716"/>
                </a:lnTo>
                <a:lnTo>
                  <a:pt x="226314" y="371856"/>
                </a:lnTo>
                <a:lnTo>
                  <a:pt x="220980" y="350520"/>
                </a:lnTo>
                <a:lnTo>
                  <a:pt x="220980" y="409803"/>
                </a:lnTo>
                <a:lnTo>
                  <a:pt x="222504" y="418338"/>
                </a:lnTo>
                <a:lnTo>
                  <a:pt x="222504" y="417576"/>
                </a:lnTo>
                <a:lnTo>
                  <a:pt x="225552" y="439674"/>
                </a:lnTo>
                <a:lnTo>
                  <a:pt x="230124" y="483108"/>
                </a:lnTo>
                <a:lnTo>
                  <a:pt x="231648" y="505206"/>
                </a:lnTo>
                <a:lnTo>
                  <a:pt x="232410" y="527304"/>
                </a:lnTo>
                <a:lnTo>
                  <a:pt x="232410" y="612827"/>
                </a:lnTo>
                <a:lnTo>
                  <a:pt x="242316" y="613410"/>
                </a:lnTo>
                <a:lnTo>
                  <a:pt x="243840" y="592074"/>
                </a:lnTo>
                <a:lnTo>
                  <a:pt x="245369" y="548066"/>
                </a:lnTo>
                <a:close/>
              </a:path>
              <a:path w="245745" h="613410">
                <a:moveTo>
                  <a:pt x="232410" y="612827"/>
                </a:moveTo>
                <a:lnTo>
                  <a:pt x="232410" y="547878"/>
                </a:lnTo>
                <a:lnTo>
                  <a:pt x="230886" y="591312"/>
                </a:lnTo>
                <a:lnTo>
                  <a:pt x="229362" y="612648"/>
                </a:lnTo>
                <a:lnTo>
                  <a:pt x="232410" y="612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03561" y="4576571"/>
            <a:ext cx="27940" cy="26670"/>
          </a:xfrm>
          <a:custGeom>
            <a:avLst/>
            <a:gdLst/>
            <a:ahLst/>
            <a:cxnLst/>
            <a:rect l="l" t="t" r="r" b="b"/>
            <a:pathLst>
              <a:path w="27939" h="26670">
                <a:moveTo>
                  <a:pt x="27432" y="16763"/>
                </a:moveTo>
                <a:lnTo>
                  <a:pt x="8381" y="761"/>
                </a:lnTo>
                <a:lnTo>
                  <a:pt x="7619" y="0"/>
                </a:lnTo>
                <a:lnTo>
                  <a:pt x="0" y="10667"/>
                </a:lnTo>
                <a:lnTo>
                  <a:pt x="19050" y="26669"/>
                </a:lnTo>
                <a:lnTo>
                  <a:pt x="27432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478415" y="4558284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4">
                <a:moveTo>
                  <a:pt x="12954" y="3809"/>
                </a:moveTo>
                <a:lnTo>
                  <a:pt x="7620" y="0"/>
                </a:lnTo>
                <a:lnTo>
                  <a:pt x="0" y="10667"/>
                </a:lnTo>
                <a:lnTo>
                  <a:pt x="5334" y="14477"/>
                </a:lnTo>
                <a:lnTo>
                  <a:pt x="12954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483749" y="4562094"/>
            <a:ext cx="27940" cy="25400"/>
          </a:xfrm>
          <a:custGeom>
            <a:avLst/>
            <a:gdLst/>
            <a:ahLst/>
            <a:cxnLst/>
            <a:rect l="l" t="t" r="r" b="b"/>
            <a:pathLst>
              <a:path w="27939" h="25400">
                <a:moveTo>
                  <a:pt x="27432" y="14477"/>
                </a:moveTo>
                <a:lnTo>
                  <a:pt x="7620" y="0"/>
                </a:lnTo>
                <a:lnTo>
                  <a:pt x="0" y="10667"/>
                </a:lnTo>
                <a:lnTo>
                  <a:pt x="19812" y="25145"/>
                </a:lnTo>
                <a:lnTo>
                  <a:pt x="27432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632083" y="3339084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32083" y="3345179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0"/>
                </a:moveTo>
                <a:lnTo>
                  <a:pt x="0" y="50291"/>
                </a:lnTo>
                <a:lnTo>
                  <a:pt x="12953" y="50291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638560" y="3476244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3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638560" y="3661409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638560" y="3846576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38560" y="4032503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38560" y="4217670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638560" y="4402835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638560" y="4588764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638560" y="4773929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638560" y="4959096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403227" y="5129784"/>
            <a:ext cx="144780" cy="15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58147" y="5193791"/>
            <a:ext cx="12700" cy="25400"/>
          </a:xfrm>
          <a:custGeom>
            <a:avLst/>
            <a:gdLst/>
            <a:ahLst/>
            <a:cxnLst/>
            <a:rect l="l" t="t" r="r" b="b"/>
            <a:pathLst>
              <a:path w="12700" h="25400">
                <a:moveTo>
                  <a:pt x="0" y="0"/>
                </a:moveTo>
                <a:lnTo>
                  <a:pt x="0" y="25146"/>
                </a:lnTo>
                <a:lnTo>
                  <a:pt x="12191" y="25146"/>
                </a:lnTo>
                <a:lnTo>
                  <a:pt x="12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70339" y="5206365"/>
            <a:ext cx="2558415" cy="0"/>
          </a:xfrm>
          <a:custGeom>
            <a:avLst/>
            <a:gdLst/>
            <a:ahLst/>
            <a:cxnLst/>
            <a:rect l="l" t="t" r="r" b="b"/>
            <a:pathLst>
              <a:path w="2558415" h="0">
                <a:moveTo>
                  <a:pt x="0" y="0"/>
                </a:moveTo>
                <a:lnTo>
                  <a:pt x="2558033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460883" y="5129021"/>
            <a:ext cx="145529" cy="1531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45721" y="5193791"/>
            <a:ext cx="12700" cy="25400"/>
          </a:xfrm>
          <a:custGeom>
            <a:avLst/>
            <a:gdLst/>
            <a:ahLst/>
            <a:cxnLst/>
            <a:rect l="l" t="t" r="r" b="b"/>
            <a:pathLst>
              <a:path w="12700" h="25400">
                <a:moveTo>
                  <a:pt x="0" y="0"/>
                </a:moveTo>
                <a:lnTo>
                  <a:pt x="0" y="25146"/>
                </a:lnTo>
                <a:lnTo>
                  <a:pt x="12191" y="25146"/>
                </a:lnTo>
                <a:lnTo>
                  <a:pt x="12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557913" y="5206365"/>
            <a:ext cx="928369" cy="0"/>
          </a:xfrm>
          <a:custGeom>
            <a:avLst/>
            <a:gdLst/>
            <a:ahLst/>
            <a:cxnLst/>
            <a:rect l="l" t="t" r="r" b="b"/>
            <a:pathLst>
              <a:path w="928370" h="0">
                <a:moveTo>
                  <a:pt x="0" y="0"/>
                </a:moveTo>
                <a:lnTo>
                  <a:pt x="928116" y="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0767" y="54170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146" y="15240"/>
                </a:moveTo>
                <a:lnTo>
                  <a:pt x="25146" y="9906"/>
                </a:lnTo>
                <a:lnTo>
                  <a:pt x="24384" y="7620"/>
                </a:lnTo>
                <a:lnTo>
                  <a:pt x="21336" y="3048"/>
                </a:lnTo>
                <a:lnTo>
                  <a:pt x="19812" y="1524"/>
                </a:lnTo>
                <a:lnTo>
                  <a:pt x="15240" y="0"/>
                </a:lnTo>
                <a:lnTo>
                  <a:pt x="9905" y="0"/>
                </a:lnTo>
                <a:lnTo>
                  <a:pt x="5333" y="1524"/>
                </a:lnTo>
                <a:lnTo>
                  <a:pt x="3809" y="3048"/>
                </a:lnTo>
                <a:lnTo>
                  <a:pt x="761" y="7620"/>
                </a:lnTo>
                <a:lnTo>
                  <a:pt x="0" y="9906"/>
                </a:lnTo>
                <a:lnTo>
                  <a:pt x="0" y="15240"/>
                </a:lnTo>
                <a:lnTo>
                  <a:pt x="762" y="17526"/>
                </a:lnTo>
                <a:lnTo>
                  <a:pt x="6677" y="23753"/>
                </a:lnTo>
                <a:lnTo>
                  <a:pt x="13796" y="25284"/>
                </a:lnTo>
                <a:lnTo>
                  <a:pt x="20494" y="22364"/>
                </a:lnTo>
                <a:lnTo>
                  <a:pt x="25146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650371" y="5353050"/>
            <a:ext cx="132715" cy="153670"/>
          </a:xfrm>
          <a:custGeom>
            <a:avLst/>
            <a:gdLst/>
            <a:ahLst/>
            <a:cxnLst/>
            <a:rect l="l" t="t" r="r" b="b"/>
            <a:pathLst>
              <a:path w="132714" h="153670">
                <a:moveTo>
                  <a:pt x="129539" y="135636"/>
                </a:moveTo>
                <a:lnTo>
                  <a:pt x="26656" y="75852"/>
                </a:lnTo>
                <a:lnTo>
                  <a:pt x="16763" y="81534"/>
                </a:lnTo>
                <a:lnTo>
                  <a:pt x="10667" y="70104"/>
                </a:lnTo>
                <a:lnTo>
                  <a:pt x="0" y="76200"/>
                </a:lnTo>
                <a:lnTo>
                  <a:pt x="9905" y="81534"/>
                </a:lnTo>
                <a:lnTo>
                  <a:pt x="119633" y="145294"/>
                </a:lnTo>
                <a:lnTo>
                  <a:pt x="119633" y="141732"/>
                </a:lnTo>
                <a:lnTo>
                  <a:pt x="122681" y="147066"/>
                </a:lnTo>
                <a:lnTo>
                  <a:pt x="129539" y="135636"/>
                </a:lnTo>
                <a:close/>
              </a:path>
              <a:path w="132714" h="153670">
                <a:moveTo>
                  <a:pt x="132587" y="11430"/>
                </a:moveTo>
                <a:lnTo>
                  <a:pt x="132587" y="0"/>
                </a:lnTo>
                <a:lnTo>
                  <a:pt x="123443" y="5333"/>
                </a:lnTo>
                <a:lnTo>
                  <a:pt x="10667" y="70104"/>
                </a:lnTo>
                <a:lnTo>
                  <a:pt x="16763" y="70104"/>
                </a:lnTo>
                <a:lnTo>
                  <a:pt x="26656" y="75852"/>
                </a:lnTo>
                <a:lnTo>
                  <a:pt x="129539" y="16764"/>
                </a:lnTo>
                <a:lnTo>
                  <a:pt x="132587" y="11430"/>
                </a:lnTo>
                <a:close/>
              </a:path>
              <a:path w="132714" h="153670">
                <a:moveTo>
                  <a:pt x="26656" y="75852"/>
                </a:moveTo>
                <a:lnTo>
                  <a:pt x="16763" y="70104"/>
                </a:lnTo>
                <a:lnTo>
                  <a:pt x="10667" y="70104"/>
                </a:lnTo>
                <a:lnTo>
                  <a:pt x="16763" y="81534"/>
                </a:lnTo>
                <a:lnTo>
                  <a:pt x="26656" y="75852"/>
                </a:lnTo>
                <a:close/>
              </a:path>
              <a:path w="132714" h="153670">
                <a:moveTo>
                  <a:pt x="132587" y="153161"/>
                </a:moveTo>
                <a:lnTo>
                  <a:pt x="132587" y="76200"/>
                </a:lnTo>
                <a:lnTo>
                  <a:pt x="119633" y="76200"/>
                </a:lnTo>
                <a:lnTo>
                  <a:pt x="119633" y="129879"/>
                </a:lnTo>
                <a:lnTo>
                  <a:pt x="129539" y="135636"/>
                </a:lnTo>
                <a:lnTo>
                  <a:pt x="129539" y="151286"/>
                </a:lnTo>
                <a:lnTo>
                  <a:pt x="132587" y="153161"/>
                </a:lnTo>
                <a:close/>
              </a:path>
              <a:path w="132714" h="153670">
                <a:moveTo>
                  <a:pt x="122681" y="147066"/>
                </a:moveTo>
                <a:lnTo>
                  <a:pt x="119633" y="141732"/>
                </a:lnTo>
                <a:lnTo>
                  <a:pt x="119633" y="145294"/>
                </a:lnTo>
                <a:lnTo>
                  <a:pt x="122681" y="147066"/>
                </a:lnTo>
                <a:close/>
              </a:path>
              <a:path w="132714" h="153670">
                <a:moveTo>
                  <a:pt x="129539" y="151286"/>
                </a:moveTo>
                <a:lnTo>
                  <a:pt x="129539" y="135636"/>
                </a:lnTo>
                <a:lnTo>
                  <a:pt x="122681" y="147066"/>
                </a:lnTo>
                <a:lnTo>
                  <a:pt x="129539" y="15128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6482" y="5364479"/>
            <a:ext cx="0" cy="78105"/>
          </a:xfrm>
          <a:custGeom>
            <a:avLst/>
            <a:gdLst/>
            <a:ahLst/>
            <a:cxnLst/>
            <a:rect l="l" t="t" r="r" b="b"/>
            <a:pathLst>
              <a:path w="0" h="78104">
                <a:moveTo>
                  <a:pt x="0" y="0"/>
                </a:moveTo>
                <a:lnTo>
                  <a:pt x="0" y="7772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664087" y="5364479"/>
            <a:ext cx="113030" cy="130810"/>
          </a:xfrm>
          <a:custGeom>
            <a:avLst/>
            <a:gdLst/>
            <a:ahLst/>
            <a:cxnLst/>
            <a:rect l="l" t="t" r="r" b="b"/>
            <a:pathLst>
              <a:path w="113029" h="130810">
                <a:moveTo>
                  <a:pt x="112775" y="130302"/>
                </a:moveTo>
                <a:lnTo>
                  <a:pt x="112775" y="0"/>
                </a:lnTo>
                <a:lnTo>
                  <a:pt x="0" y="64770"/>
                </a:lnTo>
                <a:lnTo>
                  <a:pt x="112775" y="13030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389511" y="5353811"/>
            <a:ext cx="144780" cy="1531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82959" y="5429630"/>
            <a:ext cx="631190" cy="0"/>
          </a:xfrm>
          <a:custGeom>
            <a:avLst/>
            <a:gdLst/>
            <a:ahLst/>
            <a:cxnLst/>
            <a:rect l="l" t="t" r="r" b="b"/>
            <a:pathLst>
              <a:path w="631189" h="0">
                <a:moveTo>
                  <a:pt x="0" y="0"/>
                </a:moveTo>
                <a:lnTo>
                  <a:pt x="630936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 rot="18840000">
            <a:off x="2638369" y="3245130"/>
            <a:ext cx="3335640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400"/>
              </a:lnSpc>
            </a:pPr>
            <a:r>
              <a:rPr dirty="0" sz="2400" spc="-30">
                <a:latin typeface="Arial"/>
                <a:cs typeface="Arial"/>
              </a:rPr>
              <a:t>Ro</a:t>
            </a:r>
            <a:r>
              <a:rPr dirty="0" baseline="1157" sz="3600" spc="-44">
                <a:latin typeface="Arial"/>
                <a:cs typeface="Arial"/>
              </a:rPr>
              <a:t>t</a:t>
            </a:r>
            <a:r>
              <a:rPr dirty="0" baseline="1157" sz="3600" spc="-44">
                <a:latin typeface="Arial"/>
                <a:cs typeface="Arial"/>
              </a:rPr>
              <a:t>a</a:t>
            </a:r>
            <a:r>
              <a:rPr dirty="0" baseline="1157" sz="3600" spc="-44">
                <a:latin typeface="Arial"/>
                <a:cs typeface="Arial"/>
              </a:rPr>
              <a:t>t</a:t>
            </a:r>
            <a:r>
              <a:rPr dirty="0" baseline="1157" sz="3600" spc="-44">
                <a:latin typeface="Arial"/>
                <a:cs typeface="Arial"/>
              </a:rPr>
              <a:t>e</a:t>
            </a:r>
            <a:r>
              <a:rPr dirty="0" baseline="1157" sz="3600" spc="-7">
                <a:latin typeface="Arial"/>
                <a:cs typeface="Arial"/>
              </a:rPr>
              <a:t>d</a:t>
            </a:r>
            <a:r>
              <a:rPr dirty="0" baseline="1157" sz="3600" spc="-37">
                <a:latin typeface="Arial"/>
                <a:cs typeface="Arial"/>
              </a:rPr>
              <a:t> </a:t>
            </a:r>
            <a:r>
              <a:rPr dirty="0" baseline="2314" sz="3600" spc="-52">
                <a:latin typeface="Arial"/>
                <a:cs typeface="Arial"/>
              </a:rPr>
              <a:t>C</a:t>
            </a:r>
            <a:r>
              <a:rPr dirty="0" baseline="2314" sz="3600" spc="-37">
                <a:latin typeface="Arial"/>
                <a:cs typeface="Arial"/>
              </a:rPr>
              <a:t>O</a:t>
            </a:r>
            <a:r>
              <a:rPr dirty="0" baseline="2314" sz="3600" spc="-44">
                <a:latin typeface="Arial"/>
                <a:cs typeface="Arial"/>
              </a:rPr>
              <a:t>R</a:t>
            </a:r>
            <a:r>
              <a:rPr dirty="0" baseline="3472" sz="3600" spc="-44">
                <a:latin typeface="Arial"/>
                <a:cs typeface="Arial"/>
              </a:rPr>
              <a:t>D</a:t>
            </a:r>
            <a:r>
              <a:rPr dirty="0" baseline="3472" sz="3600" spc="-30">
                <a:latin typeface="Arial"/>
                <a:cs typeface="Arial"/>
              </a:rPr>
              <a:t>I</a:t>
            </a:r>
            <a:r>
              <a:rPr dirty="0" baseline="3472" sz="3600" spc="-7">
                <a:latin typeface="Arial"/>
                <a:cs typeface="Arial"/>
              </a:rPr>
              <a:t>C</a:t>
            </a:r>
            <a:r>
              <a:rPr dirty="0" baseline="3472" sz="3600" spc="-37">
                <a:latin typeface="Arial"/>
                <a:cs typeface="Arial"/>
              </a:rPr>
              <a:t> </a:t>
            </a:r>
            <a:r>
              <a:rPr dirty="0" baseline="4629" sz="3600" spc="-44">
                <a:latin typeface="Arial"/>
                <a:cs typeface="Arial"/>
              </a:rPr>
              <a:t>V</a:t>
            </a:r>
            <a:r>
              <a:rPr dirty="0" baseline="4629" sz="3600" spc="-44">
                <a:latin typeface="Arial"/>
                <a:cs typeface="Arial"/>
              </a:rPr>
              <a:t>e</a:t>
            </a:r>
            <a:r>
              <a:rPr dirty="0" baseline="4629" sz="3600" spc="-37">
                <a:latin typeface="Arial"/>
                <a:cs typeface="Arial"/>
              </a:rPr>
              <a:t>c</a:t>
            </a:r>
            <a:r>
              <a:rPr dirty="0" baseline="4629" sz="3600" spc="-37">
                <a:latin typeface="Arial"/>
                <a:cs typeface="Arial"/>
              </a:rPr>
              <a:t>t</a:t>
            </a:r>
            <a:r>
              <a:rPr dirty="0" baseline="5787" sz="3600" spc="-44">
                <a:latin typeface="Arial"/>
                <a:cs typeface="Arial"/>
              </a:rPr>
              <a:t>o</a:t>
            </a:r>
            <a:r>
              <a:rPr dirty="0" baseline="5787" sz="3600">
                <a:latin typeface="Arial"/>
                <a:cs typeface="Arial"/>
              </a:rPr>
              <a:t>r</a:t>
            </a:r>
            <a:endParaRPr baseline="5787" sz="36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612271" y="3302260"/>
            <a:ext cx="62230" cy="52705"/>
          </a:xfrm>
          <a:custGeom>
            <a:avLst/>
            <a:gdLst/>
            <a:ahLst/>
            <a:cxnLst/>
            <a:rect l="l" t="t" r="r" b="b"/>
            <a:pathLst>
              <a:path w="62229" h="52704">
                <a:moveTo>
                  <a:pt x="61722" y="31489"/>
                </a:moveTo>
                <a:lnTo>
                  <a:pt x="61722" y="20821"/>
                </a:lnTo>
                <a:lnTo>
                  <a:pt x="59436" y="15487"/>
                </a:lnTo>
                <a:lnTo>
                  <a:pt x="45901" y="3144"/>
                </a:lnTo>
                <a:lnTo>
                  <a:pt x="27960" y="0"/>
                </a:lnTo>
                <a:lnTo>
                  <a:pt x="11088" y="5932"/>
                </a:lnTo>
                <a:lnTo>
                  <a:pt x="762" y="20821"/>
                </a:lnTo>
                <a:lnTo>
                  <a:pt x="0" y="26155"/>
                </a:lnTo>
                <a:lnTo>
                  <a:pt x="762" y="31489"/>
                </a:lnTo>
                <a:lnTo>
                  <a:pt x="11199" y="46168"/>
                </a:lnTo>
                <a:lnTo>
                  <a:pt x="27846" y="52297"/>
                </a:lnTo>
                <a:lnTo>
                  <a:pt x="45619" y="49165"/>
                </a:lnTo>
                <a:lnTo>
                  <a:pt x="59436" y="36061"/>
                </a:lnTo>
                <a:lnTo>
                  <a:pt x="61722" y="314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609223" y="3299459"/>
            <a:ext cx="67945" cy="58419"/>
          </a:xfrm>
          <a:custGeom>
            <a:avLst/>
            <a:gdLst/>
            <a:ahLst/>
            <a:cxnLst/>
            <a:rect l="l" t="t" r="r" b="b"/>
            <a:pathLst>
              <a:path w="67945" h="58420">
                <a:moveTo>
                  <a:pt x="762" y="35051"/>
                </a:moveTo>
                <a:lnTo>
                  <a:pt x="762" y="23621"/>
                </a:lnTo>
                <a:lnTo>
                  <a:pt x="0" y="28955"/>
                </a:lnTo>
                <a:lnTo>
                  <a:pt x="0" y="29717"/>
                </a:lnTo>
                <a:lnTo>
                  <a:pt x="762" y="35051"/>
                </a:lnTo>
                <a:close/>
              </a:path>
              <a:path w="67945" h="58420">
                <a:moveTo>
                  <a:pt x="67818" y="28955"/>
                </a:moveTo>
                <a:lnTo>
                  <a:pt x="67818" y="22859"/>
                </a:lnTo>
                <a:lnTo>
                  <a:pt x="65532" y="17525"/>
                </a:lnTo>
                <a:lnTo>
                  <a:pt x="64770" y="16763"/>
                </a:lnTo>
                <a:lnTo>
                  <a:pt x="61722" y="12953"/>
                </a:lnTo>
                <a:lnTo>
                  <a:pt x="61722" y="12191"/>
                </a:lnTo>
                <a:lnTo>
                  <a:pt x="57912" y="8381"/>
                </a:lnTo>
                <a:lnTo>
                  <a:pt x="53340" y="4571"/>
                </a:lnTo>
                <a:lnTo>
                  <a:pt x="52578" y="4571"/>
                </a:lnTo>
                <a:lnTo>
                  <a:pt x="48006" y="2285"/>
                </a:lnTo>
                <a:lnTo>
                  <a:pt x="47244" y="1523"/>
                </a:lnTo>
                <a:lnTo>
                  <a:pt x="41148" y="0"/>
                </a:lnTo>
                <a:lnTo>
                  <a:pt x="27432" y="0"/>
                </a:lnTo>
                <a:lnTo>
                  <a:pt x="21336" y="1523"/>
                </a:lnTo>
                <a:lnTo>
                  <a:pt x="21336" y="2285"/>
                </a:lnTo>
                <a:lnTo>
                  <a:pt x="16002" y="4571"/>
                </a:lnTo>
                <a:lnTo>
                  <a:pt x="15240" y="4571"/>
                </a:lnTo>
                <a:lnTo>
                  <a:pt x="9144" y="9156"/>
                </a:lnTo>
                <a:lnTo>
                  <a:pt x="7289" y="10375"/>
                </a:lnTo>
                <a:lnTo>
                  <a:pt x="3048" y="16763"/>
                </a:lnTo>
                <a:lnTo>
                  <a:pt x="2286" y="17525"/>
                </a:lnTo>
                <a:lnTo>
                  <a:pt x="762" y="22859"/>
                </a:lnTo>
                <a:lnTo>
                  <a:pt x="762" y="35813"/>
                </a:lnTo>
                <a:lnTo>
                  <a:pt x="2286" y="40385"/>
                </a:lnTo>
                <a:lnTo>
                  <a:pt x="3048" y="40385"/>
                </a:lnTo>
                <a:lnTo>
                  <a:pt x="6096" y="44957"/>
                </a:lnTo>
                <a:lnTo>
                  <a:pt x="6096" y="28955"/>
                </a:lnTo>
                <a:lnTo>
                  <a:pt x="6150" y="29336"/>
                </a:lnTo>
                <a:lnTo>
                  <a:pt x="6858" y="24383"/>
                </a:lnTo>
                <a:lnTo>
                  <a:pt x="7620" y="21716"/>
                </a:lnTo>
                <a:lnTo>
                  <a:pt x="7620" y="20573"/>
                </a:lnTo>
                <a:lnTo>
                  <a:pt x="8382" y="19049"/>
                </a:lnTo>
                <a:lnTo>
                  <a:pt x="8382" y="19621"/>
                </a:lnTo>
                <a:lnTo>
                  <a:pt x="10668" y="16763"/>
                </a:lnTo>
                <a:lnTo>
                  <a:pt x="14478" y="12953"/>
                </a:lnTo>
                <a:lnTo>
                  <a:pt x="19050" y="9143"/>
                </a:lnTo>
                <a:lnTo>
                  <a:pt x="19050" y="9579"/>
                </a:lnTo>
                <a:lnTo>
                  <a:pt x="22860" y="7946"/>
                </a:lnTo>
                <a:lnTo>
                  <a:pt x="22860" y="7619"/>
                </a:lnTo>
                <a:lnTo>
                  <a:pt x="28194" y="6286"/>
                </a:lnTo>
                <a:lnTo>
                  <a:pt x="28194" y="6095"/>
                </a:lnTo>
                <a:lnTo>
                  <a:pt x="40386" y="6095"/>
                </a:lnTo>
                <a:lnTo>
                  <a:pt x="40386" y="6286"/>
                </a:lnTo>
                <a:lnTo>
                  <a:pt x="45720" y="7619"/>
                </a:lnTo>
                <a:lnTo>
                  <a:pt x="45720" y="8000"/>
                </a:lnTo>
                <a:lnTo>
                  <a:pt x="49530" y="9905"/>
                </a:lnTo>
                <a:lnTo>
                  <a:pt x="49530" y="9143"/>
                </a:lnTo>
                <a:lnTo>
                  <a:pt x="54102" y="12953"/>
                </a:lnTo>
                <a:lnTo>
                  <a:pt x="54102" y="13715"/>
                </a:lnTo>
                <a:lnTo>
                  <a:pt x="57150" y="16763"/>
                </a:lnTo>
                <a:lnTo>
                  <a:pt x="60198" y="20573"/>
                </a:lnTo>
                <a:lnTo>
                  <a:pt x="60198" y="19811"/>
                </a:lnTo>
                <a:lnTo>
                  <a:pt x="62484" y="25145"/>
                </a:lnTo>
                <a:lnTo>
                  <a:pt x="62484" y="28955"/>
                </a:lnTo>
                <a:lnTo>
                  <a:pt x="67818" y="28955"/>
                </a:lnTo>
                <a:close/>
              </a:path>
              <a:path w="67945" h="58420">
                <a:moveTo>
                  <a:pt x="6150" y="29336"/>
                </a:moveTo>
                <a:lnTo>
                  <a:pt x="6096" y="28955"/>
                </a:lnTo>
                <a:lnTo>
                  <a:pt x="6096" y="29717"/>
                </a:lnTo>
                <a:lnTo>
                  <a:pt x="6150" y="29336"/>
                </a:lnTo>
                <a:close/>
              </a:path>
              <a:path w="67945" h="58420">
                <a:moveTo>
                  <a:pt x="11430" y="41909"/>
                </a:moveTo>
                <a:lnTo>
                  <a:pt x="8382" y="37337"/>
                </a:lnTo>
                <a:lnTo>
                  <a:pt x="8382" y="38099"/>
                </a:lnTo>
                <a:lnTo>
                  <a:pt x="6858" y="33527"/>
                </a:lnTo>
                <a:lnTo>
                  <a:pt x="6858" y="34289"/>
                </a:lnTo>
                <a:lnTo>
                  <a:pt x="6150" y="29336"/>
                </a:lnTo>
                <a:lnTo>
                  <a:pt x="6096" y="29717"/>
                </a:lnTo>
                <a:lnTo>
                  <a:pt x="6096" y="45719"/>
                </a:lnTo>
                <a:lnTo>
                  <a:pt x="10668" y="49773"/>
                </a:lnTo>
                <a:lnTo>
                  <a:pt x="10668" y="41147"/>
                </a:lnTo>
                <a:lnTo>
                  <a:pt x="11430" y="41909"/>
                </a:lnTo>
                <a:close/>
              </a:path>
              <a:path w="67945" h="58420">
                <a:moveTo>
                  <a:pt x="8382" y="19049"/>
                </a:moveTo>
                <a:lnTo>
                  <a:pt x="7620" y="20573"/>
                </a:lnTo>
                <a:lnTo>
                  <a:pt x="8128" y="19938"/>
                </a:lnTo>
                <a:lnTo>
                  <a:pt x="8382" y="19049"/>
                </a:lnTo>
                <a:close/>
              </a:path>
              <a:path w="67945" h="58420">
                <a:moveTo>
                  <a:pt x="8128" y="19938"/>
                </a:moveTo>
                <a:lnTo>
                  <a:pt x="7620" y="20573"/>
                </a:lnTo>
                <a:lnTo>
                  <a:pt x="7620" y="21716"/>
                </a:lnTo>
                <a:lnTo>
                  <a:pt x="8128" y="19938"/>
                </a:lnTo>
                <a:close/>
              </a:path>
              <a:path w="67945" h="58420">
                <a:moveTo>
                  <a:pt x="8382" y="19621"/>
                </a:moveTo>
                <a:lnTo>
                  <a:pt x="8382" y="19049"/>
                </a:lnTo>
                <a:lnTo>
                  <a:pt x="8128" y="19938"/>
                </a:lnTo>
                <a:lnTo>
                  <a:pt x="8382" y="19621"/>
                </a:lnTo>
                <a:close/>
              </a:path>
              <a:path w="67945" h="58420">
                <a:moveTo>
                  <a:pt x="14478" y="44957"/>
                </a:moveTo>
                <a:lnTo>
                  <a:pt x="10668" y="41147"/>
                </a:lnTo>
                <a:lnTo>
                  <a:pt x="10668" y="49773"/>
                </a:lnTo>
                <a:lnTo>
                  <a:pt x="13716" y="52475"/>
                </a:lnTo>
                <a:lnTo>
                  <a:pt x="13716" y="44957"/>
                </a:lnTo>
                <a:lnTo>
                  <a:pt x="14478" y="44957"/>
                </a:lnTo>
                <a:close/>
              </a:path>
              <a:path w="67945" h="58420">
                <a:moveTo>
                  <a:pt x="23622" y="56938"/>
                </a:moveTo>
                <a:lnTo>
                  <a:pt x="23622" y="51053"/>
                </a:lnTo>
                <a:lnTo>
                  <a:pt x="18288" y="48005"/>
                </a:lnTo>
                <a:lnTo>
                  <a:pt x="13716" y="44957"/>
                </a:lnTo>
                <a:lnTo>
                  <a:pt x="13716" y="52475"/>
                </a:lnTo>
                <a:lnTo>
                  <a:pt x="14116" y="52831"/>
                </a:lnTo>
                <a:lnTo>
                  <a:pt x="21655" y="56611"/>
                </a:lnTo>
                <a:lnTo>
                  <a:pt x="23622" y="56938"/>
                </a:lnTo>
                <a:close/>
              </a:path>
              <a:path w="67945" h="58420">
                <a:moveTo>
                  <a:pt x="19050" y="9579"/>
                </a:moveTo>
                <a:lnTo>
                  <a:pt x="19050" y="9143"/>
                </a:lnTo>
                <a:lnTo>
                  <a:pt x="18288" y="9905"/>
                </a:lnTo>
                <a:lnTo>
                  <a:pt x="19050" y="9579"/>
                </a:lnTo>
                <a:close/>
              </a:path>
              <a:path w="67945" h="58420">
                <a:moveTo>
                  <a:pt x="23622" y="7619"/>
                </a:moveTo>
                <a:lnTo>
                  <a:pt x="22860" y="7619"/>
                </a:lnTo>
                <a:lnTo>
                  <a:pt x="22860" y="7946"/>
                </a:lnTo>
                <a:lnTo>
                  <a:pt x="23622" y="7619"/>
                </a:lnTo>
                <a:close/>
              </a:path>
              <a:path w="67945" h="58420">
                <a:moveTo>
                  <a:pt x="28956" y="51815"/>
                </a:moveTo>
                <a:lnTo>
                  <a:pt x="22860" y="50291"/>
                </a:lnTo>
                <a:lnTo>
                  <a:pt x="23622" y="51053"/>
                </a:lnTo>
                <a:lnTo>
                  <a:pt x="23622" y="56938"/>
                </a:lnTo>
                <a:lnTo>
                  <a:pt x="28194" y="57697"/>
                </a:lnTo>
                <a:lnTo>
                  <a:pt x="28194" y="51815"/>
                </a:lnTo>
                <a:lnTo>
                  <a:pt x="28956" y="51815"/>
                </a:lnTo>
                <a:close/>
              </a:path>
              <a:path w="67945" h="58420">
                <a:moveTo>
                  <a:pt x="28956" y="6095"/>
                </a:moveTo>
                <a:lnTo>
                  <a:pt x="28194" y="6095"/>
                </a:lnTo>
                <a:lnTo>
                  <a:pt x="28194" y="6286"/>
                </a:lnTo>
                <a:lnTo>
                  <a:pt x="28956" y="6095"/>
                </a:lnTo>
                <a:close/>
              </a:path>
              <a:path w="67945" h="58420">
                <a:moveTo>
                  <a:pt x="40386" y="57917"/>
                </a:moveTo>
                <a:lnTo>
                  <a:pt x="40386" y="51815"/>
                </a:lnTo>
                <a:lnTo>
                  <a:pt x="28194" y="51815"/>
                </a:lnTo>
                <a:lnTo>
                  <a:pt x="28194" y="57697"/>
                </a:lnTo>
                <a:lnTo>
                  <a:pt x="28956" y="57823"/>
                </a:lnTo>
                <a:lnTo>
                  <a:pt x="40386" y="57917"/>
                </a:lnTo>
                <a:close/>
              </a:path>
              <a:path w="67945" h="58420">
                <a:moveTo>
                  <a:pt x="40386" y="6286"/>
                </a:moveTo>
                <a:lnTo>
                  <a:pt x="40386" y="6095"/>
                </a:lnTo>
                <a:lnTo>
                  <a:pt x="39624" y="6095"/>
                </a:lnTo>
                <a:lnTo>
                  <a:pt x="40386" y="6286"/>
                </a:lnTo>
                <a:close/>
              </a:path>
              <a:path w="67945" h="58420">
                <a:moveTo>
                  <a:pt x="45720" y="50291"/>
                </a:moveTo>
                <a:lnTo>
                  <a:pt x="39624" y="51815"/>
                </a:lnTo>
                <a:lnTo>
                  <a:pt x="40386" y="51815"/>
                </a:lnTo>
                <a:lnTo>
                  <a:pt x="40386" y="57917"/>
                </a:lnTo>
                <a:lnTo>
                  <a:pt x="41148" y="57911"/>
                </a:lnTo>
                <a:lnTo>
                  <a:pt x="44958" y="56959"/>
                </a:lnTo>
                <a:lnTo>
                  <a:pt x="44958" y="51053"/>
                </a:lnTo>
                <a:lnTo>
                  <a:pt x="45720" y="50291"/>
                </a:lnTo>
                <a:close/>
              </a:path>
              <a:path w="67945" h="58420">
                <a:moveTo>
                  <a:pt x="45720" y="8000"/>
                </a:moveTo>
                <a:lnTo>
                  <a:pt x="45720" y="7619"/>
                </a:lnTo>
                <a:lnTo>
                  <a:pt x="44958" y="7619"/>
                </a:lnTo>
                <a:lnTo>
                  <a:pt x="45720" y="8000"/>
                </a:lnTo>
                <a:close/>
              </a:path>
              <a:path w="67945" h="58420">
                <a:moveTo>
                  <a:pt x="54102" y="52323"/>
                </a:moveTo>
                <a:lnTo>
                  <a:pt x="54102" y="44957"/>
                </a:lnTo>
                <a:lnTo>
                  <a:pt x="44958" y="51053"/>
                </a:lnTo>
                <a:lnTo>
                  <a:pt x="44958" y="56959"/>
                </a:lnTo>
                <a:lnTo>
                  <a:pt x="47244" y="56387"/>
                </a:lnTo>
                <a:lnTo>
                  <a:pt x="48006" y="56387"/>
                </a:lnTo>
                <a:lnTo>
                  <a:pt x="54102" y="52323"/>
                </a:lnTo>
                <a:close/>
              </a:path>
              <a:path w="67945" h="58420">
                <a:moveTo>
                  <a:pt x="54102" y="13715"/>
                </a:moveTo>
                <a:lnTo>
                  <a:pt x="54102" y="12953"/>
                </a:lnTo>
                <a:lnTo>
                  <a:pt x="53340" y="12953"/>
                </a:lnTo>
                <a:lnTo>
                  <a:pt x="54102" y="13715"/>
                </a:lnTo>
                <a:close/>
              </a:path>
              <a:path w="67945" h="58420">
                <a:moveTo>
                  <a:pt x="62484" y="44957"/>
                </a:moveTo>
                <a:lnTo>
                  <a:pt x="62484" y="32765"/>
                </a:lnTo>
                <a:lnTo>
                  <a:pt x="60198" y="37337"/>
                </a:lnTo>
                <a:lnTo>
                  <a:pt x="57150" y="41909"/>
                </a:lnTo>
                <a:lnTo>
                  <a:pt x="57150" y="41147"/>
                </a:lnTo>
                <a:lnTo>
                  <a:pt x="53340" y="44957"/>
                </a:lnTo>
                <a:lnTo>
                  <a:pt x="54102" y="44957"/>
                </a:lnTo>
                <a:lnTo>
                  <a:pt x="54102" y="52323"/>
                </a:lnTo>
                <a:lnTo>
                  <a:pt x="57150" y="50291"/>
                </a:lnTo>
                <a:lnTo>
                  <a:pt x="62484" y="44957"/>
                </a:lnTo>
                <a:close/>
              </a:path>
              <a:path w="67945" h="58420">
                <a:moveTo>
                  <a:pt x="62484" y="28955"/>
                </a:moveTo>
                <a:lnTo>
                  <a:pt x="62484" y="25145"/>
                </a:lnTo>
                <a:lnTo>
                  <a:pt x="61722" y="23621"/>
                </a:lnTo>
                <a:lnTo>
                  <a:pt x="61722" y="28955"/>
                </a:lnTo>
                <a:lnTo>
                  <a:pt x="62484" y="28955"/>
                </a:lnTo>
                <a:close/>
              </a:path>
              <a:path w="67945" h="58420">
                <a:moveTo>
                  <a:pt x="67818" y="35813"/>
                </a:moveTo>
                <a:lnTo>
                  <a:pt x="67818" y="28955"/>
                </a:lnTo>
                <a:lnTo>
                  <a:pt x="61722" y="28955"/>
                </a:lnTo>
                <a:lnTo>
                  <a:pt x="61722" y="34289"/>
                </a:lnTo>
                <a:lnTo>
                  <a:pt x="62484" y="32765"/>
                </a:lnTo>
                <a:lnTo>
                  <a:pt x="62484" y="44957"/>
                </a:lnTo>
                <a:lnTo>
                  <a:pt x="65532" y="40385"/>
                </a:lnTo>
                <a:lnTo>
                  <a:pt x="67818" y="358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670945" y="3328415"/>
            <a:ext cx="6350" cy="0"/>
          </a:xfrm>
          <a:custGeom>
            <a:avLst/>
            <a:gdLst/>
            <a:ahLst/>
            <a:cxnLst/>
            <a:rect l="l" t="t" r="r" b="b"/>
            <a:pathLst>
              <a:path w="6350" h="0">
                <a:moveTo>
                  <a:pt x="0" y="0"/>
                </a:moveTo>
                <a:lnTo>
                  <a:pt x="6096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13945" y="2073401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13945" y="2079498"/>
            <a:ext cx="13335" cy="51435"/>
          </a:xfrm>
          <a:custGeom>
            <a:avLst/>
            <a:gdLst/>
            <a:ahLst/>
            <a:cxnLst/>
            <a:rect l="l" t="t" r="r" b="b"/>
            <a:pathLst>
              <a:path w="13335" h="51435">
                <a:moveTo>
                  <a:pt x="0" y="0"/>
                </a:moveTo>
                <a:lnTo>
                  <a:pt x="0" y="51053"/>
                </a:lnTo>
                <a:lnTo>
                  <a:pt x="12953" y="51053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20422" y="2205227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820422" y="237896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820422" y="2552700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820422" y="2726435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820422" y="2900172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20422" y="3073907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820422" y="324764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20422" y="3421379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820422" y="3595115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820422" y="3768852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820422" y="3942588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820422" y="4116323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820422" y="4290059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820422" y="4463796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820422" y="4637532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820422" y="4811267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813945" y="4985003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820422" y="4991100"/>
            <a:ext cx="0" cy="93345"/>
          </a:xfrm>
          <a:custGeom>
            <a:avLst/>
            <a:gdLst/>
            <a:ahLst/>
            <a:cxnLst/>
            <a:rect l="l" t="t" r="r" b="b"/>
            <a:pathLst>
              <a:path w="0" h="93345">
                <a:moveTo>
                  <a:pt x="0" y="0"/>
                </a:moveTo>
                <a:lnTo>
                  <a:pt x="0" y="92963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13945" y="5158740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813945" y="5164835"/>
            <a:ext cx="13335" cy="51435"/>
          </a:xfrm>
          <a:custGeom>
            <a:avLst/>
            <a:gdLst/>
            <a:ahLst/>
            <a:cxnLst/>
            <a:rect l="l" t="t" r="r" b="b"/>
            <a:pathLst>
              <a:path w="13335" h="51435">
                <a:moveTo>
                  <a:pt x="0" y="0"/>
                </a:moveTo>
                <a:lnTo>
                  <a:pt x="0" y="51053"/>
                </a:lnTo>
                <a:lnTo>
                  <a:pt x="12953" y="51053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785751" y="5171103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39">
                <a:moveTo>
                  <a:pt x="66294" y="32594"/>
                </a:moveTo>
                <a:lnTo>
                  <a:pt x="65532" y="26498"/>
                </a:lnTo>
                <a:lnTo>
                  <a:pt x="64008" y="19640"/>
                </a:lnTo>
                <a:lnTo>
                  <a:pt x="49019" y="3720"/>
                </a:lnTo>
                <a:lnTo>
                  <a:pt x="29322" y="0"/>
                </a:lnTo>
                <a:lnTo>
                  <a:pt x="11156" y="7814"/>
                </a:lnTo>
                <a:lnTo>
                  <a:pt x="762" y="26498"/>
                </a:lnTo>
                <a:lnTo>
                  <a:pt x="0" y="32594"/>
                </a:lnTo>
                <a:lnTo>
                  <a:pt x="762" y="39452"/>
                </a:lnTo>
                <a:lnTo>
                  <a:pt x="11428" y="58316"/>
                </a:lnTo>
                <a:lnTo>
                  <a:pt x="29884" y="66013"/>
                </a:lnTo>
                <a:lnTo>
                  <a:pt x="49591" y="61953"/>
                </a:lnTo>
                <a:lnTo>
                  <a:pt x="64008" y="45548"/>
                </a:lnTo>
                <a:lnTo>
                  <a:pt x="65532" y="39452"/>
                </a:lnTo>
                <a:lnTo>
                  <a:pt x="66294" y="325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782703" y="5167884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2390" y="35813"/>
                </a:moveTo>
                <a:lnTo>
                  <a:pt x="71628" y="29717"/>
                </a:lnTo>
                <a:lnTo>
                  <a:pt x="71628" y="28955"/>
                </a:lnTo>
                <a:lnTo>
                  <a:pt x="70104" y="22097"/>
                </a:lnTo>
                <a:lnTo>
                  <a:pt x="70104" y="21335"/>
                </a:lnTo>
                <a:lnTo>
                  <a:pt x="67056" y="16001"/>
                </a:lnTo>
                <a:lnTo>
                  <a:pt x="57150" y="6095"/>
                </a:lnTo>
                <a:lnTo>
                  <a:pt x="56388" y="6095"/>
                </a:lnTo>
                <a:lnTo>
                  <a:pt x="51054" y="3047"/>
                </a:lnTo>
                <a:lnTo>
                  <a:pt x="50292" y="2285"/>
                </a:lnTo>
                <a:lnTo>
                  <a:pt x="43434" y="761"/>
                </a:lnTo>
                <a:lnTo>
                  <a:pt x="36576" y="0"/>
                </a:lnTo>
                <a:lnTo>
                  <a:pt x="35814" y="0"/>
                </a:lnTo>
                <a:lnTo>
                  <a:pt x="30480" y="666"/>
                </a:lnTo>
                <a:lnTo>
                  <a:pt x="28956" y="761"/>
                </a:lnTo>
                <a:lnTo>
                  <a:pt x="19267" y="3892"/>
                </a:lnTo>
                <a:lnTo>
                  <a:pt x="10487" y="10487"/>
                </a:lnTo>
                <a:lnTo>
                  <a:pt x="3892" y="19267"/>
                </a:lnTo>
                <a:lnTo>
                  <a:pt x="762" y="28955"/>
                </a:lnTo>
                <a:lnTo>
                  <a:pt x="762" y="29717"/>
                </a:lnTo>
                <a:lnTo>
                  <a:pt x="0" y="35813"/>
                </a:lnTo>
                <a:lnTo>
                  <a:pt x="0" y="36575"/>
                </a:lnTo>
                <a:lnTo>
                  <a:pt x="762" y="43433"/>
                </a:lnTo>
                <a:lnTo>
                  <a:pt x="2286" y="49529"/>
                </a:lnTo>
                <a:lnTo>
                  <a:pt x="3048" y="50291"/>
                </a:lnTo>
                <a:lnTo>
                  <a:pt x="6096" y="56387"/>
                </a:lnTo>
                <a:lnTo>
                  <a:pt x="6096" y="35813"/>
                </a:lnTo>
                <a:lnTo>
                  <a:pt x="6140" y="36217"/>
                </a:lnTo>
                <a:lnTo>
                  <a:pt x="6858" y="30479"/>
                </a:lnTo>
                <a:lnTo>
                  <a:pt x="8382" y="23621"/>
                </a:lnTo>
                <a:lnTo>
                  <a:pt x="8382" y="24383"/>
                </a:lnTo>
                <a:lnTo>
                  <a:pt x="10668" y="20383"/>
                </a:lnTo>
                <a:lnTo>
                  <a:pt x="10668" y="19811"/>
                </a:lnTo>
                <a:lnTo>
                  <a:pt x="19812" y="10667"/>
                </a:lnTo>
                <a:lnTo>
                  <a:pt x="19812" y="10994"/>
                </a:lnTo>
                <a:lnTo>
                  <a:pt x="23622" y="8817"/>
                </a:lnTo>
                <a:lnTo>
                  <a:pt x="23622" y="8381"/>
                </a:lnTo>
                <a:lnTo>
                  <a:pt x="30480" y="6857"/>
                </a:lnTo>
                <a:lnTo>
                  <a:pt x="35814" y="6191"/>
                </a:lnTo>
                <a:lnTo>
                  <a:pt x="42672" y="6857"/>
                </a:lnTo>
                <a:lnTo>
                  <a:pt x="42672" y="7027"/>
                </a:lnTo>
                <a:lnTo>
                  <a:pt x="48768" y="8381"/>
                </a:lnTo>
                <a:lnTo>
                  <a:pt x="48768" y="8817"/>
                </a:lnTo>
                <a:lnTo>
                  <a:pt x="52578" y="10994"/>
                </a:lnTo>
                <a:lnTo>
                  <a:pt x="52578" y="10667"/>
                </a:lnTo>
                <a:lnTo>
                  <a:pt x="61722" y="19811"/>
                </a:lnTo>
                <a:lnTo>
                  <a:pt x="61722" y="19049"/>
                </a:lnTo>
                <a:lnTo>
                  <a:pt x="64770" y="24383"/>
                </a:lnTo>
                <a:lnTo>
                  <a:pt x="64770" y="27050"/>
                </a:lnTo>
                <a:lnTo>
                  <a:pt x="65532" y="30479"/>
                </a:lnTo>
                <a:lnTo>
                  <a:pt x="66249" y="36217"/>
                </a:lnTo>
                <a:lnTo>
                  <a:pt x="66294" y="35813"/>
                </a:lnTo>
                <a:lnTo>
                  <a:pt x="69342" y="36194"/>
                </a:lnTo>
                <a:lnTo>
                  <a:pt x="72390" y="35813"/>
                </a:lnTo>
                <a:close/>
              </a:path>
              <a:path w="72389" h="72389">
                <a:moveTo>
                  <a:pt x="6140" y="36217"/>
                </a:moveTo>
                <a:lnTo>
                  <a:pt x="6096" y="35813"/>
                </a:lnTo>
                <a:lnTo>
                  <a:pt x="6096" y="36575"/>
                </a:lnTo>
                <a:lnTo>
                  <a:pt x="6140" y="36217"/>
                </a:lnTo>
                <a:close/>
              </a:path>
              <a:path w="72389" h="72389">
                <a:moveTo>
                  <a:pt x="11430" y="53339"/>
                </a:moveTo>
                <a:lnTo>
                  <a:pt x="8382" y="47243"/>
                </a:lnTo>
                <a:lnTo>
                  <a:pt x="8382" y="48005"/>
                </a:lnTo>
                <a:lnTo>
                  <a:pt x="6858" y="41909"/>
                </a:lnTo>
                <a:lnTo>
                  <a:pt x="6858" y="42671"/>
                </a:lnTo>
                <a:lnTo>
                  <a:pt x="6140" y="36217"/>
                </a:lnTo>
                <a:lnTo>
                  <a:pt x="6096" y="36575"/>
                </a:lnTo>
                <a:lnTo>
                  <a:pt x="6096" y="57149"/>
                </a:lnTo>
                <a:lnTo>
                  <a:pt x="10668" y="61721"/>
                </a:lnTo>
                <a:lnTo>
                  <a:pt x="10668" y="52577"/>
                </a:lnTo>
                <a:lnTo>
                  <a:pt x="11430" y="53339"/>
                </a:lnTo>
                <a:close/>
              </a:path>
              <a:path w="72389" h="72389">
                <a:moveTo>
                  <a:pt x="11430" y="19049"/>
                </a:moveTo>
                <a:lnTo>
                  <a:pt x="10668" y="19811"/>
                </a:lnTo>
                <a:lnTo>
                  <a:pt x="10668" y="20383"/>
                </a:lnTo>
                <a:lnTo>
                  <a:pt x="11430" y="19049"/>
                </a:lnTo>
                <a:close/>
              </a:path>
              <a:path w="72389" h="72389">
                <a:moveTo>
                  <a:pt x="19812" y="61721"/>
                </a:moveTo>
                <a:lnTo>
                  <a:pt x="10668" y="52577"/>
                </a:lnTo>
                <a:lnTo>
                  <a:pt x="10668" y="61721"/>
                </a:lnTo>
                <a:lnTo>
                  <a:pt x="16002" y="67055"/>
                </a:lnTo>
                <a:lnTo>
                  <a:pt x="19050" y="68797"/>
                </a:lnTo>
                <a:lnTo>
                  <a:pt x="19050" y="61721"/>
                </a:lnTo>
                <a:lnTo>
                  <a:pt x="19812" y="61721"/>
                </a:lnTo>
                <a:close/>
              </a:path>
              <a:path w="72389" h="72389">
                <a:moveTo>
                  <a:pt x="19812" y="10994"/>
                </a:moveTo>
                <a:lnTo>
                  <a:pt x="19812" y="10667"/>
                </a:lnTo>
                <a:lnTo>
                  <a:pt x="19050" y="11429"/>
                </a:lnTo>
                <a:lnTo>
                  <a:pt x="19812" y="10994"/>
                </a:lnTo>
                <a:close/>
              </a:path>
              <a:path w="72389" h="72389">
                <a:moveTo>
                  <a:pt x="24384" y="70611"/>
                </a:moveTo>
                <a:lnTo>
                  <a:pt x="24384" y="64769"/>
                </a:lnTo>
                <a:lnTo>
                  <a:pt x="19050" y="61721"/>
                </a:lnTo>
                <a:lnTo>
                  <a:pt x="19050" y="68797"/>
                </a:lnTo>
                <a:lnTo>
                  <a:pt x="21336" y="70103"/>
                </a:lnTo>
                <a:lnTo>
                  <a:pt x="22098" y="70103"/>
                </a:lnTo>
                <a:lnTo>
                  <a:pt x="24384" y="70611"/>
                </a:lnTo>
                <a:close/>
              </a:path>
              <a:path w="72389" h="72389">
                <a:moveTo>
                  <a:pt x="24384" y="8381"/>
                </a:moveTo>
                <a:lnTo>
                  <a:pt x="23622" y="8381"/>
                </a:lnTo>
                <a:lnTo>
                  <a:pt x="23622" y="8817"/>
                </a:lnTo>
                <a:lnTo>
                  <a:pt x="24384" y="8381"/>
                </a:lnTo>
                <a:close/>
              </a:path>
              <a:path w="72389" h="72389">
                <a:moveTo>
                  <a:pt x="36576" y="72389"/>
                </a:moveTo>
                <a:lnTo>
                  <a:pt x="36576" y="66293"/>
                </a:lnTo>
                <a:lnTo>
                  <a:pt x="35814" y="66293"/>
                </a:lnTo>
                <a:lnTo>
                  <a:pt x="30480" y="65531"/>
                </a:lnTo>
                <a:lnTo>
                  <a:pt x="23622" y="64007"/>
                </a:lnTo>
                <a:lnTo>
                  <a:pt x="24384" y="64769"/>
                </a:lnTo>
                <a:lnTo>
                  <a:pt x="24384" y="70611"/>
                </a:lnTo>
                <a:lnTo>
                  <a:pt x="28956" y="71627"/>
                </a:lnTo>
                <a:lnTo>
                  <a:pt x="30480" y="71723"/>
                </a:lnTo>
                <a:lnTo>
                  <a:pt x="35814" y="72389"/>
                </a:lnTo>
                <a:lnTo>
                  <a:pt x="36576" y="72389"/>
                </a:lnTo>
                <a:close/>
              </a:path>
              <a:path w="72389" h="72389">
                <a:moveTo>
                  <a:pt x="36217" y="6140"/>
                </a:moveTo>
                <a:lnTo>
                  <a:pt x="35814" y="6095"/>
                </a:lnTo>
                <a:lnTo>
                  <a:pt x="36217" y="6140"/>
                </a:lnTo>
                <a:close/>
              </a:path>
              <a:path w="72389" h="72389">
                <a:moveTo>
                  <a:pt x="36217" y="66249"/>
                </a:moveTo>
                <a:lnTo>
                  <a:pt x="35814" y="66198"/>
                </a:lnTo>
                <a:lnTo>
                  <a:pt x="36217" y="66249"/>
                </a:lnTo>
                <a:close/>
              </a:path>
              <a:path w="72389" h="72389">
                <a:moveTo>
                  <a:pt x="36576" y="6180"/>
                </a:moveTo>
                <a:lnTo>
                  <a:pt x="36217" y="6140"/>
                </a:lnTo>
                <a:lnTo>
                  <a:pt x="36576" y="6180"/>
                </a:lnTo>
                <a:close/>
              </a:path>
              <a:path w="72389" h="72389">
                <a:moveTo>
                  <a:pt x="42672" y="71712"/>
                </a:moveTo>
                <a:lnTo>
                  <a:pt x="42672" y="65531"/>
                </a:lnTo>
                <a:lnTo>
                  <a:pt x="36217" y="66249"/>
                </a:lnTo>
                <a:lnTo>
                  <a:pt x="36576" y="66293"/>
                </a:lnTo>
                <a:lnTo>
                  <a:pt x="36576" y="72389"/>
                </a:lnTo>
                <a:lnTo>
                  <a:pt x="42672" y="71712"/>
                </a:lnTo>
                <a:close/>
              </a:path>
              <a:path w="72389" h="72389">
                <a:moveTo>
                  <a:pt x="42672" y="7027"/>
                </a:moveTo>
                <a:lnTo>
                  <a:pt x="42672" y="6857"/>
                </a:lnTo>
                <a:lnTo>
                  <a:pt x="41910" y="6857"/>
                </a:lnTo>
                <a:lnTo>
                  <a:pt x="42672" y="7027"/>
                </a:lnTo>
                <a:close/>
              </a:path>
              <a:path w="72389" h="72389">
                <a:moveTo>
                  <a:pt x="48768" y="64007"/>
                </a:moveTo>
                <a:lnTo>
                  <a:pt x="41910" y="65531"/>
                </a:lnTo>
                <a:lnTo>
                  <a:pt x="42672" y="65531"/>
                </a:lnTo>
                <a:lnTo>
                  <a:pt x="42672" y="71712"/>
                </a:lnTo>
                <a:lnTo>
                  <a:pt x="43434" y="71627"/>
                </a:lnTo>
                <a:lnTo>
                  <a:pt x="48006" y="70611"/>
                </a:lnTo>
                <a:lnTo>
                  <a:pt x="48006" y="64769"/>
                </a:lnTo>
                <a:lnTo>
                  <a:pt x="48768" y="64007"/>
                </a:lnTo>
                <a:close/>
              </a:path>
              <a:path w="72389" h="72389">
                <a:moveTo>
                  <a:pt x="48768" y="8817"/>
                </a:moveTo>
                <a:lnTo>
                  <a:pt x="48768" y="8381"/>
                </a:lnTo>
                <a:lnTo>
                  <a:pt x="48006" y="8381"/>
                </a:lnTo>
                <a:lnTo>
                  <a:pt x="48768" y="8817"/>
                </a:lnTo>
                <a:close/>
              </a:path>
              <a:path w="72389" h="72389">
                <a:moveTo>
                  <a:pt x="53340" y="68797"/>
                </a:moveTo>
                <a:lnTo>
                  <a:pt x="53340" y="61721"/>
                </a:lnTo>
                <a:lnTo>
                  <a:pt x="48006" y="64769"/>
                </a:lnTo>
                <a:lnTo>
                  <a:pt x="48006" y="70611"/>
                </a:lnTo>
                <a:lnTo>
                  <a:pt x="50292" y="70103"/>
                </a:lnTo>
                <a:lnTo>
                  <a:pt x="51054" y="70103"/>
                </a:lnTo>
                <a:lnTo>
                  <a:pt x="53340" y="68797"/>
                </a:lnTo>
                <a:close/>
              </a:path>
              <a:path w="72389" h="72389">
                <a:moveTo>
                  <a:pt x="53340" y="11429"/>
                </a:moveTo>
                <a:lnTo>
                  <a:pt x="52578" y="10667"/>
                </a:lnTo>
                <a:lnTo>
                  <a:pt x="52578" y="10994"/>
                </a:lnTo>
                <a:lnTo>
                  <a:pt x="53340" y="11429"/>
                </a:lnTo>
                <a:close/>
              </a:path>
              <a:path w="72389" h="72389">
                <a:moveTo>
                  <a:pt x="64770" y="58673"/>
                </a:moveTo>
                <a:lnTo>
                  <a:pt x="64770" y="47243"/>
                </a:lnTo>
                <a:lnTo>
                  <a:pt x="61722" y="53339"/>
                </a:lnTo>
                <a:lnTo>
                  <a:pt x="61722" y="52577"/>
                </a:lnTo>
                <a:lnTo>
                  <a:pt x="52578" y="61721"/>
                </a:lnTo>
                <a:lnTo>
                  <a:pt x="53340" y="61721"/>
                </a:lnTo>
                <a:lnTo>
                  <a:pt x="53340" y="68797"/>
                </a:lnTo>
                <a:lnTo>
                  <a:pt x="56388" y="67055"/>
                </a:lnTo>
                <a:lnTo>
                  <a:pt x="64770" y="58673"/>
                </a:lnTo>
                <a:close/>
              </a:path>
              <a:path w="72389" h="72389">
                <a:moveTo>
                  <a:pt x="64770" y="27050"/>
                </a:moveTo>
                <a:lnTo>
                  <a:pt x="64770" y="24383"/>
                </a:lnTo>
                <a:lnTo>
                  <a:pt x="64008" y="23621"/>
                </a:lnTo>
                <a:lnTo>
                  <a:pt x="64770" y="27050"/>
                </a:lnTo>
                <a:close/>
              </a:path>
              <a:path w="72389" h="72389">
                <a:moveTo>
                  <a:pt x="72390" y="36575"/>
                </a:moveTo>
                <a:lnTo>
                  <a:pt x="69342" y="36194"/>
                </a:lnTo>
                <a:lnTo>
                  <a:pt x="66294" y="36575"/>
                </a:lnTo>
                <a:lnTo>
                  <a:pt x="66249" y="36217"/>
                </a:lnTo>
                <a:lnTo>
                  <a:pt x="65532" y="42671"/>
                </a:lnTo>
                <a:lnTo>
                  <a:pt x="65532" y="41909"/>
                </a:lnTo>
                <a:lnTo>
                  <a:pt x="64008" y="48005"/>
                </a:lnTo>
                <a:lnTo>
                  <a:pt x="64770" y="47243"/>
                </a:lnTo>
                <a:lnTo>
                  <a:pt x="64770" y="58673"/>
                </a:lnTo>
                <a:lnTo>
                  <a:pt x="67056" y="56387"/>
                </a:lnTo>
                <a:lnTo>
                  <a:pt x="70104" y="50291"/>
                </a:lnTo>
                <a:lnTo>
                  <a:pt x="70104" y="49529"/>
                </a:lnTo>
                <a:lnTo>
                  <a:pt x="71628" y="43433"/>
                </a:lnTo>
                <a:lnTo>
                  <a:pt x="72390" y="36575"/>
                </a:lnTo>
                <a:close/>
              </a:path>
              <a:path w="72389" h="72389">
                <a:moveTo>
                  <a:pt x="69342" y="36194"/>
                </a:moveTo>
                <a:lnTo>
                  <a:pt x="66294" y="35813"/>
                </a:lnTo>
                <a:lnTo>
                  <a:pt x="66249" y="36217"/>
                </a:lnTo>
                <a:lnTo>
                  <a:pt x="66294" y="36575"/>
                </a:lnTo>
                <a:lnTo>
                  <a:pt x="69342" y="361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848997" y="5203697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3281051" y="4622545"/>
            <a:ext cx="3613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 spc="7">
                <a:latin typeface="Symbol"/>
                <a:cs typeface="Symbol"/>
              </a:rPr>
              <a:t></a:t>
            </a:r>
            <a:r>
              <a:rPr dirty="0" sz="1900" spc="5">
                <a:latin typeface="Symbol"/>
                <a:cs typeface="Symbol"/>
              </a:rPr>
              <a:t>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606175" y="5167717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294" y="32932"/>
                </a:moveTo>
                <a:lnTo>
                  <a:pt x="65532" y="26074"/>
                </a:lnTo>
                <a:lnTo>
                  <a:pt x="64008" y="19978"/>
                </a:lnTo>
                <a:lnTo>
                  <a:pt x="49477" y="3987"/>
                </a:lnTo>
                <a:lnTo>
                  <a:pt x="29913" y="0"/>
                </a:lnTo>
                <a:lnTo>
                  <a:pt x="11585" y="7525"/>
                </a:lnTo>
                <a:lnTo>
                  <a:pt x="762" y="26074"/>
                </a:lnTo>
                <a:lnTo>
                  <a:pt x="0" y="32932"/>
                </a:lnTo>
                <a:lnTo>
                  <a:pt x="762" y="39790"/>
                </a:lnTo>
                <a:lnTo>
                  <a:pt x="11433" y="58657"/>
                </a:lnTo>
                <a:lnTo>
                  <a:pt x="29889" y="66351"/>
                </a:lnTo>
                <a:lnTo>
                  <a:pt x="49593" y="62288"/>
                </a:lnTo>
                <a:lnTo>
                  <a:pt x="64008" y="45886"/>
                </a:lnTo>
                <a:lnTo>
                  <a:pt x="65532" y="39790"/>
                </a:lnTo>
                <a:lnTo>
                  <a:pt x="66294" y="329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603127" y="5164835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61722" y="19811"/>
                </a:moveTo>
                <a:lnTo>
                  <a:pt x="61722" y="9905"/>
                </a:lnTo>
                <a:lnTo>
                  <a:pt x="57150" y="6095"/>
                </a:lnTo>
                <a:lnTo>
                  <a:pt x="56388" y="6095"/>
                </a:lnTo>
                <a:lnTo>
                  <a:pt x="51054" y="3047"/>
                </a:lnTo>
                <a:lnTo>
                  <a:pt x="51054" y="2285"/>
                </a:lnTo>
                <a:lnTo>
                  <a:pt x="44196" y="0"/>
                </a:lnTo>
                <a:lnTo>
                  <a:pt x="28956" y="0"/>
                </a:lnTo>
                <a:lnTo>
                  <a:pt x="22098" y="2285"/>
                </a:lnTo>
                <a:lnTo>
                  <a:pt x="21336" y="3047"/>
                </a:lnTo>
                <a:lnTo>
                  <a:pt x="16002" y="6095"/>
                </a:lnTo>
                <a:lnTo>
                  <a:pt x="11430" y="9905"/>
                </a:lnTo>
                <a:lnTo>
                  <a:pt x="10668" y="10667"/>
                </a:lnTo>
                <a:lnTo>
                  <a:pt x="6096" y="16001"/>
                </a:lnTo>
                <a:lnTo>
                  <a:pt x="3048" y="21335"/>
                </a:lnTo>
                <a:lnTo>
                  <a:pt x="2286" y="22097"/>
                </a:lnTo>
                <a:lnTo>
                  <a:pt x="762" y="28193"/>
                </a:lnTo>
                <a:lnTo>
                  <a:pt x="762" y="28955"/>
                </a:lnTo>
                <a:lnTo>
                  <a:pt x="0" y="35813"/>
                </a:lnTo>
                <a:lnTo>
                  <a:pt x="0" y="36575"/>
                </a:lnTo>
                <a:lnTo>
                  <a:pt x="762" y="43433"/>
                </a:lnTo>
                <a:lnTo>
                  <a:pt x="2286" y="49529"/>
                </a:lnTo>
                <a:lnTo>
                  <a:pt x="3048" y="50291"/>
                </a:lnTo>
                <a:lnTo>
                  <a:pt x="6096" y="56387"/>
                </a:lnTo>
                <a:lnTo>
                  <a:pt x="6096" y="35813"/>
                </a:lnTo>
                <a:lnTo>
                  <a:pt x="6138" y="36194"/>
                </a:lnTo>
                <a:lnTo>
                  <a:pt x="6858" y="29717"/>
                </a:lnTo>
                <a:lnTo>
                  <a:pt x="8382" y="23621"/>
                </a:lnTo>
                <a:lnTo>
                  <a:pt x="8382" y="24383"/>
                </a:lnTo>
                <a:lnTo>
                  <a:pt x="10668" y="20383"/>
                </a:lnTo>
                <a:lnTo>
                  <a:pt x="10668" y="19811"/>
                </a:lnTo>
                <a:lnTo>
                  <a:pt x="15240" y="14477"/>
                </a:lnTo>
                <a:lnTo>
                  <a:pt x="19812" y="10667"/>
                </a:lnTo>
                <a:lnTo>
                  <a:pt x="19812" y="10994"/>
                </a:lnTo>
                <a:lnTo>
                  <a:pt x="24384" y="8381"/>
                </a:lnTo>
                <a:lnTo>
                  <a:pt x="29718" y="6603"/>
                </a:lnTo>
                <a:lnTo>
                  <a:pt x="29718" y="6095"/>
                </a:lnTo>
                <a:lnTo>
                  <a:pt x="42672" y="6095"/>
                </a:lnTo>
                <a:lnTo>
                  <a:pt x="42672" y="6349"/>
                </a:lnTo>
                <a:lnTo>
                  <a:pt x="48768" y="8381"/>
                </a:lnTo>
                <a:lnTo>
                  <a:pt x="48768" y="8817"/>
                </a:lnTo>
                <a:lnTo>
                  <a:pt x="53340" y="11429"/>
                </a:lnTo>
                <a:lnTo>
                  <a:pt x="53340" y="10667"/>
                </a:lnTo>
                <a:lnTo>
                  <a:pt x="57912" y="14477"/>
                </a:lnTo>
                <a:lnTo>
                  <a:pt x="57912" y="15366"/>
                </a:lnTo>
                <a:lnTo>
                  <a:pt x="61722" y="19811"/>
                </a:lnTo>
                <a:close/>
              </a:path>
              <a:path w="72389" h="72389">
                <a:moveTo>
                  <a:pt x="6138" y="36194"/>
                </a:moveTo>
                <a:lnTo>
                  <a:pt x="6096" y="35813"/>
                </a:lnTo>
                <a:lnTo>
                  <a:pt x="6096" y="36575"/>
                </a:lnTo>
                <a:lnTo>
                  <a:pt x="6138" y="36194"/>
                </a:lnTo>
                <a:close/>
              </a:path>
              <a:path w="72389" h="72389">
                <a:moveTo>
                  <a:pt x="11430" y="53339"/>
                </a:moveTo>
                <a:lnTo>
                  <a:pt x="8382" y="47243"/>
                </a:lnTo>
                <a:lnTo>
                  <a:pt x="8382" y="48005"/>
                </a:lnTo>
                <a:lnTo>
                  <a:pt x="6858" y="41909"/>
                </a:lnTo>
                <a:lnTo>
                  <a:pt x="6858" y="42671"/>
                </a:lnTo>
                <a:lnTo>
                  <a:pt x="6138" y="36194"/>
                </a:lnTo>
                <a:lnTo>
                  <a:pt x="6096" y="36575"/>
                </a:lnTo>
                <a:lnTo>
                  <a:pt x="6096" y="57149"/>
                </a:lnTo>
                <a:lnTo>
                  <a:pt x="10668" y="61729"/>
                </a:lnTo>
                <a:lnTo>
                  <a:pt x="10668" y="52577"/>
                </a:lnTo>
                <a:lnTo>
                  <a:pt x="11430" y="53339"/>
                </a:lnTo>
                <a:close/>
              </a:path>
              <a:path w="72389" h="72389">
                <a:moveTo>
                  <a:pt x="11430" y="19049"/>
                </a:moveTo>
                <a:lnTo>
                  <a:pt x="10668" y="19811"/>
                </a:lnTo>
                <a:lnTo>
                  <a:pt x="10668" y="20383"/>
                </a:lnTo>
                <a:lnTo>
                  <a:pt x="11430" y="19049"/>
                </a:lnTo>
                <a:close/>
              </a:path>
              <a:path w="72389" h="72389">
                <a:moveTo>
                  <a:pt x="19812" y="61721"/>
                </a:moveTo>
                <a:lnTo>
                  <a:pt x="10668" y="52577"/>
                </a:lnTo>
                <a:lnTo>
                  <a:pt x="10668" y="61729"/>
                </a:lnTo>
                <a:lnTo>
                  <a:pt x="19050" y="70126"/>
                </a:lnTo>
                <a:lnTo>
                  <a:pt x="19050" y="61721"/>
                </a:lnTo>
                <a:lnTo>
                  <a:pt x="19812" y="61721"/>
                </a:lnTo>
                <a:close/>
              </a:path>
              <a:path w="72389" h="72389">
                <a:moveTo>
                  <a:pt x="19812" y="10994"/>
                </a:moveTo>
                <a:lnTo>
                  <a:pt x="19812" y="10667"/>
                </a:lnTo>
                <a:lnTo>
                  <a:pt x="19050" y="11429"/>
                </a:lnTo>
                <a:lnTo>
                  <a:pt x="19812" y="10994"/>
                </a:lnTo>
                <a:close/>
              </a:path>
              <a:path w="72389" h="72389">
                <a:moveTo>
                  <a:pt x="24384" y="71718"/>
                </a:moveTo>
                <a:lnTo>
                  <a:pt x="24384" y="64769"/>
                </a:lnTo>
                <a:lnTo>
                  <a:pt x="19050" y="61721"/>
                </a:lnTo>
                <a:lnTo>
                  <a:pt x="19050" y="70126"/>
                </a:lnTo>
                <a:lnTo>
                  <a:pt x="20751" y="71831"/>
                </a:lnTo>
                <a:lnTo>
                  <a:pt x="24384" y="71718"/>
                </a:lnTo>
                <a:close/>
              </a:path>
              <a:path w="72389" h="72389">
                <a:moveTo>
                  <a:pt x="37338" y="72389"/>
                </a:moveTo>
                <a:lnTo>
                  <a:pt x="37338" y="66293"/>
                </a:lnTo>
                <a:lnTo>
                  <a:pt x="36576" y="66293"/>
                </a:lnTo>
                <a:lnTo>
                  <a:pt x="30480" y="65531"/>
                </a:lnTo>
                <a:lnTo>
                  <a:pt x="23622" y="64007"/>
                </a:lnTo>
                <a:lnTo>
                  <a:pt x="24384" y="64769"/>
                </a:lnTo>
                <a:lnTo>
                  <a:pt x="24384" y="71718"/>
                </a:lnTo>
                <a:lnTo>
                  <a:pt x="28956" y="71575"/>
                </a:lnTo>
                <a:lnTo>
                  <a:pt x="31242" y="71670"/>
                </a:lnTo>
                <a:lnTo>
                  <a:pt x="37338" y="72389"/>
                </a:lnTo>
                <a:close/>
              </a:path>
              <a:path w="72389" h="72389">
                <a:moveTo>
                  <a:pt x="31242" y="6095"/>
                </a:moveTo>
                <a:lnTo>
                  <a:pt x="29718" y="6095"/>
                </a:lnTo>
                <a:lnTo>
                  <a:pt x="29718" y="6603"/>
                </a:lnTo>
                <a:lnTo>
                  <a:pt x="31242" y="6095"/>
                </a:lnTo>
                <a:close/>
              </a:path>
              <a:path w="72389" h="72389">
                <a:moveTo>
                  <a:pt x="36934" y="66249"/>
                </a:moveTo>
                <a:lnTo>
                  <a:pt x="36576" y="66209"/>
                </a:lnTo>
                <a:lnTo>
                  <a:pt x="36934" y="66249"/>
                </a:lnTo>
                <a:close/>
              </a:path>
              <a:path w="72389" h="72389">
                <a:moveTo>
                  <a:pt x="42672" y="71723"/>
                </a:moveTo>
                <a:lnTo>
                  <a:pt x="42672" y="65531"/>
                </a:lnTo>
                <a:lnTo>
                  <a:pt x="36934" y="66249"/>
                </a:lnTo>
                <a:lnTo>
                  <a:pt x="37338" y="66293"/>
                </a:lnTo>
                <a:lnTo>
                  <a:pt x="37338" y="72389"/>
                </a:lnTo>
                <a:lnTo>
                  <a:pt x="42672" y="71723"/>
                </a:lnTo>
                <a:close/>
              </a:path>
              <a:path w="72389" h="72389">
                <a:moveTo>
                  <a:pt x="42672" y="6349"/>
                </a:moveTo>
                <a:lnTo>
                  <a:pt x="42672" y="6095"/>
                </a:lnTo>
                <a:lnTo>
                  <a:pt x="41910" y="6095"/>
                </a:lnTo>
                <a:lnTo>
                  <a:pt x="42672" y="6349"/>
                </a:lnTo>
                <a:close/>
              </a:path>
              <a:path w="72389" h="72389">
                <a:moveTo>
                  <a:pt x="48768" y="64007"/>
                </a:moveTo>
                <a:lnTo>
                  <a:pt x="41910" y="65531"/>
                </a:lnTo>
                <a:lnTo>
                  <a:pt x="42672" y="65531"/>
                </a:lnTo>
                <a:lnTo>
                  <a:pt x="42672" y="71723"/>
                </a:lnTo>
                <a:lnTo>
                  <a:pt x="43434" y="71627"/>
                </a:lnTo>
                <a:lnTo>
                  <a:pt x="48006" y="70611"/>
                </a:lnTo>
                <a:lnTo>
                  <a:pt x="48006" y="64769"/>
                </a:lnTo>
                <a:lnTo>
                  <a:pt x="48768" y="64007"/>
                </a:lnTo>
                <a:close/>
              </a:path>
              <a:path w="72389" h="72389">
                <a:moveTo>
                  <a:pt x="48768" y="8817"/>
                </a:moveTo>
                <a:lnTo>
                  <a:pt x="48768" y="8381"/>
                </a:lnTo>
                <a:lnTo>
                  <a:pt x="48006" y="8381"/>
                </a:lnTo>
                <a:lnTo>
                  <a:pt x="48768" y="8817"/>
                </a:lnTo>
                <a:close/>
              </a:path>
              <a:path w="72389" h="72389">
                <a:moveTo>
                  <a:pt x="53340" y="68797"/>
                </a:moveTo>
                <a:lnTo>
                  <a:pt x="53340" y="61721"/>
                </a:lnTo>
                <a:lnTo>
                  <a:pt x="48006" y="64769"/>
                </a:lnTo>
                <a:lnTo>
                  <a:pt x="48006" y="70611"/>
                </a:lnTo>
                <a:lnTo>
                  <a:pt x="50292" y="70103"/>
                </a:lnTo>
                <a:lnTo>
                  <a:pt x="51054" y="70103"/>
                </a:lnTo>
                <a:lnTo>
                  <a:pt x="53340" y="68797"/>
                </a:lnTo>
                <a:close/>
              </a:path>
              <a:path w="72389" h="72389">
                <a:moveTo>
                  <a:pt x="64770" y="58673"/>
                </a:moveTo>
                <a:lnTo>
                  <a:pt x="64770" y="47243"/>
                </a:lnTo>
                <a:lnTo>
                  <a:pt x="61722" y="53339"/>
                </a:lnTo>
                <a:lnTo>
                  <a:pt x="61722" y="52577"/>
                </a:lnTo>
                <a:lnTo>
                  <a:pt x="52578" y="61721"/>
                </a:lnTo>
                <a:lnTo>
                  <a:pt x="53340" y="61721"/>
                </a:lnTo>
                <a:lnTo>
                  <a:pt x="53340" y="68797"/>
                </a:lnTo>
                <a:lnTo>
                  <a:pt x="56388" y="67055"/>
                </a:lnTo>
                <a:lnTo>
                  <a:pt x="64770" y="58673"/>
                </a:lnTo>
                <a:close/>
              </a:path>
              <a:path w="72389" h="72389">
                <a:moveTo>
                  <a:pt x="57912" y="15366"/>
                </a:moveTo>
                <a:lnTo>
                  <a:pt x="57912" y="14477"/>
                </a:lnTo>
                <a:lnTo>
                  <a:pt x="57150" y="14477"/>
                </a:lnTo>
                <a:lnTo>
                  <a:pt x="57912" y="15366"/>
                </a:lnTo>
                <a:close/>
              </a:path>
              <a:path w="72389" h="72389">
                <a:moveTo>
                  <a:pt x="72390" y="35813"/>
                </a:moveTo>
                <a:lnTo>
                  <a:pt x="71628" y="28955"/>
                </a:lnTo>
                <a:lnTo>
                  <a:pt x="71628" y="28193"/>
                </a:lnTo>
                <a:lnTo>
                  <a:pt x="70104" y="22097"/>
                </a:lnTo>
                <a:lnTo>
                  <a:pt x="70104" y="21335"/>
                </a:lnTo>
                <a:lnTo>
                  <a:pt x="67056" y="16001"/>
                </a:lnTo>
                <a:lnTo>
                  <a:pt x="66251" y="15952"/>
                </a:lnTo>
                <a:lnTo>
                  <a:pt x="61722" y="10667"/>
                </a:lnTo>
                <a:lnTo>
                  <a:pt x="61722" y="19049"/>
                </a:lnTo>
                <a:lnTo>
                  <a:pt x="64770" y="24383"/>
                </a:lnTo>
                <a:lnTo>
                  <a:pt x="64770" y="26669"/>
                </a:lnTo>
                <a:lnTo>
                  <a:pt x="65532" y="29717"/>
                </a:lnTo>
                <a:lnTo>
                  <a:pt x="66251" y="36194"/>
                </a:lnTo>
                <a:lnTo>
                  <a:pt x="66294" y="35813"/>
                </a:lnTo>
                <a:lnTo>
                  <a:pt x="69342" y="36194"/>
                </a:lnTo>
                <a:lnTo>
                  <a:pt x="72390" y="35813"/>
                </a:lnTo>
                <a:close/>
              </a:path>
              <a:path w="72389" h="72389">
                <a:moveTo>
                  <a:pt x="64770" y="26669"/>
                </a:moveTo>
                <a:lnTo>
                  <a:pt x="64770" y="24383"/>
                </a:lnTo>
                <a:lnTo>
                  <a:pt x="64008" y="23621"/>
                </a:lnTo>
                <a:lnTo>
                  <a:pt x="64770" y="26669"/>
                </a:lnTo>
                <a:close/>
              </a:path>
              <a:path w="72389" h="72389">
                <a:moveTo>
                  <a:pt x="72390" y="36575"/>
                </a:moveTo>
                <a:lnTo>
                  <a:pt x="69342" y="36194"/>
                </a:lnTo>
                <a:lnTo>
                  <a:pt x="66294" y="36575"/>
                </a:lnTo>
                <a:lnTo>
                  <a:pt x="66251" y="36194"/>
                </a:lnTo>
                <a:lnTo>
                  <a:pt x="65532" y="42671"/>
                </a:lnTo>
                <a:lnTo>
                  <a:pt x="65532" y="41909"/>
                </a:lnTo>
                <a:lnTo>
                  <a:pt x="64008" y="48005"/>
                </a:lnTo>
                <a:lnTo>
                  <a:pt x="64770" y="47243"/>
                </a:lnTo>
                <a:lnTo>
                  <a:pt x="64770" y="58673"/>
                </a:lnTo>
                <a:lnTo>
                  <a:pt x="67056" y="56387"/>
                </a:lnTo>
                <a:lnTo>
                  <a:pt x="70104" y="50291"/>
                </a:lnTo>
                <a:lnTo>
                  <a:pt x="70104" y="49529"/>
                </a:lnTo>
                <a:lnTo>
                  <a:pt x="71628" y="43433"/>
                </a:lnTo>
                <a:lnTo>
                  <a:pt x="72390" y="36575"/>
                </a:lnTo>
                <a:close/>
              </a:path>
              <a:path w="72389" h="72389">
                <a:moveTo>
                  <a:pt x="69342" y="36194"/>
                </a:moveTo>
                <a:lnTo>
                  <a:pt x="66294" y="35813"/>
                </a:lnTo>
                <a:lnTo>
                  <a:pt x="66251" y="36194"/>
                </a:lnTo>
                <a:lnTo>
                  <a:pt x="66294" y="36575"/>
                </a:lnTo>
                <a:lnTo>
                  <a:pt x="69342" y="361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669421" y="520065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6154807" y="3839209"/>
            <a:ext cx="2226945" cy="107251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2700" marR="5080">
              <a:lnSpc>
                <a:spcPts val="2680"/>
              </a:lnSpc>
              <a:spcBef>
                <a:spcPts val="355"/>
              </a:spcBef>
            </a:pP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 spc="-10">
                <a:latin typeface="Arial"/>
                <a:cs typeface="Arial"/>
              </a:rPr>
              <a:t>mag.  </a:t>
            </a:r>
            <a:r>
              <a:rPr dirty="0" sz="2400" spc="-5">
                <a:latin typeface="Arial"/>
                <a:cs typeface="Arial"/>
              </a:rPr>
              <a:t>before </a:t>
            </a:r>
            <a:r>
              <a:rPr dirty="0" sz="2400" spc="-10">
                <a:latin typeface="Arial"/>
                <a:cs typeface="Arial"/>
              </a:rPr>
              <a:t>removing  scaling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852045" y="5022341"/>
            <a:ext cx="120650" cy="127000"/>
          </a:xfrm>
          <a:custGeom>
            <a:avLst/>
            <a:gdLst/>
            <a:ahLst/>
            <a:cxnLst/>
            <a:rect l="l" t="t" r="r" b="b"/>
            <a:pathLst>
              <a:path w="120650" h="127000">
                <a:moveTo>
                  <a:pt x="110489" y="86106"/>
                </a:moveTo>
                <a:lnTo>
                  <a:pt x="103631" y="85344"/>
                </a:lnTo>
                <a:lnTo>
                  <a:pt x="94503" y="77765"/>
                </a:lnTo>
                <a:lnTo>
                  <a:pt x="17241" y="105698"/>
                </a:lnTo>
                <a:lnTo>
                  <a:pt x="15239" y="116586"/>
                </a:lnTo>
                <a:lnTo>
                  <a:pt x="2285" y="114300"/>
                </a:lnTo>
                <a:lnTo>
                  <a:pt x="0" y="126492"/>
                </a:lnTo>
                <a:lnTo>
                  <a:pt x="11429" y="121920"/>
                </a:lnTo>
                <a:lnTo>
                  <a:pt x="110489" y="86106"/>
                </a:lnTo>
                <a:close/>
              </a:path>
              <a:path w="120650" h="127000">
                <a:moveTo>
                  <a:pt x="34289" y="12954"/>
                </a:moveTo>
                <a:lnTo>
                  <a:pt x="32003" y="7620"/>
                </a:lnTo>
                <a:lnTo>
                  <a:pt x="23621" y="0"/>
                </a:lnTo>
                <a:lnTo>
                  <a:pt x="21335" y="10668"/>
                </a:lnTo>
                <a:lnTo>
                  <a:pt x="2285" y="114300"/>
                </a:lnTo>
                <a:lnTo>
                  <a:pt x="6095" y="109728"/>
                </a:lnTo>
                <a:lnTo>
                  <a:pt x="17241" y="105698"/>
                </a:lnTo>
                <a:lnTo>
                  <a:pt x="34289" y="12954"/>
                </a:lnTo>
                <a:close/>
              </a:path>
              <a:path w="120650" h="127000">
                <a:moveTo>
                  <a:pt x="17241" y="105698"/>
                </a:moveTo>
                <a:lnTo>
                  <a:pt x="6095" y="109728"/>
                </a:lnTo>
                <a:lnTo>
                  <a:pt x="2285" y="114300"/>
                </a:lnTo>
                <a:lnTo>
                  <a:pt x="15239" y="116586"/>
                </a:lnTo>
                <a:lnTo>
                  <a:pt x="17241" y="105698"/>
                </a:lnTo>
                <a:close/>
              </a:path>
              <a:path w="120650" h="127000">
                <a:moveTo>
                  <a:pt x="120395" y="82296"/>
                </a:moveTo>
                <a:lnTo>
                  <a:pt x="112013" y="75438"/>
                </a:lnTo>
                <a:lnTo>
                  <a:pt x="71627" y="41910"/>
                </a:lnTo>
                <a:lnTo>
                  <a:pt x="63245" y="51816"/>
                </a:lnTo>
                <a:lnTo>
                  <a:pt x="94503" y="77765"/>
                </a:lnTo>
                <a:lnTo>
                  <a:pt x="105155" y="73914"/>
                </a:lnTo>
                <a:lnTo>
                  <a:pt x="110489" y="86106"/>
                </a:lnTo>
                <a:lnTo>
                  <a:pt x="120395" y="82296"/>
                </a:lnTo>
                <a:close/>
              </a:path>
              <a:path w="120650" h="127000">
                <a:moveTo>
                  <a:pt x="110489" y="86106"/>
                </a:moveTo>
                <a:lnTo>
                  <a:pt x="105155" y="73914"/>
                </a:lnTo>
                <a:lnTo>
                  <a:pt x="94503" y="77765"/>
                </a:lnTo>
                <a:lnTo>
                  <a:pt x="103631" y="85344"/>
                </a:lnTo>
                <a:lnTo>
                  <a:pt x="110489" y="86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875667" y="5029961"/>
            <a:ext cx="48260" cy="44450"/>
          </a:xfrm>
          <a:custGeom>
            <a:avLst/>
            <a:gdLst/>
            <a:ahLst/>
            <a:cxnLst/>
            <a:rect l="l" t="t" r="r" b="b"/>
            <a:pathLst>
              <a:path w="48260" h="44450">
                <a:moveTo>
                  <a:pt x="48006" y="34290"/>
                </a:moveTo>
                <a:lnTo>
                  <a:pt x="8382" y="0"/>
                </a:lnTo>
                <a:lnTo>
                  <a:pt x="0" y="9906"/>
                </a:lnTo>
                <a:lnTo>
                  <a:pt x="39624" y="44196"/>
                </a:lnTo>
                <a:lnTo>
                  <a:pt x="48006" y="342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861189" y="5034534"/>
            <a:ext cx="99060" cy="104139"/>
          </a:xfrm>
          <a:custGeom>
            <a:avLst/>
            <a:gdLst/>
            <a:ahLst/>
            <a:cxnLst/>
            <a:rect l="l" t="t" r="r" b="b"/>
            <a:pathLst>
              <a:path w="99060" h="104139">
                <a:moveTo>
                  <a:pt x="99060" y="67817"/>
                </a:moveTo>
                <a:lnTo>
                  <a:pt x="58674" y="34289"/>
                </a:lnTo>
                <a:lnTo>
                  <a:pt x="19050" y="0"/>
                </a:lnTo>
                <a:lnTo>
                  <a:pt x="0" y="103631"/>
                </a:lnTo>
                <a:lnTo>
                  <a:pt x="99060" y="678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114935" y="4824984"/>
            <a:ext cx="13970" cy="13335"/>
          </a:xfrm>
          <a:custGeom>
            <a:avLst/>
            <a:gdLst/>
            <a:ahLst/>
            <a:cxnLst/>
            <a:rect l="l" t="t" r="r" b="b"/>
            <a:pathLst>
              <a:path w="13970" h="13335">
                <a:moveTo>
                  <a:pt x="13715" y="8381"/>
                </a:moveTo>
                <a:lnTo>
                  <a:pt x="3809" y="0"/>
                </a:lnTo>
                <a:lnTo>
                  <a:pt x="0" y="4571"/>
                </a:lnTo>
                <a:lnTo>
                  <a:pt x="9905" y="12953"/>
                </a:lnTo>
                <a:lnTo>
                  <a:pt x="13715" y="83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916053" y="5059679"/>
            <a:ext cx="13970" cy="13335"/>
          </a:xfrm>
          <a:custGeom>
            <a:avLst/>
            <a:gdLst/>
            <a:ahLst/>
            <a:cxnLst/>
            <a:rect l="l" t="t" r="r" b="b"/>
            <a:pathLst>
              <a:path w="13970" h="13335">
                <a:moveTo>
                  <a:pt x="13715" y="8381"/>
                </a:moveTo>
                <a:lnTo>
                  <a:pt x="3809" y="0"/>
                </a:lnTo>
                <a:lnTo>
                  <a:pt x="0" y="4571"/>
                </a:lnTo>
                <a:lnTo>
                  <a:pt x="9905" y="12953"/>
                </a:lnTo>
                <a:lnTo>
                  <a:pt x="13715" y="83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5919863" y="4829555"/>
            <a:ext cx="205104" cy="238760"/>
          </a:xfrm>
          <a:custGeom>
            <a:avLst/>
            <a:gdLst/>
            <a:ahLst/>
            <a:cxnLst/>
            <a:rect l="l" t="t" r="r" b="b"/>
            <a:pathLst>
              <a:path w="205104" h="238760">
                <a:moveTo>
                  <a:pt x="204977" y="8381"/>
                </a:moveTo>
                <a:lnTo>
                  <a:pt x="195071" y="0"/>
                </a:lnTo>
                <a:lnTo>
                  <a:pt x="0" y="230123"/>
                </a:lnTo>
                <a:lnTo>
                  <a:pt x="9905" y="238505"/>
                </a:lnTo>
                <a:lnTo>
                  <a:pt x="204977" y="83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4322197" y="5417311"/>
            <a:ext cx="18370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Approx.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Error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836553" y="5303011"/>
            <a:ext cx="19894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mag.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836553" y="5643626"/>
            <a:ext cx="1972310" cy="73215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2700" marR="5080">
              <a:lnSpc>
                <a:spcPts val="2680"/>
              </a:lnSpc>
              <a:spcBef>
                <a:spcPts val="355"/>
              </a:spcBef>
            </a:pPr>
            <a:r>
              <a:rPr dirty="0" sz="2400" spc="-5">
                <a:latin typeface="Arial"/>
                <a:cs typeface="Arial"/>
              </a:rPr>
              <a:t>after </a:t>
            </a:r>
            <a:r>
              <a:rPr dirty="0" sz="2400" spc="-10">
                <a:latin typeface="Arial"/>
                <a:cs typeface="Arial"/>
              </a:rPr>
              <a:t>removing  scaling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459871" y="5229605"/>
            <a:ext cx="127000" cy="117475"/>
          </a:xfrm>
          <a:custGeom>
            <a:avLst/>
            <a:gdLst/>
            <a:ahLst/>
            <a:cxnLst/>
            <a:rect l="l" t="t" r="r" b="b"/>
            <a:pathLst>
              <a:path w="127000" h="117475">
                <a:moveTo>
                  <a:pt x="37338" y="52578"/>
                </a:moveTo>
                <a:lnTo>
                  <a:pt x="20904" y="15601"/>
                </a:lnTo>
                <a:lnTo>
                  <a:pt x="9906" y="14478"/>
                </a:lnTo>
                <a:lnTo>
                  <a:pt x="9906" y="1415"/>
                </a:lnTo>
                <a:lnTo>
                  <a:pt x="0" y="0"/>
                </a:lnTo>
                <a:lnTo>
                  <a:pt x="4572" y="9906"/>
                </a:lnTo>
                <a:lnTo>
                  <a:pt x="9906" y="21907"/>
                </a:lnTo>
                <a:lnTo>
                  <a:pt x="9906" y="14478"/>
                </a:lnTo>
                <a:lnTo>
                  <a:pt x="10668" y="1524"/>
                </a:lnTo>
                <a:lnTo>
                  <a:pt x="10668" y="23622"/>
                </a:lnTo>
                <a:lnTo>
                  <a:pt x="25908" y="57912"/>
                </a:lnTo>
                <a:lnTo>
                  <a:pt x="37338" y="52578"/>
                </a:lnTo>
                <a:close/>
              </a:path>
              <a:path w="127000" h="117475">
                <a:moveTo>
                  <a:pt x="20904" y="15601"/>
                </a:moveTo>
                <a:lnTo>
                  <a:pt x="16002" y="4572"/>
                </a:lnTo>
                <a:lnTo>
                  <a:pt x="10668" y="1524"/>
                </a:lnTo>
                <a:lnTo>
                  <a:pt x="9906" y="14478"/>
                </a:lnTo>
                <a:lnTo>
                  <a:pt x="20904" y="15601"/>
                </a:lnTo>
                <a:close/>
              </a:path>
              <a:path w="127000" h="117475">
                <a:moveTo>
                  <a:pt x="126492" y="13716"/>
                </a:moveTo>
                <a:lnTo>
                  <a:pt x="115062" y="12192"/>
                </a:lnTo>
                <a:lnTo>
                  <a:pt x="10668" y="1524"/>
                </a:lnTo>
                <a:lnTo>
                  <a:pt x="16002" y="4572"/>
                </a:lnTo>
                <a:lnTo>
                  <a:pt x="20904" y="15601"/>
                </a:lnTo>
                <a:lnTo>
                  <a:pt x="102148" y="23904"/>
                </a:lnTo>
                <a:lnTo>
                  <a:pt x="108966" y="14478"/>
                </a:lnTo>
                <a:lnTo>
                  <a:pt x="120396" y="22098"/>
                </a:lnTo>
                <a:lnTo>
                  <a:pt x="126492" y="13716"/>
                </a:lnTo>
                <a:close/>
              </a:path>
              <a:path w="127000" h="117475">
                <a:moveTo>
                  <a:pt x="120396" y="22098"/>
                </a:moveTo>
                <a:lnTo>
                  <a:pt x="114300" y="25146"/>
                </a:lnTo>
                <a:lnTo>
                  <a:pt x="102148" y="23904"/>
                </a:lnTo>
                <a:lnTo>
                  <a:pt x="47244" y="99822"/>
                </a:lnTo>
                <a:lnTo>
                  <a:pt x="47244" y="105918"/>
                </a:lnTo>
                <a:lnTo>
                  <a:pt x="51816" y="117348"/>
                </a:lnTo>
                <a:lnTo>
                  <a:pt x="58674" y="107442"/>
                </a:lnTo>
                <a:lnTo>
                  <a:pt x="120396" y="22098"/>
                </a:lnTo>
                <a:close/>
              </a:path>
              <a:path w="127000" h="117475">
                <a:moveTo>
                  <a:pt x="120396" y="22098"/>
                </a:moveTo>
                <a:lnTo>
                  <a:pt x="108966" y="14478"/>
                </a:lnTo>
                <a:lnTo>
                  <a:pt x="102148" y="23904"/>
                </a:lnTo>
                <a:lnTo>
                  <a:pt x="114300" y="25146"/>
                </a:lnTo>
                <a:lnTo>
                  <a:pt x="120396" y="22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485779" y="5282184"/>
            <a:ext cx="33020" cy="53340"/>
          </a:xfrm>
          <a:custGeom>
            <a:avLst/>
            <a:gdLst/>
            <a:ahLst/>
            <a:cxnLst/>
            <a:rect l="l" t="t" r="r" b="b"/>
            <a:pathLst>
              <a:path w="33020" h="53339">
                <a:moveTo>
                  <a:pt x="32766" y="48005"/>
                </a:moveTo>
                <a:lnTo>
                  <a:pt x="11430" y="0"/>
                </a:lnTo>
                <a:lnTo>
                  <a:pt x="0" y="5333"/>
                </a:lnTo>
                <a:lnTo>
                  <a:pt x="21336" y="53339"/>
                </a:lnTo>
                <a:lnTo>
                  <a:pt x="32766" y="48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4469777" y="5237226"/>
            <a:ext cx="104775" cy="96520"/>
          </a:xfrm>
          <a:custGeom>
            <a:avLst/>
            <a:gdLst/>
            <a:ahLst/>
            <a:cxnLst/>
            <a:rect l="l" t="t" r="r" b="b"/>
            <a:pathLst>
              <a:path w="104775" h="96520">
                <a:moveTo>
                  <a:pt x="104394" y="10668"/>
                </a:moveTo>
                <a:lnTo>
                  <a:pt x="0" y="0"/>
                </a:lnTo>
                <a:lnTo>
                  <a:pt x="42672" y="96012"/>
                </a:lnTo>
                <a:lnTo>
                  <a:pt x="104394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829697" y="5570220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30" y="12192"/>
                </a:moveTo>
                <a:lnTo>
                  <a:pt x="6096" y="0"/>
                </a:lnTo>
                <a:lnTo>
                  <a:pt x="0" y="2286"/>
                </a:lnTo>
                <a:lnTo>
                  <a:pt x="5334" y="14478"/>
                </a:lnTo>
                <a:lnTo>
                  <a:pt x="1143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483493" y="5279135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29" h="14604">
                <a:moveTo>
                  <a:pt x="11430" y="12192"/>
                </a:moveTo>
                <a:lnTo>
                  <a:pt x="6096" y="0"/>
                </a:lnTo>
                <a:lnTo>
                  <a:pt x="0" y="2286"/>
                </a:lnTo>
                <a:lnTo>
                  <a:pt x="5334" y="14478"/>
                </a:lnTo>
                <a:lnTo>
                  <a:pt x="1143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835793" y="5281421"/>
            <a:ext cx="653415" cy="300990"/>
          </a:xfrm>
          <a:custGeom>
            <a:avLst/>
            <a:gdLst/>
            <a:ahLst/>
            <a:cxnLst/>
            <a:rect l="l" t="t" r="r" b="b"/>
            <a:pathLst>
              <a:path w="653414" h="300989">
                <a:moveTo>
                  <a:pt x="653034" y="12192"/>
                </a:moveTo>
                <a:lnTo>
                  <a:pt x="647700" y="0"/>
                </a:lnTo>
                <a:lnTo>
                  <a:pt x="0" y="288798"/>
                </a:lnTo>
                <a:lnTo>
                  <a:pt x="5334" y="300990"/>
                </a:lnTo>
                <a:lnTo>
                  <a:pt x="653034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638560" y="5145023"/>
            <a:ext cx="0" cy="365760"/>
          </a:xfrm>
          <a:custGeom>
            <a:avLst/>
            <a:gdLst/>
            <a:ahLst/>
            <a:cxnLst/>
            <a:rect l="l" t="t" r="r" b="b"/>
            <a:pathLst>
              <a:path w="0" h="365760">
                <a:moveTo>
                  <a:pt x="0" y="0"/>
                </a:moveTo>
                <a:lnTo>
                  <a:pt x="0" y="36576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5545340" y="5193791"/>
            <a:ext cx="0" cy="312420"/>
          </a:xfrm>
          <a:custGeom>
            <a:avLst/>
            <a:gdLst/>
            <a:ahLst/>
            <a:cxnLst/>
            <a:rect l="l" t="t" r="r" b="b"/>
            <a:pathLst>
              <a:path w="0" h="312420">
                <a:moveTo>
                  <a:pt x="0" y="0"/>
                </a:moveTo>
                <a:lnTo>
                  <a:pt x="0" y="31242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5111629" y="3001009"/>
            <a:ext cx="703580" cy="73215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2700" marR="5080">
              <a:lnSpc>
                <a:spcPts val="2680"/>
              </a:lnSpc>
              <a:spcBef>
                <a:spcPts val="355"/>
              </a:spcBef>
            </a:pPr>
            <a:r>
              <a:rPr dirty="0" sz="2400" spc="-10">
                <a:latin typeface="Arial"/>
                <a:cs typeface="Arial"/>
              </a:rPr>
              <a:t>True  </a:t>
            </a:r>
            <a:r>
              <a:rPr dirty="0" sz="2400" spc="-5">
                <a:latin typeface="Arial"/>
                <a:cs typeface="Arial"/>
              </a:rPr>
              <a:t>mag.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502287" y="5063490"/>
            <a:ext cx="127635" cy="113030"/>
          </a:xfrm>
          <a:custGeom>
            <a:avLst/>
            <a:gdLst/>
            <a:ahLst/>
            <a:cxnLst/>
            <a:rect l="l" t="t" r="r" b="b"/>
            <a:pathLst>
              <a:path w="127635" h="113029">
                <a:moveTo>
                  <a:pt x="61097" y="86868"/>
                </a:moveTo>
                <a:lnTo>
                  <a:pt x="17526" y="3810"/>
                </a:lnTo>
                <a:lnTo>
                  <a:pt x="12192" y="762"/>
                </a:lnTo>
                <a:lnTo>
                  <a:pt x="0" y="0"/>
                </a:lnTo>
                <a:lnTo>
                  <a:pt x="6096" y="10668"/>
                </a:lnTo>
                <a:lnTo>
                  <a:pt x="54864" y="103632"/>
                </a:lnTo>
                <a:lnTo>
                  <a:pt x="54864" y="96774"/>
                </a:lnTo>
                <a:lnTo>
                  <a:pt x="61097" y="86868"/>
                </a:lnTo>
                <a:close/>
              </a:path>
              <a:path w="127635" h="113029">
                <a:moveTo>
                  <a:pt x="66294" y="96774"/>
                </a:moveTo>
                <a:lnTo>
                  <a:pt x="61097" y="86868"/>
                </a:lnTo>
                <a:lnTo>
                  <a:pt x="54864" y="96774"/>
                </a:lnTo>
                <a:lnTo>
                  <a:pt x="54864" y="103632"/>
                </a:lnTo>
                <a:lnTo>
                  <a:pt x="66294" y="96774"/>
                </a:lnTo>
                <a:close/>
              </a:path>
              <a:path w="127635" h="113029">
                <a:moveTo>
                  <a:pt x="66294" y="102870"/>
                </a:moveTo>
                <a:lnTo>
                  <a:pt x="66294" y="96774"/>
                </a:lnTo>
                <a:lnTo>
                  <a:pt x="54864" y="103632"/>
                </a:lnTo>
                <a:lnTo>
                  <a:pt x="59436" y="112776"/>
                </a:lnTo>
                <a:lnTo>
                  <a:pt x="66294" y="102870"/>
                </a:lnTo>
                <a:close/>
              </a:path>
              <a:path w="127635" h="113029">
                <a:moveTo>
                  <a:pt x="121920" y="14478"/>
                </a:moveTo>
                <a:lnTo>
                  <a:pt x="116586" y="18288"/>
                </a:lnTo>
                <a:lnTo>
                  <a:pt x="104589" y="17758"/>
                </a:lnTo>
                <a:lnTo>
                  <a:pt x="61097" y="86868"/>
                </a:lnTo>
                <a:lnTo>
                  <a:pt x="66294" y="96774"/>
                </a:lnTo>
                <a:lnTo>
                  <a:pt x="66294" y="102870"/>
                </a:lnTo>
                <a:lnTo>
                  <a:pt x="121920" y="14478"/>
                </a:lnTo>
                <a:close/>
              </a:path>
              <a:path w="127635" h="113029">
                <a:moveTo>
                  <a:pt x="127254" y="6096"/>
                </a:moveTo>
                <a:lnTo>
                  <a:pt x="116586" y="5334"/>
                </a:lnTo>
                <a:lnTo>
                  <a:pt x="64770" y="3048"/>
                </a:lnTo>
                <a:lnTo>
                  <a:pt x="64770" y="16002"/>
                </a:lnTo>
                <a:lnTo>
                  <a:pt x="104589" y="17758"/>
                </a:lnTo>
                <a:lnTo>
                  <a:pt x="110490" y="8382"/>
                </a:lnTo>
                <a:lnTo>
                  <a:pt x="121920" y="14478"/>
                </a:lnTo>
                <a:lnTo>
                  <a:pt x="127254" y="6096"/>
                </a:lnTo>
                <a:close/>
              </a:path>
              <a:path w="127635" h="113029">
                <a:moveTo>
                  <a:pt x="121920" y="14478"/>
                </a:moveTo>
                <a:lnTo>
                  <a:pt x="110490" y="8382"/>
                </a:lnTo>
                <a:lnTo>
                  <a:pt x="104589" y="17758"/>
                </a:lnTo>
                <a:lnTo>
                  <a:pt x="116586" y="18288"/>
                </a:lnTo>
                <a:lnTo>
                  <a:pt x="121920" y="144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5514479" y="5064252"/>
            <a:ext cx="52705" cy="15240"/>
          </a:xfrm>
          <a:custGeom>
            <a:avLst/>
            <a:gdLst/>
            <a:ahLst/>
            <a:cxnLst/>
            <a:rect l="l" t="t" r="r" b="b"/>
            <a:pathLst>
              <a:path w="52704" h="15239">
                <a:moveTo>
                  <a:pt x="52577" y="15239"/>
                </a:moveTo>
                <a:lnTo>
                  <a:pt x="52577" y="2285"/>
                </a:lnTo>
                <a:lnTo>
                  <a:pt x="0" y="0"/>
                </a:lnTo>
                <a:lnTo>
                  <a:pt x="0" y="12954"/>
                </a:lnTo>
                <a:lnTo>
                  <a:pt x="52577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5514479" y="5070347"/>
            <a:ext cx="104775" cy="93345"/>
          </a:xfrm>
          <a:custGeom>
            <a:avLst/>
            <a:gdLst/>
            <a:ahLst/>
            <a:cxnLst/>
            <a:rect l="l" t="t" r="r" b="b"/>
            <a:pathLst>
              <a:path w="104775" h="93345">
                <a:moveTo>
                  <a:pt x="104393" y="4572"/>
                </a:moveTo>
                <a:lnTo>
                  <a:pt x="52577" y="2286"/>
                </a:lnTo>
                <a:lnTo>
                  <a:pt x="0" y="0"/>
                </a:lnTo>
                <a:lnTo>
                  <a:pt x="48767" y="92964"/>
                </a:lnTo>
                <a:lnTo>
                  <a:pt x="104393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5613539" y="3807714"/>
            <a:ext cx="13335" cy="6985"/>
          </a:xfrm>
          <a:custGeom>
            <a:avLst/>
            <a:gdLst/>
            <a:ahLst/>
            <a:cxnLst/>
            <a:rect l="l" t="t" r="r" b="b"/>
            <a:pathLst>
              <a:path w="13335" h="6985">
                <a:moveTo>
                  <a:pt x="12953" y="6858"/>
                </a:moveTo>
                <a:lnTo>
                  <a:pt x="12953" y="762"/>
                </a:lnTo>
                <a:lnTo>
                  <a:pt x="0" y="0"/>
                </a:lnTo>
                <a:lnTo>
                  <a:pt x="0" y="6096"/>
                </a:lnTo>
                <a:lnTo>
                  <a:pt x="12953" y="6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560961" y="5066538"/>
            <a:ext cx="13335" cy="6985"/>
          </a:xfrm>
          <a:custGeom>
            <a:avLst/>
            <a:gdLst/>
            <a:ahLst/>
            <a:cxnLst/>
            <a:rect l="l" t="t" r="r" b="b"/>
            <a:pathLst>
              <a:path w="13335" h="6985">
                <a:moveTo>
                  <a:pt x="12953" y="6858"/>
                </a:moveTo>
                <a:lnTo>
                  <a:pt x="12953" y="762"/>
                </a:lnTo>
                <a:lnTo>
                  <a:pt x="0" y="0"/>
                </a:lnTo>
                <a:lnTo>
                  <a:pt x="0" y="6096"/>
                </a:lnTo>
                <a:lnTo>
                  <a:pt x="12953" y="6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560961" y="3813809"/>
            <a:ext cx="66040" cy="1253490"/>
          </a:xfrm>
          <a:custGeom>
            <a:avLst/>
            <a:gdLst/>
            <a:ahLst/>
            <a:cxnLst/>
            <a:rect l="l" t="t" r="r" b="b"/>
            <a:pathLst>
              <a:path w="66039" h="1253489">
                <a:moveTo>
                  <a:pt x="65531" y="762"/>
                </a:moveTo>
                <a:lnTo>
                  <a:pt x="52577" y="0"/>
                </a:lnTo>
                <a:lnTo>
                  <a:pt x="0" y="1252728"/>
                </a:lnTo>
                <a:lnTo>
                  <a:pt x="12953" y="1253490"/>
                </a:lnTo>
                <a:lnTo>
                  <a:pt x="65531" y="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058" y="359155"/>
            <a:ext cx="9933305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50800" marR="80645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宋体"/>
                <a:cs typeface="宋体"/>
              </a:rPr>
              <a:t>下图说明了只执行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次迭代的例子。</a:t>
            </a:r>
            <a:r>
              <a:rPr dirty="0" sz="1600">
                <a:latin typeface="宋体"/>
                <a:cs typeface="宋体"/>
              </a:rPr>
              <a:t>模</a:t>
            </a:r>
            <a:r>
              <a:rPr dirty="0" sz="1600" spc="-5">
                <a:latin typeface="宋体"/>
                <a:cs typeface="宋体"/>
              </a:rPr>
              <a:t>值为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85">
                <a:latin typeface="宋体"/>
                <a:cs typeface="宋体"/>
              </a:rPr>
              <a:t>1</a:t>
            </a:r>
            <a:r>
              <a:rPr dirty="0" sz="1600" spc="-415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的向量在开始时的初始角度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60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sz="1600" spc="-1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第一次迭代将向量旋转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100">
                <a:latin typeface="Arial"/>
                <a:cs typeface="Arial"/>
              </a:rPr>
              <a:t>45</a:t>
            </a:r>
            <a:r>
              <a:rPr dirty="0" baseline="28888" sz="1875" spc="-150">
                <a:latin typeface="Arial"/>
                <a:cs typeface="Arial"/>
              </a:rPr>
              <a:t>o</a:t>
            </a:r>
            <a:r>
              <a:rPr dirty="0" sz="1600" spc="-100">
                <a:latin typeface="宋体"/>
                <a:cs typeface="宋体"/>
              </a:rPr>
              <a:t>，</a:t>
            </a:r>
            <a:r>
              <a:rPr dirty="0" sz="1600" spc="-405">
                <a:latin typeface="宋体"/>
                <a:cs typeface="宋体"/>
              </a:rPr>
              <a:t>从 </a:t>
            </a:r>
            <a:r>
              <a:rPr dirty="0" sz="1600" spc="-5">
                <a:latin typeface="宋体"/>
                <a:cs typeface="宋体"/>
              </a:rPr>
              <a:t>而导致了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Symbol"/>
                <a:cs typeface="Symbol"/>
              </a:rPr>
              <a:t>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Symbol"/>
                <a:cs typeface="Symbol"/>
              </a:rPr>
              <a:t>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>
                <a:latin typeface="Arial"/>
                <a:cs typeface="Arial"/>
              </a:rPr>
              <a:t>15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baseline="28888" sz="1875" spc="1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的角度量化误差</a:t>
            </a:r>
            <a:r>
              <a:rPr dirty="0" sz="1600" spc="4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对于一次迭代，其伸缩因子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K</a:t>
            </a:r>
            <a:r>
              <a:rPr dirty="0" sz="160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等于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149" y="5760973"/>
            <a:ext cx="328802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上图对应的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40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方程的输出如下所示。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46831" y="1379473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88035" y="1379473"/>
            <a:ext cx="6654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75" i="1">
                <a:latin typeface="Arial"/>
                <a:cs typeface="Arial"/>
              </a:rPr>
              <a:t>K</a:t>
            </a:r>
            <a:r>
              <a:rPr dirty="0" sz="1600" spc="75">
                <a:latin typeface="Symbol"/>
                <a:cs typeface="Symbol"/>
              </a:rPr>
              <a:t></a:t>
            </a:r>
            <a:r>
              <a:rPr dirty="0" sz="1600" spc="75">
                <a:latin typeface="Arial"/>
                <a:cs typeface="Arial"/>
              </a:rPr>
              <a:t>1</a:t>
            </a:r>
            <a:r>
              <a:rPr dirty="0" sz="1600" spc="75">
                <a:latin typeface="Symbol"/>
                <a:cs typeface="Symbol"/>
              </a:rPr>
              <a:t></a:t>
            </a:r>
            <a:r>
              <a:rPr dirty="0" sz="1600" spc="31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04823" y="1080771"/>
            <a:ext cx="1661160" cy="901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66370">
              <a:lnSpc>
                <a:spcPts val="1135"/>
              </a:lnSpc>
              <a:spcBef>
                <a:spcPts val="95"/>
              </a:spcBef>
              <a:tabLst>
                <a:tab pos="552450" algn="l"/>
                <a:tab pos="1378585" algn="l"/>
              </a:tabLst>
            </a:pPr>
            <a:r>
              <a:rPr dirty="0" sz="1400" spc="-5">
                <a:latin typeface="Arial"/>
                <a:cs typeface="Arial"/>
              </a:rPr>
              <a:t>0	</a:t>
            </a:r>
            <a:r>
              <a:rPr dirty="0" u="sng" sz="1400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90805">
              <a:lnSpc>
                <a:spcPts val="2335"/>
              </a:lnSpc>
              <a:tabLst>
                <a:tab pos="556895" algn="l"/>
              </a:tabLst>
            </a:pPr>
            <a:r>
              <a:rPr dirty="0" baseline="-35879" sz="3600">
                <a:latin typeface="Symbol"/>
                <a:cs typeface="Symbol"/>
              </a:rPr>
              <a:t></a:t>
            </a:r>
            <a:r>
              <a:rPr dirty="0" baseline="-35879" sz="3600">
                <a:latin typeface="Times New Roman"/>
                <a:cs typeface="Times New Roman"/>
              </a:rPr>
              <a:t>	</a:t>
            </a:r>
            <a:r>
              <a:rPr dirty="0" baseline="-32986" sz="2400" spc="-7">
                <a:latin typeface="Arial"/>
                <a:cs typeface="Arial"/>
              </a:rPr>
              <a:t>1 </a:t>
            </a:r>
            <a:r>
              <a:rPr dirty="0" baseline="-32986" sz="2400" spc="-7">
                <a:latin typeface="Times New Roman"/>
                <a:cs typeface="Times New Roman"/>
              </a:rPr>
              <a:t>+ </a:t>
            </a:r>
            <a:r>
              <a:rPr dirty="0" baseline="-32986" sz="2400" spc="89">
                <a:latin typeface="Arial"/>
                <a:cs typeface="Arial"/>
              </a:rPr>
              <a:t>2</a:t>
            </a:r>
            <a:r>
              <a:rPr dirty="0" sz="1400" spc="60">
                <a:latin typeface="Symbol"/>
                <a:cs typeface="Symbol"/>
              </a:rPr>
              <a:t></a:t>
            </a:r>
            <a:r>
              <a:rPr dirty="0" sz="1400" spc="60">
                <a:latin typeface="Times New Roman"/>
                <a:cs typeface="Times New Roman"/>
              </a:rPr>
              <a:t>–</a:t>
            </a:r>
            <a:r>
              <a:rPr dirty="0" sz="1400" spc="60">
                <a:latin typeface="Arial"/>
                <a:cs typeface="Arial"/>
              </a:rPr>
              <a:t>2</a:t>
            </a:r>
            <a:r>
              <a:rPr dirty="0" sz="1400" spc="60" i="1">
                <a:latin typeface="Arial"/>
                <a:cs typeface="Arial"/>
              </a:rPr>
              <a:t>i</a:t>
            </a:r>
            <a:r>
              <a:rPr dirty="0" sz="1400" spc="60">
                <a:latin typeface="Symbol"/>
                <a:cs typeface="Symbol"/>
              </a:rPr>
              <a:t></a:t>
            </a:r>
            <a:r>
              <a:rPr dirty="0" sz="1400" spc="350">
                <a:latin typeface="Times New Roman"/>
                <a:cs typeface="Times New Roman"/>
              </a:rPr>
              <a:t> </a:t>
            </a:r>
            <a:r>
              <a:rPr dirty="0" baseline="-32986" sz="2400" spc="-7">
                <a:latin typeface="Times New Roman"/>
                <a:cs typeface="Times New Roman"/>
              </a:rPr>
              <a:t>=</a:t>
            </a:r>
            <a:endParaRPr baseline="-32986"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750"/>
              </a:spcBef>
            </a:pPr>
            <a:r>
              <a:rPr dirty="0" sz="1400" spc="-5" i="1">
                <a:latin typeface="Arial"/>
                <a:cs typeface="Arial"/>
              </a:rPr>
              <a:t>i </a:t>
            </a:r>
            <a:r>
              <a:rPr dirty="0" sz="1400" spc="-5">
                <a:latin typeface="Times New Roman"/>
                <a:cs typeface="Times New Roman"/>
              </a:rPr>
              <a:t>=</a:t>
            </a:r>
            <a:r>
              <a:rPr dirty="0" sz="1400" spc="18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6319" y="1615439"/>
            <a:ext cx="10160" cy="6350"/>
          </a:xfrm>
          <a:custGeom>
            <a:avLst/>
            <a:gdLst/>
            <a:ahLst/>
            <a:cxnLst/>
            <a:rect l="l" t="t" r="r" b="b"/>
            <a:pathLst>
              <a:path w="10160" h="6350">
                <a:moveTo>
                  <a:pt x="9905" y="1524"/>
                </a:moveTo>
                <a:lnTo>
                  <a:pt x="761" y="0"/>
                </a:lnTo>
                <a:lnTo>
                  <a:pt x="0" y="4572"/>
                </a:lnTo>
                <a:lnTo>
                  <a:pt x="9143" y="609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97081" y="1309877"/>
            <a:ext cx="69850" cy="307340"/>
          </a:xfrm>
          <a:custGeom>
            <a:avLst/>
            <a:gdLst/>
            <a:ahLst/>
            <a:cxnLst/>
            <a:rect l="l" t="t" r="r" b="b"/>
            <a:pathLst>
              <a:path w="69850" h="307340">
                <a:moveTo>
                  <a:pt x="69341" y="1524"/>
                </a:moveTo>
                <a:lnTo>
                  <a:pt x="60197" y="0"/>
                </a:lnTo>
                <a:lnTo>
                  <a:pt x="0" y="305562"/>
                </a:lnTo>
                <a:lnTo>
                  <a:pt x="9143" y="307086"/>
                </a:lnTo>
                <a:lnTo>
                  <a:pt x="69341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35359" y="1522475"/>
            <a:ext cx="72389" cy="99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31521" y="1408938"/>
            <a:ext cx="225539" cy="2141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23117" y="2155698"/>
            <a:ext cx="225551" cy="2148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33585" y="2846070"/>
            <a:ext cx="127253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997974" y="2957322"/>
            <a:ext cx="0" cy="2340610"/>
          </a:xfrm>
          <a:custGeom>
            <a:avLst/>
            <a:gdLst/>
            <a:ahLst/>
            <a:cxnLst/>
            <a:rect l="l" t="t" r="r" b="b"/>
            <a:pathLst>
              <a:path w="0" h="2340610">
                <a:moveTo>
                  <a:pt x="0" y="0"/>
                </a:moveTo>
                <a:lnTo>
                  <a:pt x="0" y="2340102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08127" y="5127497"/>
            <a:ext cx="111251" cy="1287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919869" y="5185409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25965" y="5191886"/>
            <a:ext cx="3587750" cy="0"/>
          </a:xfrm>
          <a:custGeom>
            <a:avLst/>
            <a:gdLst/>
            <a:ahLst/>
            <a:cxnLst/>
            <a:rect l="l" t="t" r="r" b="b"/>
            <a:pathLst>
              <a:path w="3587750" h="0">
                <a:moveTo>
                  <a:pt x="0" y="0"/>
                </a:moveTo>
                <a:lnTo>
                  <a:pt x="3587495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027817" y="3207257"/>
            <a:ext cx="112395" cy="127635"/>
          </a:xfrm>
          <a:custGeom>
            <a:avLst/>
            <a:gdLst/>
            <a:ahLst/>
            <a:cxnLst/>
            <a:rect l="l" t="t" r="r" b="b"/>
            <a:pathLst>
              <a:path w="112395" h="127635">
                <a:moveTo>
                  <a:pt x="61721" y="83057"/>
                </a:moveTo>
                <a:lnTo>
                  <a:pt x="26692" y="62871"/>
                </a:lnTo>
                <a:lnTo>
                  <a:pt x="16763" y="68579"/>
                </a:lnTo>
                <a:lnTo>
                  <a:pt x="9905" y="57149"/>
                </a:lnTo>
                <a:lnTo>
                  <a:pt x="0" y="63245"/>
                </a:lnTo>
                <a:lnTo>
                  <a:pt x="9905" y="68579"/>
                </a:lnTo>
                <a:lnTo>
                  <a:pt x="55625" y="94487"/>
                </a:lnTo>
                <a:lnTo>
                  <a:pt x="61721" y="83057"/>
                </a:lnTo>
                <a:close/>
              </a:path>
              <a:path w="112395" h="127635">
                <a:moveTo>
                  <a:pt x="111251" y="10667"/>
                </a:moveTo>
                <a:lnTo>
                  <a:pt x="111251" y="0"/>
                </a:lnTo>
                <a:lnTo>
                  <a:pt x="101345" y="4571"/>
                </a:lnTo>
                <a:lnTo>
                  <a:pt x="9905" y="57149"/>
                </a:lnTo>
                <a:lnTo>
                  <a:pt x="16763" y="57149"/>
                </a:lnTo>
                <a:lnTo>
                  <a:pt x="26692" y="62871"/>
                </a:lnTo>
                <a:lnTo>
                  <a:pt x="98297" y="21697"/>
                </a:lnTo>
                <a:lnTo>
                  <a:pt x="98297" y="10667"/>
                </a:lnTo>
                <a:lnTo>
                  <a:pt x="111251" y="10667"/>
                </a:lnTo>
                <a:close/>
              </a:path>
              <a:path w="112395" h="127635">
                <a:moveTo>
                  <a:pt x="26692" y="62871"/>
                </a:moveTo>
                <a:lnTo>
                  <a:pt x="16763" y="57149"/>
                </a:lnTo>
                <a:lnTo>
                  <a:pt x="9905" y="57149"/>
                </a:lnTo>
                <a:lnTo>
                  <a:pt x="16763" y="68579"/>
                </a:lnTo>
                <a:lnTo>
                  <a:pt x="26692" y="62871"/>
                </a:lnTo>
                <a:close/>
              </a:path>
              <a:path w="112395" h="127635">
                <a:moveTo>
                  <a:pt x="111251" y="10667"/>
                </a:moveTo>
                <a:lnTo>
                  <a:pt x="98297" y="10667"/>
                </a:lnTo>
                <a:lnTo>
                  <a:pt x="98297" y="21697"/>
                </a:lnTo>
                <a:lnTo>
                  <a:pt x="108203" y="16001"/>
                </a:lnTo>
                <a:lnTo>
                  <a:pt x="111251" y="10667"/>
                </a:lnTo>
                <a:close/>
              </a:path>
              <a:path w="112395" h="127635">
                <a:moveTo>
                  <a:pt x="112013" y="127253"/>
                </a:moveTo>
                <a:lnTo>
                  <a:pt x="111251" y="115823"/>
                </a:lnTo>
                <a:lnTo>
                  <a:pt x="111251" y="10667"/>
                </a:lnTo>
                <a:lnTo>
                  <a:pt x="108203" y="16001"/>
                </a:lnTo>
                <a:lnTo>
                  <a:pt x="98297" y="21697"/>
                </a:lnTo>
                <a:lnTo>
                  <a:pt x="98297" y="115823"/>
                </a:lnTo>
                <a:lnTo>
                  <a:pt x="101345" y="121157"/>
                </a:lnTo>
                <a:lnTo>
                  <a:pt x="112013" y="12725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083443" y="3290315"/>
            <a:ext cx="52069" cy="38100"/>
          </a:xfrm>
          <a:custGeom>
            <a:avLst/>
            <a:gdLst/>
            <a:ahLst/>
            <a:cxnLst/>
            <a:rect l="l" t="t" r="r" b="b"/>
            <a:pathLst>
              <a:path w="52070" h="38100">
                <a:moveTo>
                  <a:pt x="51816" y="26670"/>
                </a:moveTo>
                <a:lnTo>
                  <a:pt x="6096" y="0"/>
                </a:lnTo>
                <a:lnTo>
                  <a:pt x="0" y="11429"/>
                </a:lnTo>
                <a:lnTo>
                  <a:pt x="45720" y="38100"/>
                </a:lnTo>
                <a:lnTo>
                  <a:pt x="51816" y="266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040771" y="3217926"/>
            <a:ext cx="91440" cy="105410"/>
          </a:xfrm>
          <a:custGeom>
            <a:avLst/>
            <a:gdLst/>
            <a:ahLst/>
            <a:cxnLst/>
            <a:rect l="l" t="t" r="r" b="b"/>
            <a:pathLst>
              <a:path w="91439" h="105410">
                <a:moveTo>
                  <a:pt x="91440" y="105156"/>
                </a:moveTo>
                <a:lnTo>
                  <a:pt x="91440" y="0"/>
                </a:lnTo>
                <a:lnTo>
                  <a:pt x="0" y="52578"/>
                </a:lnTo>
                <a:lnTo>
                  <a:pt x="45720" y="78486"/>
                </a:lnTo>
                <a:lnTo>
                  <a:pt x="91440" y="10515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993021" y="5173217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5" h="11429">
                <a:moveTo>
                  <a:pt x="14478" y="6095"/>
                </a:moveTo>
                <a:lnTo>
                  <a:pt x="3048" y="0"/>
                </a:lnTo>
                <a:lnTo>
                  <a:pt x="0" y="5334"/>
                </a:lnTo>
                <a:lnTo>
                  <a:pt x="11430" y="11430"/>
                </a:lnTo>
                <a:lnTo>
                  <a:pt x="14478" y="60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078109" y="3293364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6096"/>
                </a:moveTo>
                <a:lnTo>
                  <a:pt x="3047" y="0"/>
                </a:lnTo>
                <a:lnTo>
                  <a:pt x="0" y="5334"/>
                </a:lnTo>
                <a:lnTo>
                  <a:pt x="11430" y="11430"/>
                </a:lnTo>
                <a:lnTo>
                  <a:pt x="14478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996069" y="3298697"/>
            <a:ext cx="1093470" cy="1880870"/>
          </a:xfrm>
          <a:custGeom>
            <a:avLst/>
            <a:gdLst/>
            <a:ahLst/>
            <a:cxnLst/>
            <a:rect l="l" t="t" r="r" b="b"/>
            <a:pathLst>
              <a:path w="1093470" h="1880870">
                <a:moveTo>
                  <a:pt x="1093469" y="6095"/>
                </a:moveTo>
                <a:lnTo>
                  <a:pt x="1082039" y="0"/>
                </a:lnTo>
                <a:lnTo>
                  <a:pt x="0" y="1874519"/>
                </a:lnTo>
                <a:lnTo>
                  <a:pt x="11430" y="1880615"/>
                </a:lnTo>
                <a:lnTo>
                  <a:pt x="1093469" y="60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046867" y="3204210"/>
            <a:ext cx="291846" cy="2484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95863" y="3360420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76635" y="3407664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01197" y="3363467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545977" y="3448811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26749" y="3496817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551311" y="3451859"/>
            <a:ext cx="82550" cy="56515"/>
          </a:xfrm>
          <a:custGeom>
            <a:avLst/>
            <a:gdLst/>
            <a:ahLst/>
            <a:cxnLst/>
            <a:rect l="l" t="t" r="r" b="b"/>
            <a:pathLst>
              <a:path w="82550" h="56514">
                <a:moveTo>
                  <a:pt x="82296" y="44957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6388"/>
                </a:lnTo>
                <a:lnTo>
                  <a:pt x="82296" y="449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696091" y="353796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6863" y="3585209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01425" y="3541014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846967" y="3627120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926977" y="3674364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852301" y="3630167"/>
            <a:ext cx="81915" cy="55880"/>
          </a:xfrm>
          <a:custGeom>
            <a:avLst/>
            <a:gdLst/>
            <a:ahLst/>
            <a:cxnLst/>
            <a:rect l="l" t="t" r="r" b="b"/>
            <a:pathLst>
              <a:path w="81914" h="55879">
                <a:moveTo>
                  <a:pt x="81534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4676" y="55626"/>
                </a:lnTo>
                <a:lnTo>
                  <a:pt x="81534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997081" y="3715511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077091" y="376275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002415" y="3718559"/>
            <a:ext cx="81915" cy="55880"/>
          </a:xfrm>
          <a:custGeom>
            <a:avLst/>
            <a:gdLst/>
            <a:ahLst/>
            <a:cxnLst/>
            <a:rect l="l" t="t" r="r" b="b"/>
            <a:pathLst>
              <a:path w="81914" h="55879">
                <a:moveTo>
                  <a:pt x="81534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4676" y="55626"/>
                </a:lnTo>
                <a:lnTo>
                  <a:pt x="81534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147195" y="380466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227205" y="3851909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152529" y="3807714"/>
            <a:ext cx="81915" cy="55880"/>
          </a:xfrm>
          <a:custGeom>
            <a:avLst/>
            <a:gdLst/>
            <a:ahLst/>
            <a:cxnLst/>
            <a:rect l="l" t="t" r="r" b="b"/>
            <a:pathLst>
              <a:path w="81914" h="55879">
                <a:moveTo>
                  <a:pt x="81534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4676" y="55626"/>
                </a:lnTo>
                <a:lnTo>
                  <a:pt x="81534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297309" y="3893058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378081" y="3941064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302643" y="3896105"/>
            <a:ext cx="82550" cy="56515"/>
          </a:xfrm>
          <a:custGeom>
            <a:avLst/>
            <a:gdLst/>
            <a:ahLst/>
            <a:cxnLst/>
            <a:rect l="l" t="t" r="r" b="b"/>
            <a:pathLst>
              <a:path w="82550" h="56514">
                <a:moveTo>
                  <a:pt x="82296" y="44957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6388"/>
                </a:lnTo>
                <a:lnTo>
                  <a:pt x="82296" y="449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447423" y="3982211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528195" y="402945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452757" y="3985259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597537" y="407136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78309" y="4118609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602871" y="4074414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747651" y="4159758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828423" y="4207002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752985" y="4162805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897765" y="4248911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978525" y="4296155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903099" y="4251959"/>
            <a:ext cx="82550" cy="55880"/>
          </a:xfrm>
          <a:custGeom>
            <a:avLst/>
            <a:gdLst/>
            <a:ahLst/>
            <a:cxnLst/>
            <a:rect l="l" t="t" r="r" b="b"/>
            <a:pathLst>
              <a:path w="82550" h="55879">
                <a:moveTo>
                  <a:pt x="82296" y="44195"/>
                </a:moveTo>
                <a:lnTo>
                  <a:pt x="6858" y="0"/>
                </a:lnTo>
                <a:lnTo>
                  <a:pt x="0" y="11430"/>
                </a:lnTo>
                <a:lnTo>
                  <a:pt x="75438" y="55626"/>
                </a:lnTo>
                <a:lnTo>
                  <a:pt x="82296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048628" y="4337303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1" y="3048"/>
                </a:moveTo>
                <a:lnTo>
                  <a:pt x="6857" y="0"/>
                </a:lnTo>
                <a:lnTo>
                  <a:pt x="0" y="11430"/>
                </a:lnTo>
                <a:lnTo>
                  <a:pt x="5333" y="14478"/>
                </a:lnTo>
                <a:lnTo>
                  <a:pt x="1219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092063" y="4363211"/>
            <a:ext cx="12700" cy="14604"/>
          </a:xfrm>
          <a:custGeom>
            <a:avLst/>
            <a:gdLst/>
            <a:ahLst/>
            <a:cxnLst/>
            <a:rect l="l" t="t" r="r" b="b"/>
            <a:pathLst>
              <a:path w="12700" h="14604">
                <a:moveTo>
                  <a:pt x="12192" y="3047"/>
                </a:moveTo>
                <a:lnTo>
                  <a:pt x="6858" y="0"/>
                </a:lnTo>
                <a:lnTo>
                  <a:pt x="0" y="11430"/>
                </a:lnTo>
                <a:lnTo>
                  <a:pt x="5334" y="14478"/>
                </a:lnTo>
                <a:lnTo>
                  <a:pt x="1219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053963" y="4340352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4958" y="22859"/>
                </a:moveTo>
                <a:lnTo>
                  <a:pt x="6858" y="0"/>
                </a:lnTo>
                <a:lnTo>
                  <a:pt x="0" y="11430"/>
                </a:lnTo>
                <a:lnTo>
                  <a:pt x="38100" y="34290"/>
                </a:lnTo>
                <a:lnTo>
                  <a:pt x="44958" y="228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971679" y="4328921"/>
            <a:ext cx="124460" cy="12382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12191" y="3048"/>
                </a:moveTo>
                <a:lnTo>
                  <a:pt x="0" y="0"/>
                </a:lnTo>
                <a:lnTo>
                  <a:pt x="3809" y="10668"/>
                </a:lnTo>
                <a:lnTo>
                  <a:pt x="8381" y="27686"/>
                </a:lnTo>
                <a:lnTo>
                  <a:pt x="8381" y="16002"/>
                </a:lnTo>
                <a:lnTo>
                  <a:pt x="12191" y="3048"/>
                </a:lnTo>
                <a:close/>
              </a:path>
              <a:path w="124460" h="123825">
                <a:moveTo>
                  <a:pt x="19849" y="19106"/>
                </a:moveTo>
                <a:lnTo>
                  <a:pt x="16763" y="7620"/>
                </a:lnTo>
                <a:lnTo>
                  <a:pt x="12191" y="3048"/>
                </a:lnTo>
                <a:lnTo>
                  <a:pt x="8381" y="16002"/>
                </a:lnTo>
                <a:lnTo>
                  <a:pt x="19849" y="19106"/>
                </a:lnTo>
                <a:close/>
              </a:path>
              <a:path w="124460" h="123825">
                <a:moveTo>
                  <a:pt x="30479" y="58674"/>
                </a:moveTo>
                <a:lnTo>
                  <a:pt x="19849" y="19106"/>
                </a:lnTo>
                <a:lnTo>
                  <a:pt x="8381" y="16002"/>
                </a:lnTo>
                <a:lnTo>
                  <a:pt x="8381" y="27686"/>
                </a:lnTo>
                <a:lnTo>
                  <a:pt x="17525" y="61722"/>
                </a:lnTo>
                <a:lnTo>
                  <a:pt x="30479" y="58674"/>
                </a:lnTo>
                <a:close/>
              </a:path>
              <a:path w="124460" h="123825">
                <a:moveTo>
                  <a:pt x="124205" y="32766"/>
                </a:moveTo>
                <a:lnTo>
                  <a:pt x="113537" y="30480"/>
                </a:lnTo>
                <a:lnTo>
                  <a:pt x="12191" y="3048"/>
                </a:lnTo>
                <a:lnTo>
                  <a:pt x="16763" y="7620"/>
                </a:lnTo>
                <a:lnTo>
                  <a:pt x="19849" y="19106"/>
                </a:lnTo>
                <a:lnTo>
                  <a:pt x="98266" y="40331"/>
                </a:lnTo>
                <a:lnTo>
                  <a:pt x="106679" y="32004"/>
                </a:lnTo>
                <a:lnTo>
                  <a:pt x="115823" y="41910"/>
                </a:lnTo>
                <a:lnTo>
                  <a:pt x="124205" y="32766"/>
                </a:lnTo>
                <a:close/>
              </a:path>
              <a:path w="124460" h="123825">
                <a:moveTo>
                  <a:pt x="115823" y="41910"/>
                </a:moveTo>
                <a:lnTo>
                  <a:pt x="109727" y="43434"/>
                </a:lnTo>
                <a:lnTo>
                  <a:pt x="98266" y="40331"/>
                </a:lnTo>
                <a:lnTo>
                  <a:pt x="32003" y="105918"/>
                </a:lnTo>
                <a:lnTo>
                  <a:pt x="30479" y="112014"/>
                </a:lnTo>
                <a:lnTo>
                  <a:pt x="33527" y="123444"/>
                </a:lnTo>
                <a:lnTo>
                  <a:pt x="41147" y="115824"/>
                </a:lnTo>
                <a:lnTo>
                  <a:pt x="115823" y="41910"/>
                </a:lnTo>
                <a:close/>
              </a:path>
              <a:path w="124460" h="123825">
                <a:moveTo>
                  <a:pt x="115823" y="41910"/>
                </a:moveTo>
                <a:lnTo>
                  <a:pt x="106679" y="32004"/>
                </a:lnTo>
                <a:lnTo>
                  <a:pt x="98266" y="40331"/>
                </a:lnTo>
                <a:lnTo>
                  <a:pt x="109727" y="43434"/>
                </a:lnTo>
                <a:lnTo>
                  <a:pt x="115823" y="4191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989205" y="4387596"/>
            <a:ext cx="26034" cy="53340"/>
          </a:xfrm>
          <a:custGeom>
            <a:avLst/>
            <a:gdLst/>
            <a:ahLst/>
            <a:cxnLst/>
            <a:rect l="l" t="t" r="r" b="b"/>
            <a:pathLst>
              <a:path w="26035" h="53339">
                <a:moveTo>
                  <a:pt x="25907" y="50291"/>
                </a:moveTo>
                <a:lnTo>
                  <a:pt x="12953" y="0"/>
                </a:lnTo>
                <a:lnTo>
                  <a:pt x="0" y="3047"/>
                </a:lnTo>
                <a:lnTo>
                  <a:pt x="12953" y="53339"/>
                </a:lnTo>
                <a:lnTo>
                  <a:pt x="25907" y="502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981572" y="4338065"/>
            <a:ext cx="101600" cy="101600"/>
          </a:xfrm>
          <a:custGeom>
            <a:avLst/>
            <a:gdLst/>
            <a:ahLst/>
            <a:cxnLst/>
            <a:rect l="l" t="t" r="r" b="b"/>
            <a:pathLst>
              <a:path w="101600" h="101600">
                <a:moveTo>
                  <a:pt x="101345" y="27432"/>
                </a:moveTo>
                <a:lnTo>
                  <a:pt x="0" y="0"/>
                </a:lnTo>
                <a:lnTo>
                  <a:pt x="13715" y="51054"/>
                </a:lnTo>
                <a:lnTo>
                  <a:pt x="26669" y="101346"/>
                </a:lnTo>
                <a:lnTo>
                  <a:pt x="101345" y="2743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991497" y="5181600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9143" y="12192"/>
                </a:moveTo>
                <a:lnTo>
                  <a:pt x="6095" y="0"/>
                </a:lnTo>
                <a:lnTo>
                  <a:pt x="0" y="1524"/>
                </a:lnTo>
                <a:lnTo>
                  <a:pt x="3047" y="13716"/>
                </a:lnTo>
                <a:lnTo>
                  <a:pt x="9143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986907" y="4383023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9144" y="12192"/>
                </a:moveTo>
                <a:lnTo>
                  <a:pt x="6096" y="0"/>
                </a:lnTo>
                <a:lnTo>
                  <a:pt x="0" y="1524"/>
                </a:lnTo>
                <a:lnTo>
                  <a:pt x="3048" y="13716"/>
                </a:lnTo>
                <a:lnTo>
                  <a:pt x="9144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997593" y="4384547"/>
            <a:ext cx="2992755" cy="809625"/>
          </a:xfrm>
          <a:custGeom>
            <a:avLst/>
            <a:gdLst/>
            <a:ahLst/>
            <a:cxnLst/>
            <a:rect l="l" t="t" r="r" b="b"/>
            <a:pathLst>
              <a:path w="2992754" h="809625">
                <a:moveTo>
                  <a:pt x="2992374" y="12191"/>
                </a:moveTo>
                <a:lnTo>
                  <a:pt x="2989326" y="0"/>
                </a:lnTo>
                <a:lnTo>
                  <a:pt x="0" y="797051"/>
                </a:lnTo>
                <a:lnTo>
                  <a:pt x="3048" y="809243"/>
                </a:lnTo>
                <a:lnTo>
                  <a:pt x="2992374" y="121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263781" y="5146547"/>
            <a:ext cx="13335" cy="52705"/>
          </a:xfrm>
          <a:custGeom>
            <a:avLst/>
            <a:gdLst/>
            <a:ahLst/>
            <a:cxnLst/>
            <a:rect l="l" t="t" r="r" b="b"/>
            <a:pathLst>
              <a:path w="13335" h="52704">
                <a:moveTo>
                  <a:pt x="0" y="0"/>
                </a:moveTo>
                <a:lnTo>
                  <a:pt x="0" y="52577"/>
                </a:lnTo>
                <a:lnTo>
                  <a:pt x="12953" y="5257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259971" y="5017770"/>
            <a:ext cx="15240" cy="49530"/>
          </a:xfrm>
          <a:custGeom>
            <a:avLst/>
            <a:gdLst/>
            <a:ahLst/>
            <a:cxnLst/>
            <a:rect l="l" t="t" r="r" b="b"/>
            <a:pathLst>
              <a:path w="15239" h="49529">
                <a:moveTo>
                  <a:pt x="15240" y="49529"/>
                </a:moveTo>
                <a:lnTo>
                  <a:pt x="15240" y="36575"/>
                </a:lnTo>
                <a:lnTo>
                  <a:pt x="12954" y="0"/>
                </a:lnTo>
                <a:lnTo>
                  <a:pt x="0" y="761"/>
                </a:lnTo>
                <a:lnTo>
                  <a:pt x="2286" y="37337"/>
                </a:lnTo>
                <a:lnTo>
                  <a:pt x="2286" y="49529"/>
                </a:lnTo>
                <a:lnTo>
                  <a:pt x="15240" y="495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257685" y="4981194"/>
            <a:ext cx="15240" cy="37465"/>
          </a:xfrm>
          <a:custGeom>
            <a:avLst/>
            <a:gdLst/>
            <a:ahLst/>
            <a:cxnLst/>
            <a:rect l="l" t="t" r="r" b="b"/>
            <a:pathLst>
              <a:path w="15239" h="37464">
                <a:moveTo>
                  <a:pt x="15240" y="36575"/>
                </a:moveTo>
                <a:lnTo>
                  <a:pt x="12954" y="0"/>
                </a:lnTo>
                <a:lnTo>
                  <a:pt x="0" y="761"/>
                </a:lnTo>
                <a:lnTo>
                  <a:pt x="2286" y="37337"/>
                </a:lnTo>
                <a:lnTo>
                  <a:pt x="15240" y="36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256161" y="4962905"/>
            <a:ext cx="14604" cy="19050"/>
          </a:xfrm>
          <a:custGeom>
            <a:avLst/>
            <a:gdLst/>
            <a:ahLst/>
            <a:cxnLst/>
            <a:rect l="l" t="t" r="r" b="b"/>
            <a:pathLst>
              <a:path w="14604" h="19050">
                <a:moveTo>
                  <a:pt x="14478" y="18288"/>
                </a:moveTo>
                <a:lnTo>
                  <a:pt x="12954" y="0"/>
                </a:lnTo>
                <a:lnTo>
                  <a:pt x="0" y="762"/>
                </a:lnTo>
                <a:lnTo>
                  <a:pt x="1524" y="19050"/>
                </a:lnTo>
                <a:lnTo>
                  <a:pt x="14478" y="18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242445" y="4834890"/>
            <a:ext cx="19050" cy="50800"/>
          </a:xfrm>
          <a:custGeom>
            <a:avLst/>
            <a:gdLst/>
            <a:ahLst/>
            <a:cxnLst/>
            <a:rect l="l" t="t" r="r" b="b"/>
            <a:pathLst>
              <a:path w="19050" h="50800">
                <a:moveTo>
                  <a:pt x="93" y="2269"/>
                </a:moveTo>
                <a:lnTo>
                  <a:pt x="0" y="1523"/>
                </a:lnTo>
                <a:lnTo>
                  <a:pt x="0" y="2285"/>
                </a:lnTo>
                <a:close/>
              </a:path>
              <a:path w="19050" h="50800">
                <a:moveTo>
                  <a:pt x="19050" y="48767"/>
                </a:moveTo>
                <a:lnTo>
                  <a:pt x="12954" y="0"/>
                </a:lnTo>
                <a:lnTo>
                  <a:pt x="93" y="2269"/>
                </a:lnTo>
                <a:lnTo>
                  <a:pt x="6096" y="50291"/>
                </a:lnTo>
                <a:lnTo>
                  <a:pt x="19050" y="487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237111" y="4799076"/>
            <a:ext cx="18415" cy="38100"/>
          </a:xfrm>
          <a:custGeom>
            <a:avLst/>
            <a:gdLst/>
            <a:ahLst/>
            <a:cxnLst/>
            <a:rect l="l" t="t" r="r" b="b"/>
            <a:pathLst>
              <a:path w="18414" h="38100">
                <a:moveTo>
                  <a:pt x="18288" y="35814"/>
                </a:moveTo>
                <a:lnTo>
                  <a:pt x="12954" y="0"/>
                </a:lnTo>
                <a:lnTo>
                  <a:pt x="0" y="2286"/>
                </a:lnTo>
                <a:lnTo>
                  <a:pt x="5334" y="38100"/>
                </a:lnTo>
                <a:lnTo>
                  <a:pt x="18288" y="358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233301" y="4779264"/>
            <a:ext cx="17145" cy="22225"/>
          </a:xfrm>
          <a:custGeom>
            <a:avLst/>
            <a:gdLst/>
            <a:ahLst/>
            <a:cxnLst/>
            <a:rect l="l" t="t" r="r" b="b"/>
            <a:pathLst>
              <a:path w="17145" h="22225">
                <a:moveTo>
                  <a:pt x="16764" y="19812"/>
                </a:moveTo>
                <a:lnTo>
                  <a:pt x="12954" y="0"/>
                </a:lnTo>
                <a:lnTo>
                  <a:pt x="0" y="2286"/>
                </a:lnTo>
                <a:lnTo>
                  <a:pt x="3810" y="22098"/>
                </a:lnTo>
                <a:lnTo>
                  <a:pt x="16764" y="198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208155" y="4653534"/>
            <a:ext cx="24130" cy="51435"/>
          </a:xfrm>
          <a:custGeom>
            <a:avLst/>
            <a:gdLst/>
            <a:ahLst/>
            <a:cxnLst/>
            <a:rect l="l" t="t" r="r" b="b"/>
            <a:pathLst>
              <a:path w="24129" h="51435">
                <a:moveTo>
                  <a:pt x="23621" y="48768"/>
                </a:moveTo>
                <a:lnTo>
                  <a:pt x="21335" y="36576"/>
                </a:lnTo>
                <a:lnTo>
                  <a:pt x="21335" y="35814"/>
                </a:lnTo>
                <a:lnTo>
                  <a:pt x="12953" y="0"/>
                </a:lnTo>
                <a:lnTo>
                  <a:pt x="0" y="3048"/>
                </a:lnTo>
                <a:lnTo>
                  <a:pt x="8381" y="38862"/>
                </a:lnTo>
                <a:lnTo>
                  <a:pt x="10667" y="51054"/>
                </a:lnTo>
                <a:lnTo>
                  <a:pt x="23621" y="487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199773" y="4616958"/>
            <a:ext cx="21590" cy="40005"/>
          </a:xfrm>
          <a:custGeom>
            <a:avLst/>
            <a:gdLst/>
            <a:ahLst/>
            <a:cxnLst/>
            <a:rect l="l" t="t" r="r" b="b"/>
            <a:pathLst>
              <a:path w="21589" h="40004">
                <a:moveTo>
                  <a:pt x="21336" y="36576"/>
                </a:moveTo>
                <a:lnTo>
                  <a:pt x="12954" y="0"/>
                </a:lnTo>
                <a:lnTo>
                  <a:pt x="12192" y="0"/>
                </a:lnTo>
                <a:lnTo>
                  <a:pt x="0" y="3048"/>
                </a:lnTo>
                <a:lnTo>
                  <a:pt x="8382" y="39624"/>
                </a:lnTo>
                <a:lnTo>
                  <a:pt x="21336" y="36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195201" y="4598670"/>
            <a:ext cx="17145" cy="21590"/>
          </a:xfrm>
          <a:custGeom>
            <a:avLst/>
            <a:gdLst/>
            <a:ahLst/>
            <a:cxnLst/>
            <a:rect l="l" t="t" r="r" b="b"/>
            <a:pathLst>
              <a:path w="17145" h="21589">
                <a:moveTo>
                  <a:pt x="16764" y="18288"/>
                </a:moveTo>
                <a:lnTo>
                  <a:pt x="12192" y="0"/>
                </a:lnTo>
                <a:lnTo>
                  <a:pt x="0" y="3048"/>
                </a:lnTo>
                <a:lnTo>
                  <a:pt x="4572" y="21336"/>
                </a:lnTo>
                <a:lnTo>
                  <a:pt x="16764" y="18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157863" y="4473702"/>
            <a:ext cx="28575" cy="53340"/>
          </a:xfrm>
          <a:custGeom>
            <a:avLst/>
            <a:gdLst/>
            <a:ahLst/>
            <a:cxnLst/>
            <a:rect l="l" t="t" r="r" b="b"/>
            <a:pathLst>
              <a:path w="28575" h="53339">
                <a:moveTo>
                  <a:pt x="28193" y="48767"/>
                </a:moveTo>
                <a:lnTo>
                  <a:pt x="23621" y="35813"/>
                </a:lnTo>
                <a:lnTo>
                  <a:pt x="23621" y="36575"/>
                </a:lnTo>
                <a:lnTo>
                  <a:pt x="12191" y="761"/>
                </a:lnTo>
                <a:lnTo>
                  <a:pt x="12191" y="0"/>
                </a:lnTo>
                <a:lnTo>
                  <a:pt x="0" y="4571"/>
                </a:lnTo>
                <a:lnTo>
                  <a:pt x="11429" y="40385"/>
                </a:lnTo>
                <a:lnTo>
                  <a:pt x="16001" y="53339"/>
                </a:lnTo>
                <a:lnTo>
                  <a:pt x="28193" y="487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5145671" y="4438650"/>
            <a:ext cx="24765" cy="40005"/>
          </a:xfrm>
          <a:custGeom>
            <a:avLst/>
            <a:gdLst/>
            <a:ahLst/>
            <a:cxnLst/>
            <a:rect l="l" t="t" r="r" b="b"/>
            <a:pathLst>
              <a:path w="24764" h="40004">
                <a:moveTo>
                  <a:pt x="24383" y="35052"/>
                </a:moveTo>
                <a:lnTo>
                  <a:pt x="12191" y="0"/>
                </a:lnTo>
                <a:lnTo>
                  <a:pt x="12191" y="762"/>
                </a:lnTo>
                <a:lnTo>
                  <a:pt x="0" y="4572"/>
                </a:lnTo>
                <a:lnTo>
                  <a:pt x="12191" y="39624"/>
                </a:lnTo>
                <a:lnTo>
                  <a:pt x="24383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140337" y="4423409"/>
            <a:ext cx="17780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17526" y="16002"/>
                </a:moveTo>
                <a:lnTo>
                  <a:pt x="12192" y="0"/>
                </a:lnTo>
                <a:lnTo>
                  <a:pt x="0" y="3810"/>
                </a:lnTo>
                <a:lnTo>
                  <a:pt x="5334" y="19812"/>
                </a:lnTo>
                <a:lnTo>
                  <a:pt x="17526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090045" y="4298441"/>
            <a:ext cx="33655" cy="55880"/>
          </a:xfrm>
          <a:custGeom>
            <a:avLst/>
            <a:gdLst/>
            <a:ahLst/>
            <a:cxnLst/>
            <a:rect l="l" t="t" r="r" b="b"/>
            <a:pathLst>
              <a:path w="33654" h="55879">
                <a:moveTo>
                  <a:pt x="33528" y="51053"/>
                </a:moveTo>
                <a:lnTo>
                  <a:pt x="27432" y="35051"/>
                </a:lnTo>
                <a:lnTo>
                  <a:pt x="12192" y="0"/>
                </a:lnTo>
                <a:lnTo>
                  <a:pt x="762" y="5333"/>
                </a:lnTo>
                <a:lnTo>
                  <a:pt x="0" y="5333"/>
                </a:lnTo>
                <a:lnTo>
                  <a:pt x="15240" y="40385"/>
                </a:lnTo>
                <a:lnTo>
                  <a:pt x="15240" y="39623"/>
                </a:lnTo>
                <a:lnTo>
                  <a:pt x="21336" y="55625"/>
                </a:lnTo>
                <a:lnTo>
                  <a:pt x="33528" y="51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074805" y="4263390"/>
            <a:ext cx="27940" cy="40640"/>
          </a:xfrm>
          <a:custGeom>
            <a:avLst/>
            <a:gdLst/>
            <a:ahLst/>
            <a:cxnLst/>
            <a:rect l="l" t="t" r="r" b="b"/>
            <a:pathLst>
              <a:path w="27939" h="40639">
                <a:moveTo>
                  <a:pt x="27431" y="35052"/>
                </a:moveTo>
                <a:lnTo>
                  <a:pt x="11429" y="762"/>
                </a:lnTo>
                <a:lnTo>
                  <a:pt x="11429" y="0"/>
                </a:lnTo>
                <a:lnTo>
                  <a:pt x="0" y="6096"/>
                </a:lnTo>
                <a:lnTo>
                  <a:pt x="16001" y="40386"/>
                </a:lnTo>
                <a:lnTo>
                  <a:pt x="27431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069471" y="4252721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6764" y="10667"/>
                </a:moveTo>
                <a:lnTo>
                  <a:pt x="11430" y="0"/>
                </a:lnTo>
                <a:lnTo>
                  <a:pt x="0" y="6095"/>
                </a:lnTo>
                <a:lnTo>
                  <a:pt x="5334" y="16763"/>
                </a:lnTo>
                <a:lnTo>
                  <a:pt x="16764" y="106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003939" y="4128515"/>
            <a:ext cx="41275" cy="60325"/>
          </a:xfrm>
          <a:custGeom>
            <a:avLst/>
            <a:gdLst/>
            <a:ahLst/>
            <a:cxnLst/>
            <a:rect l="l" t="t" r="r" b="b"/>
            <a:pathLst>
              <a:path w="41275" h="60325">
                <a:moveTo>
                  <a:pt x="322" y="6664"/>
                </a:moveTo>
                <a:lnTo>
                  <a:pt x="0" y="6096"/>
                </a:lnTo>
                <a:lnTo>
                  <a:pt x="0" y="6858"/>
                </a:lnTo>
                <a:lnTo>
                  <a:pt x="322" y="6664"/>
                </a:lnTo>
                <a:close/>
              </a:path>
              <a:path w="41275" h="60325">
                <a:moveTo>
                  <a:pt x="41147" y="54102"/>
                </a:moveTo>
                <a:lnTo>
                  <a:pt x="30479" y="33528"/>
                </a:lnTo>
                <a:lnTo>
                  <a:pt x="11429" y="0"/>
                </a:lnTo>
                <a:lnTo>
                  <a:pt x="322" y="6664"/>
                </a:lnTo>
                <a:lnTo>
                  <a:pt x="19049" y="39624"/>
                </a:lnTo>
                <a:lnTo>
                  <a:pt x="29717" y="60198"/>
                </a:lnTo>
                <a:lnTo>
                  <a:pt x="41147" y="54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984127" y="4094988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242" y="33528"/>
                </a:moveTo>
                <a:lnTo>
                  <a:pt x="11430" y="0"/>
                </a:lnTo>
                <a:lnTo>
                  <a:pt x="0" y="6858"/>
                </a:lnTo>
                <a:lnTo>
                  <a:pt x="19812" y="40386"/>
                </a:lnTo>
                <a:lnTo>
                  <a:pt x="31242" y="335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981841" y="4091178"/>
            <a:ext cx="13970" cy="10795"/>
          </a:xfrm>
          <a:custGeom>
            <a:avLst/>
            <a:gdLst/>
            <a:ahLst/>
            <a:cxnLst/>
            <a:rect l="l" t="t" r="r" b="b"/>
            <a:pathLst>
              <a:path w="13970" h="10795">
                <a:moveTo>
                  <a:pt x="13716" y="3809"/>
                </a:moveTo>
                <a:lnTo>
                  <a:pt x="11430" y="0"/>
                </a:lnTo>
                <a:lnTo>
                  <a:pt x="0" y="6857"/>
                </a:lnTo>
                <a:lnTo>
                  <a:pt x="2286" y="10667"/>
                </a:lnTo>
                <a:lnTo>
                  <a:pt x="13716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81257" y="3936491"/>
            <a:ext cx="69341" cy="95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775339" y="3786378"/>
            <a:ext cx="72389" cy="922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661801" y="3642359"/>
            <a:ext cx="76200" cy="8915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537595" y="3505961"/>
            <a:ext cx="81533" cy="853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401959" y="3382517"/>
            <a:ext cx="87630" cy="792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4252607" y="3275076"/>
            <a:ext cx="94487" cy="6934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4171835" y="3229355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4">
                <a:moveTo>
                  <a:pt x="19049" y="6857"/>
                </a:moveTo>
                <a:lnTo>
                  <a:pt x="6095" y="0"/>
                </a:lnTo>
                <a:lnTo>
                  <a:pt x="761" y="11429"/>
                </a:lnTo>
                <a:lnTo>
                  <a:pt x="0" y="11429"/>
                </a:lnTo>
                <a:lnTo>
                  <a:pt x="12953" y="18287"/>
                </a:lnTo>
                <a:lnTo>
                  <a:pt x="19049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138307" y="3212592"/>
            <a:ext cx="40005" cy="28575"/>
          </a:xfrm>
          <a:custGeom>
            <a:avLst/>
            <a:gdLst/>
            <a:ahLst/>
            <a:cxnLst/>
            <a:rect l="l" t="t" r="r" b="b"/>
            <a:pathLst>
              <a:path w="40004" h="28575">
                <a:moveTo>
                  <a:pt x="39623" y="16764"/>
                </a:moveTo>
                <a:lnTo>
                  <a:pt x="5333" y="0"/>
                </a:lnTo>
                <a:lnTo>
                  <a:pt x="0" y="11430"/>
                </a:lnTo>
                <a:lnTo>
                  <a:pt x="34289" y="28194"/>
                </a:lnTo>
                <a:lnTo>
                  <a:pt x="39623" y="1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3197993" y="4871720"/>
            <a:ext cx="2895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60</a:t>
            </a:r>
            <a:r>
              <a:rPr dirty="0" baseline="29239" sz="1425">
                <a:latin typeface="Times New Roman"/>
                <a:cs typeface="Times New Roman"/>
              </a:rPr>
              <a:t>o</a:t>
            </a:r>
            <a:endParaRPr baseline="29239" sz="1425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3578999" y="5186171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60">
                <a:moveTo>
                  <a:pt x="13716" y="3809"/>
                </a:moveTo>
                <a:lnTo>
                  <a:pt x="1524" y="0"/>
                </a:lnTo>
                <a:lnTo>
                  <a:pt x="0" y="6096"/>
                </a:lnTo>
                <a:lnTo>
                  <a:pt x="12192" y="9906"/>
                </a:lnTo>
                <a:lnTo>
                  <a:pt x="13716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323729" y="4695444"/>
            <a:ext cx="286385" cy="494665"/>
          </a:xfrm>
          <a:custGeom>
            <a:avLst/>
            <a:gdLst/>
            <a:ahLst/>
            <a:cxnLst/>
            <a:rect l="l" t="t" r="r" b="b"/>
            <a:pathLst>
              <a:path w="286385" h="494664">
                <a:moveTo>
                  <a:pt x="221742" y="205739"/>
                </a:moveTo>
                <a:lnTo>
                  <a:pt x="221742" y="181355"/>
                </a:lnTo>
                <a:lnTo>
                  <a:pt x="203601" y="156292"/>
                </a:lnTo>
                <a:lnTo>
                  <a:pt x="164806" y="111207"/>
                </a:lnTo>
                <a:lnTo>
                  <a:pt x="127254" y="76961"/>
                </a:lnTo>
                <a:lnTo>
                  <a:pt x="111252" y="64007"/>
                </a:lnTo>
                <a:lnTo>
                  <a:pt x="110490" y="63245"/>
                </a:lnTo>
                <a:lnTo>
                  <a:pt x="94488" y="51053"/>
                </a:lnTo>
                <a:lnTo>
                  <a:pt x="76962" y="39623"/>
                </a:lnTo>
                <a:lnTo>
                  <a:pt x="60198" y="28955"/>
                </a:lnTo>
                <a:lnTo>
                  <a:pt x="42672" y="18287"/>
                </a:lnTo>
                <a:lnTo>
                  <a:pt x="41910" y="18287"/>
                </a:lnTo>
                <a:lnTo>
                  <a:pt x="23622" y="9143"/>
                </a:lnTo>
                <a:lnTo>
                  <a:pt x="5334" y="761"/>
                </a:lnTo>
                <a:lnTo>
                  <a:pt x="5334" y="0"/>
                </a:lnTo>
                <a:lnTo>
                  <a:pt x="0" y="12191"/>
                </a:lnTo>
                <a:lnTo>
                  <a:pt x="18288" y="20573"/>
                </a:lnTo>
                <a:lnTo>
                  <a:pt x="18288" y="20954"/>
                </a:lnTo>
                <a:lnTo>
                  <a:pt x="35814" y="29717"/>
                </a:lnTo>
                <a:lnTo>
                  <a:pt x="53340" y="40385"/>
                </a:lnTo>
                <a:lnTo>
                  <a:pt x="53340" y="39623"/>
                </a:lnTo>
                <a:lnTo>
                  <a:pt x="70104" y="50291"/>
                </a:lnTo>
                <a:lnTo>
                  <a:pt x="87630" y="61721"/>
                </a:lnTo>
                <a:lnTo>
                  <a:pt x="87630" y="62302"/>
                </a:lnTo>
                <a:lnTo>
                  <a:pt x="102870" y="73913"/>
                </a:lnTo>
                <a:lnTo>
                  <a:pt x="118872" y="86867"/>
                </a:lnTo>
                <a:lnTo>
                  <a:pt x="133350" y="99174"/>
                </a:lnTo>
                <a:lnTo>
                  <a:pt x="147828" y="112775"/>
                </a:lnTo>
                <a:lnTo>
                  <a:pt x="162306" y="127253"/>
                </a:lnTo>
                <a:lnTo>
                  <a:pt x="176022" y="142493"/>
                </a:lnTo>
                <a:lnTo>
                  <a:pt x="188214" y="157733"/>
                </a:lnTo>
                <a:lnTo>
                  <a:pt x="188214" y="157972"/>
                </a:lnTo>
                <a:lnTo>
                  <a:pt x="199644" y="172973"/>
                </a:lnTo>
                <a:lnTo>
                  <a:pt x="211074" y="188975"/>
                </a:lnTo>
                <a:lnTo>
                  <a:pt x="221742" y="205739"/>
                </a:lnTo>
                <a:close/>
              </a:path>
              <a:path w="286385" h="494664">
                <a:moveTo>
                  <a:pt x="18288" y="20954"/>
                </a:moveTo>
                <a:lnTo>
                  <a:pt x="18288" y="20573"/>
                </a:lnTo>
                <a:lnTo>
                  <a:pt x="17526" y="20573"/>
                </a:lnTo>
                <a:lnTo>
                  <a:pt x="18288" y="20954"/>
                </a:lnTo>
                <a:close/>
              </a:path>
              <a:path w="286385" h="494664">
                <a:moveTo>
                  <a:pt x="87630" y="62302"/>
                </a:moveTo>
                <a:lnTo>
                  <a:pt x="87630" y="61721"/>
                </a:lnTo>
                <a:lnTo>
                  <a:pt x="86868" y="61721"/>
                </a:lnTo>
                <a:lnTo>
                  <a:pt x="87630" y="62302"/>
                </a:lnTo>
                <a:close/>
              </a:path>
              <a:path w="286385" h="494664">
                <a:moveTo>
                  <a:pt x="134112" y="99821"/>
                </a:moveTo>
                <a:lnTo>
                  <a:pt x="133350" y="99059"/>
                </a:lnTo>
                <a:lnTo>
                  <a:pt x="134112" y="99821"/>
                </a:lnTo>
                <a:close/>
              </a:path>
              <a:path w="286385" h="494664">
                <a:moveTo>
                  <a:pt x="188214" y="157972"/>
                </a:moveTo>
                <a:lnTo>
                  <a:pt x="188214" y="157733"/>
                </a:lnTo>
                <a:lnTo>
                  <a:pt x="187452" y="156971"/>
                </a:lnTo>
                <a:lnTo>
                  <a:pt x="188214" y="157972"/>
                </a:lnTo>
                <a:close/>
              </a:path>
              <a:path w="286385" h="494664">
                <a:moveTo>
                  <a:pt x="286370" y="380786"/>
                </a:moveTo>
                <a:lnTo>
                  <a:pt x="284226" y="349757"/>
                </a:lnTo>
                <a:lnTo>
                  <a:pt x="284226" y="348995"/>
                </a:lnTo>
                <a:lnTo>
                  <a:pt x="281940" y="329183"/>
                </a:lnTo>
                <a:lnTo>
                  <a:pt x="278130" y="310133"/>
                </a:lnTo>
                <a:lnTo>
                  <a:pt x="277368" y="309371"/>
                </a:lnTo>
                <a:lnTo>
                  <a:pt x="272034" y="290321"/>
                </a:lnTo>
                <a:lnTo>
                  <a:pt x="265938" y="272033"/>
                </a:lnTo>
                <a:lnTo>
                  <a:pt x="265938" y="271271"/>
                </a:lnTo>
                <a:lnTo>
                  <a:pt x="259080" y="252221"/>
                </a:lnTo>
                <a:lnTo>
                  <a:pt x="251460" y="234695"/>
                </a:lnTo>
                <a:lnTo>
                  <a:pt x="251460" y="233933"/>
                </a:lnTo>
                <a:lnTo>
                  <a:pt x="233172" y="198881"/>
                </a:lnTo>
                <a:lnTo>
                  <a:pt x="232410" y="198881"/>
                </a:lnTo>
                <a:lnTo>
                  <a:pt x="221742" y="182117"/>
                </a:lnTo>
                <a:lnTo>
                  <a:pt x="221742" y="204977"/>
                </a:lnTo>
                <a:lnTo>
                  <a:pt x="240030" y="240029"/>
                </a:lnTo>
                <a:lnTo>
                  <a:pt x="240030" y="241782"/>
                </a:lnTo>
                <a:lnTo>
                  <a:pt x="246888" y="257555"/>
                </a:lnTo>
                <a:lnTo>
                  <a:pt x="246888" y="256793"/>
                </a:lnTo>
                <a:lnTo>
                  <a:pt x="253746" y="275843"/>
                </a:lnTo>
                <a:lnTo>
                  <a:pt x="259842" y="294131"/>
                </a:lnTo>
                <a:lnTo>
                  <a:pt x="265176" y="313181"/>
                </a:lnTo>
                <a:lnTo>
                  <a:pt x="265176" y="312419"/>
                </a:lnTo>
                <a:lnTo>
                  <a:pt x="268986" y="331469"/>
                </a:lnTo>
                <a:lnTo>
                  <a:pt x="268986" y="330707"/>
                </a:lnTo>
                <a:lnTo>
                  <a:pt x="271272" y="350519"/>
                </a:lnTo>
                <a:lnTo>
                  <a:pt x="272796" y="370331"/>
                </a:lnTo>
                <a:lnTo>
                  <a:pt x="273543" y="389770"/>
                </a:lnTo>
                <a:lnTo>
                  <a:pt x="273558" y="389381"/>
                </a:lnTo>
                <a:lnTo>
                  <a:pt x="273558" y="479107"/>
                </a:lnTo>
                <a:lnTo>
                  <a:pt x="275082" y="473963"/>
                </a:lnTo>
                <a:lnTo>
                  <a:pt x="275844" y="473201"/>
                </a:lnTo>
                <a:lnTo>
                  <a:pt x="281986" y="442730"/>
                </a:lnTo>
                <a:lnTo>
                  <a:pt x="285559" y="411851"/>
                </a:lnTo>
                <a:lnTo>
                  <a:pt x="286370" y="380786"/>
                </a:lnTo>
                <a:close/>
              </a:path>
              <a:path w="286385" h="494664">
                <a:moveTo>
                  <a:pt x="240030" y="241782"/>
                </a:moveTo>
                <a:lnTo>
                  <a:pt x="240030" y="240029"/>
                </a:lnTo>
                <a:lnTo>
                  <a:pt x="239268" y="240029"/>
                </a:lnTo>
                <a:lnTo>
                  <a:pt x="240030" y="241782"/>
                </a:lnTo>
                <a:close/>
              </a:path>
              <a:path w="286385" h="494664">
                <a:moveTo>
                  <a:pt x="273558" y="479107"/>
                </a:moveTo>
                <a:lnTo>
                  <a:pt x="273558" y="390143"/>
                </a:lnTo>
                <a:lnTo>
                  <a:pt x="273543" y="389770"/>
                </a:lnTo>
                <a:lnTo>
                  <a:pt x="272796" y="409955"/>
                </a:lnTo>
                <a:lnTo>
                  <a:pt x="272796" y="409193"/>
                </a:lnTo>
                <a:lnTo>
                  <a:pt x="270510" y="429005"/>
                </a:lnTo>
                <a:lnTo>
                  <a:pt x="267462" y="450341"/>
                </a:lnTo>
                <a:lnTo>
                  <a:pt x="267462" y="449579"/>
                </a:lnTo>
                <a:lnTo>
                  <a:pt x="262890" y="470153"/>
                </a:lnTo>
                <a:lnTo>
                  <a:pt x="256794" y="490727"/>
                </a:lnTo>
                <a:lnTo>
                  <a:pt x="268986" y="494537"/>
                </a:lnTo>
                <a:lnTo>
                  <a:pt x="273558" y="479107"/>
                </a:lnTo>
                <a:close/>
              </a:path>
              <a:path w="286385" h="494664">
                <a:moveTo>
                  <a:pt x="273558" y="390143"/>
                </a:moveTo>
                <a:lnTo>
                  <a:pt x="273558" y="389381"/>
                </a:lnTo>
                <a:lnTo>
                  <a:pt x="273543" y="389770"/>
                </a:lnTo>
                <a:lnTo>
                  <a:pt x="273558" y="390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304679" y="4687061"/>
            <a:ext cx="24765" cy="20955"/>
          </a:xfrm>
          <a:custGeom>
            <a:avLst/>
            <a:gdLst/>
            <a:ahLst/>
            <a:cxnLst/>
            <a:rect l="l" t="t" r="r" b="b"/>
            <a:pathLst>
              <a:path w="24764" h="20954">
                <a:moveTo>
                  <a:pt x="24384" y="8382"/>
                </a:moveTo>
                <a:lnTo>
                  <a:pt x="5333" y="0"/>
                </a:lnTo>
                <a:lnTo>
                  <a:pt x="4571" y="0"/>
                </a:lnTo>
                <a:lnTo>
                  <a:pt x="0" y="12192"/>
                </a:lnTo>
                <a:lnTo>
                  <a:pt x="19050" y="20574"/>
                </a:lnTo>
                <a:lnTo>
                  <a:pt x="24384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279533" y="4677917"/>
            <a:ext cx="10795" cy="14604"/>
          </a:xfrm>
          <a:custGeom>
            <a:avLst/>
            <a:gdLst/>
            <a:ahLst/>
            <a:cxnLst/>
            <a:rect l="l" t="t" r="r" b="b"/>
            <a:pathLst>
              <a:path w="10795" h="14604">
                <a:moveTo>
                  <a:pt x="10668" y="2285"/>
                </a:moveTo>
                <a:lnTo>
                  <a:pt x="4572" y="0"/>
                </a:lnTo>
                <a:lnTo>
                  <a:pt x="0" y="12191"/>
                </a:lnTo>
                <a:lnTo>
                  <a:pt x="6096" y="14477"/>
                </a:lnTo>
                <a:lnTo>
                  <a:pt x="10668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285629" y="4680203"/>
            <a:ext cx="24130" cy="19050"/>
          </a:xfrm>
          <a:custGeom>
            <a:avLst/>
            <a:gdLst/>
            <a:ahLst/>
            <a:cxnLst/>
            <a:rect l="l" t="t" r="r" b="b"/>
            <a:pathLst>
              <a:path w="24129" h="19050">
                <a:moveTo>
                  <a:pt x="23622" y="6858"/>
                </a:moveTo>
                <a:lnTo>
                  <a:pt x="4571" y="0"/>
                </a:lnTo>
                <a:lnTo>
                  <a:pt x="0" y="12192"/>
                </a:lnTo>
                <a:lnTo>
                  <a:pt x="19050" y="19050"/>
                </a:lnTo>
                <a:lnTo>
                  <a:pt x="23622" y="6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897515" y="4808982"/>
            <a:ext cx="124968" cy="1188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559187" y="4354829"/>
            <a:ext cx="408940" cy="466725"/>
          </a:xfrm>
          <a:custGeom>
            <a:avLst/>
            <a:gdLst/>
            <a:ahLst/>
            <a:cxnLst/>
            <a:rect l="l" t="t" r="r" b="b"/>
            <a:pathLst>
              <a:path w="408939" h="466725">
                <a:moveTo>
                  <a:pt x="408431" y="464058"/>
                </a:moveTo>
                <a:lnTo>
                  <a:pt x="404621" y="442722"/>
                </a:lnTo>
                <a:lnTo>
                  <a:pt x="403859" y="441960"/>
                </a:lnTo>
                <a:lnTo>
                  <a:pt x="393191" y="400812"/>
                </a:lnTo>
                <a:lnTo>
                  <a:pt x="387095" y="380238"/>
                </a:lnTo>
                <a:lnTo>
                  <a:pt x="387095" y="379476"/>
                </a:lnTo>
                <a:lnTo>
                  <a:pt x="380237" y="359664"/>
                </a:lnTo>
                <a:lnTo>
                  <a:pt x="372617" y="339852"/>
                </a:lnTo>
                <a:lnTo>
                  <a:pt x="364235" y="320802"/>
                </a:lnTo>
                <a:lnTo>
                  <a:pt x="355091" y="301752"/>
                </a:lnTo>
                <a:lnTo>
                  <a:pt x="355091" y="300990"/>
                </a:lnTo>
                <a:lnTo>
                  <a:pt x="345185" y="281940"/>
                </a:lnTo>
                <a:lnTo>
                  <a:pt x="335279" y="263652"/>
                </a:lnTo>
                <a:lnTo>
                  <a:pt x="324611" y="245364"/>
                </a:lnTo>
                <a:lnTo>
                  <a:pt x="323849" y="245364"/>
                </a:lnTo>
                <a:lnTo>
                  <a:pt x="312419" y="227838"/>
                </a:lnTo>
                <a:lnTo>
                  <a:pt x="312419" y="227076"/>
                </a:lnTo>
                <a:lnTo>
                  <a:pt x="286903" y="193150"/>
                </a:lnTo>
                <a:lnTo>
                  <a:pt x="259303" y="160843"/>
                </a:lnTo>
                <a:lnTo>
                  <a:pt x="229497" y="130601"/>
                </a:lnTo>
                <a:lnTo>
                  <a:pt x="197357" y="102870"/>
                </a:lnTo>
                <a:lnTo>
                  <a:pt x="180593" y="89154"/>
                </a:lnTo>
                <a:lnTo>
                  <a:pt x="179831" y="88392"/>
                </a:lnTo>
                <a:lnTo>
                  <a:pt x="148282" y="66834"/>
                </a:lnTo>
                <a:lnTo>
                  <a:pt x="115438" y="47282"/>
                </a:lnTo>
                <a:lnTo>
                  <a:pt x="81453" y="29806"/>
                </a:lnTo>
                <a:lnTo>
                  <a:pt x="46481" y="14478"/>
                </a:lnTo>
                <a:lnTo>
                  <a:pt x="3809" y="0"/>
                </a:lnTo>
                <a:lnTo>
                  <a:pt x="0" y="12192"/>
                </a:lnTo>
                <a:lnTo>
                  <a:pt x="21335" y="19050"/>
                </a:lnTo>
                <a:lnTo>
                  <a:pt x="21335" y="19322"/>
                </a:lnTo>
                <a:lnTo>
                  <a:pt x="41909" y="26670"/>
                </a:lnTo>
                <a:lnTo>
                  <a:pt x="62483" y="35052"/>
                </a:lnTo>
                <a:lnTo>
                  <a:pt x="82295" y="44196"/>
                </a:lnTo>
                <a:lnTo>
                  <a:pt x="82295" y="44592"/>
                </a:lnTo>
                <a:lnTo>
                  <a:pt x="100583" y="54102"/>
                </a:lnTo>
                <a:lnTo>
                  <a:pt x="119633" y="64770"/>
                </a:lnTo>
                <a:lnTo>
                  <a:pt x="119633" y="64008"/>
                </a:lnTo>
                <a:lnTo>
                  <a:pt x="156209" y="86868"/>
                </a:lnTo>
                <a:lnTo>
                  <a:pt x="156209" y="87422"/>
                </a:lnTo>
                <a:lnTo>
                  <a:pt x="172211" y="99060"/>
                </a:lnTo>
                <a:lnTo>
                  <a:pt x="205739" y="126492"/>
                </a:lnTo>
                <a:lnTo>
                  <a:pt x="220217" y="139522"/>
                </a:lnTo>
                <a:lnTo>
                  <a:pt x="235457" y="154686"/>
                </a:lnTo>
                <a:lnTo>
                  <a:pt x="249935" y="169926"/>
                </a:lnTo>
                <a:lnTo>
                  <a:pt x="263651" y="185166"/>
                </a:lnTo>
                <a:lnTo>
                  <a:pt x="277367" y="201930"/>
                </a:lnTo>
                <a:lnTo>
                  <a:pt x="277367" y="201168"/>
                </a:lnTo>
                <a:lnTo>
                  <a:pt x="290321" y="217932"/>
                </a:lnTo>
                <a:lnTo>
                  <a:pt x="290321" y="218979"/>
                </a:lnTo>
                <a:lnTo>
                  <a:pt x="301751" y="234696"/>
                </a:lnTo>
                <a:lnTo>
                  <a:pt x="313181" y="252222"/>
                </a:lnTo>
                <a:lnTo>
                  <a:pt x="323849" y="270510"/>
                </a:lnTo>
                <a:lnTo>
                  <a:pt x="323849" y="269748"/>
                </a:lnTo>
                <a:lnTo>
                  <a:pt x="333755" y="288036"/>
                </a:lnTo>
                <a:lnTo>
                  <a:pt x="343661" y="307086"/>
                </a:lnTo>
                <a:lnTo>
                  <a:pt x="352805" y="326136"/>
                </a:lnTo>
                <a:lnTo>
                  <a:pt x="352805" y="327867"/>
                </a:lnTo>
                <a:lnTo>
                  <a:pt x="360425" y="345186"/>
                </a:lnTo>
                <a:lnTo>
                  <a:pt x="360425" y="344424"/>
                </a:lnTo>
                <a:lnTo>
                  <a:pt x="368045" y="364236"/>
                </a:lnTo>
                <a:lnTo>
                  <a:pt x="374903" y="384048"/>
                </a:lnTo>
                <a:lnTo>
                  <a:pt x="380999" y="404622"/>
                </a:lnTo>
                <a:lnTo>
                  <a:pt x="380999" y="403860"/>
                </a:lnTo>
                <a:lnTo>
                  <a:pt x="391667" y="445008"/>
                </a:lnTo>
                <a:lnTo>
                  <a:pt x="395477" y="466344"/>
                </a:lnTo>
                <a:lnTo>
                  <a:pt x="408431" y="464058"/>
                </a:lnTo>
                <a:close/>
              </a:path>
              <a:path w="408939" h="466725">
                <a:moveTo>
                  <a:pt x="21335" y="19322"/>
                </a:moveTo>
                <a:lnTo>
                  <a:pt x="21335" y="19050"/>
                </a:lnTo>
                <a:lnTo>
                  <a:pt x="20573" y="19050"/>
                </a:lnTo>
                <a:lnTo>
                  <a:pt x="21335" y="19322"/>
                </a:lnTo>
                <a:close/>
              </a:path>
              <a:path w="408939" h="466725">
                <a:moveTo>
                  <a:pt x="82295" y="44592"/>
                </a:moveTo>
                <a:lnTo>
                  <a:pt x="82295" y="44196"/>
                </a:lnTo>
                <a:lnTo>
                  <a:pt x="81533" y="44196"/>
                </a:lnTo>
                <a:lnTo>
                  <a:pt x="82295" y="44592"/>
                </a:lnTo>
                <a:close/>
              </a:path>
              <a:path w="408939" h="466725">
                <a:moveTo>
                  <a:pt x="156209" y="87422"/>
                </a:moveTo>
                <a:lnTo>
                  <a:pt x="156209" y="86868"/>
                </a:lnTo>
                <a:lnTo>
                  <a:pt x="155447" y="86868"/>
                </a:lnTo>
                <a:lnTo>
                  <a:pt x="156209" y="87422"/>
                </a:lnTo>
                <a:close/>
              </a:path>
              <a:path w="408939" h="466725">
                <a:moveTo>
                  <a:pt x="220979" y="140208"/>
                </a:moveTo>
                <a:lnTo>
                  <a:pt x="220217" y="139446"/>
                </a:lnTo>
                <a:lnTo>
                  <a:pt x="220979" y="140208"/>
                </a:lnTo>
                <a:close/>
              </a:path>
              <a:path w="408939" h="466725">
                <a:moveTo>
                  <a:pt x="290321" y="218979"/>
                </a:moveTo>
                <a:lnTo>
                  <a:pt x="290321" y="217932"/>
                </a:lnTo>
                <a:lnTo>
                  <a:pt x="289559" y="217932"/>
                </a:lnTo>
                <a:lnTo>
                  <a:pt x="290321" y="218979"/>
                </a:lnTo>
                <a:close/>
              </a:path>
              <a:path w="408939" h="466725">
                <a:moveTo>
                  <a:pt x="352805" y="327867"/>
                </a:moveTo>
                <a:lnTo>
                  <a:pt x="352805" y="326136"/>
                </a:lnTo>
                <a:lnTo>
                  <a:pt x="352043" y="326136"/>
                </a:lnTo>
                <a:lnTo>
                  <a:pt x="352805" y="3278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537851" y="4348734"/>
            <a:ext cx="25400" cy="18415"/>
          </a:xfrm>
          <a:custGeom>
            <a:avLst/>
            <a:gdLst/>
            <a:ahLst/>
            <a:cxnLst/>
            <a:rect l="l" t="t" r="r" b="b"/>
            <a:pathLst>
              <a:path w="25400" h="18414">
                <a:moveTo>
                  <a:pt x="168" y="12239"/>
                </a:moveTo>
                <a:lnTo>
                  <a:pt x="0" y="12191"/>
                </a:lnTo>
                <a:lnTo>
                  <a:pt x="0" y="12953"/>
                </a:lnTo>
                <a:lnTo>
                  <a:pt x="168" y="12239"/>
                </a:lnTo>
                <a:close/>
              </a:path>
              <a:path w="25400" h="18414">
                <a:moveTo>
                  <a:pt x="25146" y="6095"/>
                </a:moveTo>
                <a:lnTo>
                  <a:pt x="3810" y="0"/>
                </a:lnTo>
                <a:lnTo>
                  <a:pt x="3048" y="0"/>
                </a:lnTo>
                <a:lnTo>
                  <a:pt x="168" y="12239"/>
                </a:lnTo>
                <a:lnTo>
                  <a:pt x="21336" y="18287"/>
                </a:lnTo>
                <a:lnTo>
                  <a:pt x="25146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508895" y="4341876"/>
            <a:ext cx="9525" cy="14604"/>
          </a:xfrm>
          <a:custGeom>
            <a:avLst/>
            <a:gdLst/>
            <a:ahLst/>
            <a:cxnLst/>
            <a:rect l="l" t="t" r="r" b="b"/>
            <a:pathLst>
              <a:path w="9525" h="14604">
                <a:moveTo>
                  <a:pt x="9144" y="1523"/>
                </a:moveTo>
                <a:lnTo>
                  <a:pt x="3048" y="0"/>
                </a:lnTo>
                <a:lnTo>
                  <a:pt x="0" y="12953"/>
                </a:lnTo>
                <a:lnTo>
                  <a:pt x="6096" y="14477"/>
                </a:lnTo>
                <a:lnTo>
                  <a:pt x="9144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514991" y="4343400"/>
            <a:ext cx="26034" cy="18415"/>
          </a:xfrm>
          <a:custGeom>
            <a:avLst/>
            <a:gdLst/>
            <a:ahLst/>
            <a:cxnLst/>
            <a:rect l="l" t="t" r="r" b="b"/>
            <a:pathLst>
              <a:path w="26035" h="18414">
                <a:moveTo>
                  <a:pt x="25908" y="5333"/>
                </a:moveTo>
                <a:lnTo>
                  <a:pt x="3048" y="0"/>
                </a:lnTo>
                <a:lnTo>
                  <a:pt x="0" y="12953"/>
                </a:lnTo>
                <a:lnTo>
                  <a:pt x="22860" y="18287"/>
                </a:lnTo>
                <a:lnTo>
                  <a:pt x="25908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 txBox="1"/>
          <p:nvPr/>
        </p:nvSpPr>
        <p:spPr>
          <a:xfrm>
            <a:off x="3521843" y="4643120"/>
            <a:ext cx="702945" cy="530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45</a:t>
            </a:r>
            <a:r>
              <a:rPr dirty="0" baseline="29239" sz="1425">
                <a:latin typeface="Times New Roman"/>
                <a:cs typeface="Times New Roman"/>
              </a:rPr>
              <a:t>o</a:t>
            </a:r>
            <a:endParaRPr baseline="29239" sz="1425">
              <a:latin typeface="Times New Roman"/>
              <a:cs typeface="Times New Roman"/>
            </a:endParaRPr>
          </a:p>
          <a:p>
            <a:pPr marL="191770">
              <a:lnSpc>
                <a:spcPct val="100000"/>
              </a:lnSpc>
              <a:spcBef>
                <a:spcPts val="1095"/>
              </a:spcBef>
            </a:pPr>
            <a:r>
              <a:rPr dirty="0" sz="1200">
                <a:latin typeface="Symbol"/>
                <a:cs typeface="Symbol"/>
              </a:rPr>
              <a:t>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>
                <a:latin typeface="Symbol"/>
                <a:cs typeface="Symbol"/>
              </a:rPr>
              <a:t>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Arial"/>
                <a:cs typeface="Arial"/>
              </a:rPr>
              <a:t>15</a:t>
            </a:r>
            <a:r>
              <a:rPr dirty="0" baseline="29239" sz="1425">
                <a:latin typeface="Arial"/>
                <a:cs typeface="Arial"/>
              </a:rPr>
              <a:t>o</a:t>
            </a:r>
            <a:endParaRPr baseline="29239" sz="1425">
              <a:latin typeface="Arial"/>
              <a:cs typeface="Arial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4278515" y="5186934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13716" y="1523"/>
                </a:moveTo>
                <a:lnTo>
                  <a:pt x="762" y="0"/>
                </a:lnTo>
                <a:lnTo>
                  <a:pt x="0" y="6096"/>
                </a:lnTo>
                <a:lnTo>
                  <a:pt x="12954" y="7619"/>
                </a:lnTo>
                <a:lnTo>
                  <a:pt x="1371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222127" y="4894326"/>
            <a:ext cx="74295" cy="294640"/>
          </a:xfrm>
          <a:custGeom>
            <a:avLst/>
            <a:gdLst/>
            <a:ahLst/>
            <a:cxnLst/>
            <a:rect l="l" t="t" r="r" b="b"/>
            <a:pathLst>
              <a:path w="74295" h="294639">
                <a:moveTo>
                  <a:pt x="73914" y="256794"/>
                </a:moveTo>
                <a:lnTo>
                  <a:pt x="73914" y="256032"/>
                </a:lnTo>
                <a:lnTo>
                  <a:pt x="72389" y="214884"/>
                </a:lnTo>
                <a:lnTo>
                  <a:pt x="72389" y="214122"/>
                </a:lnTo>
                <a:lnTo>
                  <a:pt x="70104" y="192786"/>
                </a:lnTo>
                <a:lnTo>
                  <a:pt x="62483" y="148590"/>
                </a:lnTo>
                <a:lnTo>
                  <a:pt x="62483" y="147828"/>
                </a:lnTo>
                <a:lnTo>
                  <a:pt x="57149" y="124968"/>
                </a:lnTo>
                <a:lnTo>
                  <a:pt x="56387" y="124968"/>
                </a:lnTo>
                <a:lnTo>
                  <a:pt x="50291" y="102870"/>
                </a:lnTo>
                <a:lnTo>
                  <a:pt x="36575" y="60198"/>
                </a:lnTo>
                <a:lnTo>
                  <a:pt x="36575" y="59436"/>
                </a:lnTo>
                <a:lnTo>
                  <a:pt x="28955" y="38862"/>
                </a:lnTo>
                <a:lnTo>
                  <a:pt x="20573" y="19050"/>
                </a:lnTo>
                <a:lnTo>
                  <a:pt x="20573" y="18288"/>
                </a:lnTo>
                <a:lnTo>
                  <a:pt x="11429" y="0"/>
                </a:lnTo>
                <a:lnTo>
                  <a:pt x="0" y="6096"/>
                </a:lnTo>
                <a:lnTo>
                  <a:pt x="9143" y="24384"/>
                </a:lnTo>
                <a:lnTo>
                  <a:pt x="9143" y="26185"/>
                </a:lnTo>
                <a:lnTo>
                  <a:pt x="16763" y="44196"/>
                </a:lnTo>
                <a:lnTo>
                  <a:pt x="16763" y="43434"/>
                </a:lnTo>
                <a:lnTo>
                  <a:pt x="24383" y="64008"/>
                </a:lnTo>
                <a:lnTo>
                  <a:pt x="38099" y="106680"/>
                </a:lnTo>
                <a:lnTo>
                  <a:pt x="44195" y="128778"/>
                </a:lnTo>
                <a:lnTo>
                  <a:pt x="44195" y="128016"/>
                </a:lnTo>
                <a:lnTo>
                  <a:pt x="49529" y="150876"/>
                </a:lnTo>
                <a:lnTo>
                  <a:pt x="57149" y="195072"/>
                </a:lnTo>
                <a:lnTo>
                  <a:pt x="57149" y="194310"/>
                </a:lnTo>
                <a:lnTo>
                  <a:pt x="59436" y="215646"/>
                </a:lnTo>
                <a:lnTo>
                  <a:pt x="60940" y="256279"/>
                </a:lnTo>
                <a:lnTo>
                  <a:pt x="60960" y="256032"/>
                </a:lnTo>
                <a:lnTo>
                  <a:pt x="60960" y="293056"/>
                </a:lnTo>
                <a:lnTo>
                  <a:pt x="70104" y="294132"/>
                </a:lnTo>
                <a:lnTo>
                  <a:pt x="72390" y="275844"/>
                </a:lnTo>
                <a:lnTo>
                  <a:pt x="73914" y="256794"/>
                </a:lnTo>
                <a:close/>
              </a:path>
              <a:path w="74295" h="294639">
                <a:moveTo>
                  <a:pt x="9143" y="26185"/>
                </a:moveTo>
                <a:lnTo>
                  <a:pt x="9143" y="24384"/>
                </a:lnTo>
                <a:lnTo>
                  <a:pt x="8381" y="24384"/>
                </a:lnTo>
                <a:lnTo>
                  <a:pt x="9143" y="26185"/>
                </a:lnTo>
                <a:close/>
              </a:path>
              <a:path w="74295" h="294639">
                <a:moveTo>
                  <a:pt x="60960" y="293056"/>
                </a:moveTo>
                <a:lnTo>
                  <a:pt x="60960" y="256794"/>
                </a:lnTo>
                <a:lnTo>
                  <a:pt x="60940" y="256279"/>
                </a:lnTo>
                <a:lnTo>
                  <a:pt x="59436" y="275082"/>
                </a:lnTo>
                <a:lnTo>
                  <a:pt x="59436" y="274320"/>
                </a:lnTo>
                <a:lnTo>
                  <a:pt x="57150" y="292608"/>
                </a:lnTo>
                <a:lnTo>
                  <a:pt x="60960" y="293056"/>
                </a:lnTo>
                <a:close/>
              </a:path>
              <a:path w="74295" h="294639">
                <a:moveTo>
                  <a:pt x="60960" y="256794"/>
                </a:moveTo>
                <a:lnTo>
                  <a:pt x="60960" y="256032"/>
                </a:lnTo>
                <a:lnTo>
                  <a:pt x="60940" y="256279"/>
                </a:lnTo>
                <a:lnTo>
                  <a:pt x="60960" y="2567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212983" y="4876800"/>
            <a:ext cx="20955" cy="24130"/>
          </a:xfrm>
          <a:custGeom>
            <a:avLst/>
            <a:gdLst/>
            <a:ahLst/>
            <a:cxnLst/>
            <a:rect l="l" t="t" r="r" b="b"/>
            <a:pathLst>
              <a:path w="20954" h="24129">
                <a:moveTo>
                  <a:pt x="20574" y="17526"/>
                </a:moveTo>
                <a:lnTo>
                  <a:pt x="11430" y="0"/>
                </a:lnTo>
                <a:lnTo>
                  <a:pt x="0" y="6096"/>
                </a:lnTo>
                <a:lnTo>
                  <a:pt x="9144" y="23622"/>
                </a:lnTo>
                <a:lnTo>
                  <a:pt x="20574" y="175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200791" y="4855464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78" y="5333"/>
                </a:moveTo>
                <a:lnTo>
                  <a:pt x="11430" y="0"/>
                </a:lnTo>
                <a:lnTo>
                  <a:pt x="0" y="6095"/>
                </a:lnTo>
                <a:lnTo>
                  <a:pt x="3048" y="11429"/>
                </a:lnTo>
                <a:lnTo>
                  <a:pt x="14478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203839" y="4860797"/>
            <a:ext cx="20955" cy="22225"/>
          </a:xfrm>
          <a:custGeom>
            <a:avLst/>
            <a:gdLst/>
            <a:ahLst/>
            <a:cxnLst/>
            <a:rect l="l" t="t" r="r" b="b"/>
            <a:pathLst>
              <a:path w="20954" h="22225">
                <a:moveTo>
                  <a:pt x="20574" y="16002"/>
                </a:moveTo>
                <a:lnTo>
                  <a:pt x="11430" y="0"/>
                </a:lnTo>
                <a:lnTo>
                  <a:pt x="0" y="6096"/>
                </a:lnTo>
                <a:lnTo>
                  <a:pt x="9144" y="22098"/>
                </a:lnTo>
                <a:lnTo>
                  <a:pt x="20574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 txBox="1"/>
          <p:nvPr/>
        </p:nvSpPr>
        <p:spPr>
          <a:xfrm>
            <a:off x="170075" y="2127000"/>
            <a:ext cx="9947275" cy="105981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50800" marR="43180">
              <a:lnSpc>
                <a:spcPts val="1900"/>
              </a:lnSpc>
              <a:spcBef>
                <a:spcPts val="175"/>
              </a:spcBef>
              <a:tabLst>
                <a:tab pos="4480560" algn="l"/>
              </a:tabLst>
            </a:pPr>
            <a:r>
              <a:rPr dirty="0" sz="1600" spc="-5">
                <a:latin typeface="宋体"/>
                <a:cs typeface="宋体"/>
              </a:rPr>
              <a:t>因此</a:t>
            </a:r>
            <a:r>
              <a:rPr dirty="0" sz="1600" spc="-6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旋转向量的幅度现为</a:t>
            </a:r>
            <a:r>
              <a:rPr dirty="0" sz="1600" spc="-470">
                <a:latin typeface="宋体"/>
                <a:cs typeface="宋体"/>
              </a:rPr>
              <a:t> </a:t>
            </a:r>
            <a:r>
              <a:rPr dirty="0" sz="1600" spc="-70">
                <a:latin typeface="宋体"/>
                <a:cs typeface="宋体"/>
              </a:rPr>
              <a:t>。</a:t>
            </a:r>
            <a:r>
              <a:rPr dirty="0" sz="1600" spc="-5" i="1">
                <a:latin typeface="Arial"/>
                <a:cs typeface="Arial"/>
              </a:rPr>
              <a:t>x</a:t>
            </a:r>
            <a:r>
              <a:rPr dirty="0" sz="1600" spc="-10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方程给出的值为	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-2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cos</a:t>
            </a:r>
            <a:r>
              <a:rPr dirty="0" sz="1600" spc="-295">
                <a:latin typeface="Arial"/>
                <a:cs typeface="Arial"/>
              </a:rPr>
              <a:t> </a:t>
            </a:r>
            <a:r>
              <a:rPr dirty="0" sz="1600" spc="15">
                <a:latin typeface="Arial"/>
                <a:cs typeface="Arial"/>
              </a:rPr>
              <a:t>15</a:t>
            </a:r>
            <a:r>
              <a:rPr dirty="0" baseline="37698" sz="2100" spc="22" i="1">
                <a:latin typeface="Arial"/>
                <a:cs typeface="Arial"/>
              </a:rPr>
              <a:t>o</a:t>
            </a:r>
            <a:r>
              <a:rPr dirty="0" baseline="37698" sz="2100" spc="-307" i="1">
                <a:latin typeface="Arial"/>
                <a:cs typeface="Arial"/>
              </a:rPr>
              <a:t> </a:t>
            </a:r>
            <a:r>
              <a:rPr dirty="0" sz="1600" spc="-7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用这个值除以伸缩因</a:t>
            </a:r>
            <a:r>
              <a:rPr dirty="0" sz="1600" spc="285">
                <a:latin typeface="宋体"/>
                <a:cs typeface="宋体"/>
              </a:rPr>
              <a:t>子</a:t>
            </a:r>
            <a:r>
              <a:rPr dirty="0" sz="1600" spc="-204">
                <a:latin typeface="Arial"/>
                <a:cs typeface="Arial"/>
              </a:rPr>
              <a:t>K</a:t>
            </a:r>
            <a:r>
              <a:rPr dirty="0" sz="1600" spc="-204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我们得到了真正的量化 幅度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cos</a:t>
            </a:r>
            <a:r>
              <a:rPr dirty="0" sz="1600">
                <a:latin typeface="Arial"/>
                <a:cs typeface="Arial"/>
              </a:rPr>
              <a:t> 15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sz="1600" spc="-5">
                <a:latin typeface="宋体"/>
                <a:cs typeface="宋体"/>
              </a:rPr>
              <a:t>。</a:t>
            </a:r>
            <a:endParaRPr sz="16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>
              <a:latin typeface="Times New Roman"/>
              <a:cs typeface="Times New Roman"/>
            </a:endParaRPr>
          </a:p>
          <a:p>
            <a:pPr algn="ctr" marR="138303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latin typeface="Arial"/>
                <a:cs typeface="Arial"/>
              </a:rPr>
              <a:t>Start: mag </a:t>
            </a:r>
            <a:r>
              <a:rPr dirty="0" sz="1200">
                <a:latin typeface="Arial"/>
                <a:cs typeface="Arial"/>
              </a:rPr>
              <a:t>=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6139567" y="4241545"/>
            <a:ext cx="94424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Finish: mag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6089027" y="4362450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095504" y="4488941"/>
            <a:ext cx="0" cy="93980"/>
          </a:xfrm>
          <a:custGeom>
            <a:avLst/>
            <a:gdLst/>
            <a:ahLst/>
            <a:cxnLst/>
            <a:rect l="l" t="t" r="r" b="b"/>
            <a:pathLst>
              <a:path w="0" h="93979">
                <a:moveTo>
                  <a:pt x="0" y="0"/>
                </a:moveTo>
                <a:lnTo>
                  <a:pt x="0" y="9372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6095504" y="4652771"/>
            <a:ext cx="0" cy="93980"/>
          </a:xfrm>
          <a:custGeom>
            <a:avLst/>
            <a:gdLst/>
            <a:ahLst/>
            <a:cxnLst/>
            <a:rect l="l" t="t" r="r" b="b"/>
            <a:pathLst>
              <a:path w="0" h="93979">
                <a:moveTo>
                  <a:pt x="0" y="0"/>
                </a:moveTo>
                <a:lnTo>
                  <a:pt x="0" y="9372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6095504" y="4815840"/>
            <a:ext cx="0" cy="94615"/>
          </a:xfrm>
          <a:custGeom>
            <a:avLst/>
            <a:gdLst/>
            <a:ahLst/>
            <a:cxnLst/>
            <a:rect l="l" t="t" r="r" b="b"/>
            <a:pathLst>
              <a:path w="0" h="94614">
                <a:moveTo>
                  <a:pt x="0" y="0"/>
                </a:moveTo>
                <a:lnTo>
                  <a:pt x="0" y="94487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095504" y="4979670"/>
            <a:ext cx="0" cy="94615"/>
          </a:xfrm>
          <a:custGeom>
            <a:avLst/>
            <a:gdLst/>
            <a:ahLst/>
            <a:cxnLst/>
            <a:rect l="l" t="t" r="r" b="b"/>
            <a:pathLst>
              <a:path w="0" h="94614">
                <a:moveTo>
                  <a:pt x="0" y="0"/>
                </a:moveTo>
                <a:lnTo>
                  <a:pt x="0" y="94487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089027" y="5143500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193677" y="4591050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5200154" y="4735829"/>
            <a:ext cx="0" cy="113030"/>
          </a:xfrm>
          <a:custGeom>
            <a:avLst/>
            <a:gdLst/>
            <a:ahLst/>
            <a:cxnLst/>
            <a:rect l="l" t="t" r="r" b="b"/>
            <a:pathLst>
              <a:path w="0"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5200154" y="4936235"/>
            <a:ext cx="0" cy="113030"/>
          </a:xfrm>
          <a:custGeom>
            <a:avLst/>
            <a:gdLst/>
            <a:ahLst/>
            <a:cxnLst/>
            <a:rect l="l" t="t" r="r" b="b"/>
            <a:pathLst>
              <a:path w="0"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5193677" y="5137403"/>
            <a:ext cx="13335" cy="56515"/>
          </a:xfrm>
          <a:custGeom>
            <a:avLst/>
            <a:gdLst/>
            <a:ahLst/>
            <a:cxnLst/>
            <a:rect l="l" t="t" r="r" b="b"/>
            <a:pathLst>
              <a:path w="13335" h="56514">
                <a:moveTo>
                  <a:pt x="0" y="0"/>
                </a:moveTo>
                <a:lnTo>
                  <a:pt x="0" y="56387"/>
                </a:lnTo>
                <a:lnTo>
                  <a:pt x="12953" y="56387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 txBox="1"/>
          <p:nvPr/>
        </p:nvSpPr>
        <p:spPr>
          <a:xfrm>
            <a:off x="7195699" y="423164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113143" y="4257294"/>
            <a:ext cx="167652" cy="16002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 txBox="1"/>
          <p:nvPr/>
        </p:nvSpPr>
        <p:spPr>
          <a:xfrm>
            <a:off x="5600071" y="534263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5293499" y="5216652"/>
            <a:ext cx="284987" cy="21945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 txBox="1"/>
          <p:nvPr/>
        </p:nvSpPr>
        <p:spPr>
          <a:xfrm>
            <a:off x="4344041" y="5350255"/>
            <a:ext cx="5930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cos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15</a:t>
            </a:r>
            <a:r>
              <a:rPr dirty="0" baseline="29239" sz="1425">
                <a:latin typeface="Arial"/>
                <a:cs typeface="Arial"/>
              </a:rPr>
              <a:t>o</a:t>
            </a:r>
            <a:endParaRPr baseline="29239" sz="1425">
              <a:latin typeface="Arial"/>
              <a:cs typeface="Arial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4923167" y="5225796"/>
            <a:ext cx="247649" cy="20574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6100457" y="5223509"/>
            <a:ext cx="209549" cy="23393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 txBox="1"/>
          <p:nvPr/>
        </p:nvSpPr>
        <p:spPr>
          <a:xfrm>
            <a:off x="7072006" y="6337806"/>
            <a:ext cx="8813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-28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cos</a:t>
            </a:r>
            <a:r>
              <a:rPr dirty="0" sz="1600" spc="-305">
                <a:latin typeface="Arial"/>
                <a:cs typeface="Arial"/>
              </a:rPr>
              <a:t> </a:t>
            </a:r>
            <a:r>
              <a:rPr dirty="0" sz="1600" spc="15">
                <a:latin typeface="Arial"/>
                <a:cs typeface="Arial"/>
              </a:rPr>
              <a:t>15</a:t>
            </a:r>
            <a:r>
              <a:rPr dirty="0" baseline="37698" sz="2100" spc="22" i="1">
                <a:latin typeface="Arial"/>
                <a:cs typeface="Arial"/>
              </a:rPr>
              <a:t>o</a:t>
            </a:r>
            <a:endParaRPr baseline="37698" sz="21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2319407" y="6337806"/>
            <a:ext cx="4584700" cy="345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1380"/>
              </a:lnSpc>
              <a:spcBef>
                <a:spcPts val="95"/>
              </a:spcBef>
            </a:pPr>
            <a:r>
              <a:rPr dirty="0" sz="1600" spc="50" i="1">
                <a:latin typeface="Arial"/>
                <a:cs typeface="Arial"/>
              </a:rPr>
              <a:t>x</a:t>
            </a:r>
            <a:r>
              <a:rPr dirty="0" baseline="37698" sz="2100" spc="75">
                <a:latin typeface="Symbol"/>
                <a:cs typeface="Symbol"/>
              </a:rPr>
              <a:t></a:t>
            </a:r>
            <a:r>
              <a:rPr dirty="0" baseline="37698" sz="2100" spc="75" i="1">
                <a:latin typeface="Arial"/>
                <a:cs typeface="Arial"/>
              </a:rPr>
              <a:t>i </a:t>
            </a:r>
            <a:r>
              <a:rPr dirty="0" baseline="37698" sz="2100" spc="-7">
                <a:latin typeface="Times New Roman"/>
                <a:cs typeface="Times New Roman"/>
              </a:rPr>
              <a:t>+ </a:t>
            </a:r>
            <a:r>
              <a:rPr dirty="0" baseline="37698" sz="2100" spc="67">
                <a:latin typeface="Arial"/>
                <a:cs typeface="Arial"/>
              </a:rPr>
              <a:t>1</a:t>
            </a:r>
            <a:r>
              <a:rPr dirty="0" baseline="37698" sz="2100" spc="67">
                <a:latin typeface="Symbol"/>
                <a:cs typeface="Symbol"/>
              </a:rPr>
              <a:t></a:t>
            </a:r>
            <a:r>
              <a:rPr dirty="0" baseline="37698" sz="2100" spc="67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70">
                <a:latin typeface="Symbol"/>
                <a:cs typeface="Symbol"/>
              </a:rPr>
              <a:t></a:t>
            </a:r>
            <a:r>
              <a:rPr dirty="0" sz="1600" spc="70" i="1">
                <a:latin typeface="Arial"/>
                <a:cs typeface="Arial"/>
              </a:rPr>
              <a:t>x</a:t>
            </a:r>
            <a:r>
              <a:rPr dirty="0" baseline="37698" sz="2100" spc="104">
                <a:latin typeface="Symbol"/>
                <a:cs typeface="Symbol"/>
              </a:rPr>
              <a:t></a:t>
            </a:r>
            <a:r>
              <a:rPr dirty="0" baseline="37698" sz="2100" spc="104" i="1">
                <a:latin typeface="Arial"/>
                <a:cs typeface="Arial"/>
              </a:rPr>
              <a:t>i</a:t>
            </a:r>
            <a:r>
              <a:rPr dirty="0" baseline="37698" sz="2100" spc="104">
                <a:latin typeface="Symbol"/>
                <a:cs typeface="Symbol"/>
              </a:rPr>
              <a:t></a:t>
            </a:r>
            <a:r>
              <a:rPr dirty="0" baseline="37698" sz="2100" spc="104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– </a:t>
            </a:r>
            <a:r>
              <a:rPr dirty="0" sz="1600" spc="-5" i="1">
                <a:latin typeface="Arial"/>
                <a:cs typeface="Arial"/>
              </a:rPr>
              <a:t>d </a:t>
            </a:r>
            <a:r>
              <a:rPr dirty="0" sz="1600" spc="75">
                <a:latin typeface="Symbol"/>
                <a:cs typeface="Symbol"/>
              </a:rPr>
              <a:t></a:t>
            </a:r>
            <a:r>
              <a:rPr dirty="0" sz="1600" spc="75">
                <a:latin typeface="Arial"/>
                <a:cs typeface="Arial"/>
              </a:rPr>
              <a:t>2</a:t>
            </a:r>
            <a:r>
              <a:rPr dirty="0" baseline="37698" sz="2100" spc="112">
                <a:latin typeface="Times New Roman"/>
                <a:cs typeface="Times New Roman"/>
              </a:rPr>
              <a:t>–</a:t>
            </a:r>
            <a:r>
              <a:rPr dirty="0" baseline="37698" sz="2100" spc="112" i="1">
                <a:latin typeface="Arial"/>
                <a:cs typeface="Arial"/>
              </a:rPr>
              <a:t>i</a:t>
            </a:r>
            <a:r>
              <a:rPr dirty="0" sz="1600" spc="75" i="1">
                <a:latin typeface="Arial"/>
                <a:cs typeface="Arial"/>
              </a:rPr>
              <a:t>y</a:t>
            </a:r>
            <a:r>
              <a:rPr dirty="0" baseline="37698" sz="2100" spc="112">
                <a:latin typeface="Symbol"/>
                <a:cs typeface="Symbol"/>
              </a:rPr>
              <a:t></a:t>
            </a:r>
            <a:r>
              <a:rPr dirty="0" baseline="37698" sz="2100" spc="112" i="1">
                <a:latin typeface="Arial"/>
                <a:cs typeface="Arial"/>
              </a:rPr>
              <a:t>i</a:t>
            </a:r>
            <a:r>
              <a:rPr dirty="0" baseline="37698" sz="2100" spc="112">
                <a:latin typeface="Symbol"/>
                <a:cs typeface="Symbol"/>
              </a:rPr>
              <a:t></a:t>
            </a:r>
            <a:r>
              <a:rPr dirty="0" sz="1600" spc="75">
                <a:latin typeface="Symbol"/>
                <a:cs typeface="Symbol"/>
              </a:rPr>
              <a:t></a:t>
            </a:r>
            <a:r>
              <a:rPr dirty="0" sz="1600" spc="7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 </a:t>
            </a:r>
            <a:r>
              <a:rPr dirty="0" sz="1600" spc="-5">
                <a:latin typeface="Arial"/>
                <a:cs typeface="Arial"/>
              </a:rPr>
              <a:t>cos </a:t>
            </a:r>
            <a:r>
              <a:rPr dirty="0" sz="1600" spc="15">
                <a:latin typeface="Arial"/>
                <a:cs typeface="Arial"/>
              </a:rPr>
              <a:t>60</a:t>
            </a:r>
            <a:r>
              <a:rPr dirty="0" baseline="37698" sz="2100" spc="22" i="1">
                <a:latin typeface="Arial"/>
                <a:cs typeface="Arial"/>
              </a:rPr>
              <a:t>o </a:t>
            </a:r>
            <a:r>
              <a:rPr dirty="0" sz="1600" spc="-5">
                <a:latin typeface="Times New Roman"/>
                <a:cs typeface="Times New Roman"/>
              </a:rPr>
              <a:t>+ </a:t>
            </a:r>
            <a:r>
              <a:rPr dirty="0" sz="1600" spc="-10">
                <a:latin typeface="Arial"/>
                <a:cs typeface="Arial"/>
              </a:rPr>
              <a:t>sin </a:t>
            </a:r>
            <a:r>
              <a:rPr dirty="0" sz="1600" spc="15">
                <a:latin typeface="Arial"/>
                <a:cs typeface="Arial"/>
              </a:rPr>
              <a:t>60</a:t>
            </a:r>
            <a:r>
              <a:rPr dirty="0" baseline="37698" sz="2100" spc="22" i="1">
                <a:latin typeface="Arial"/>
                <a:cs typeface="Arial"/>
              </a:rPr>
              <a:t>o</a:t>
            </a:r>
            <a:r>
              <a:rPr dirty="0" baseline="37698" sz="2100" spc="-209" i="1">
                <a:latin typeface="Arial"/>
                <a:cs typeface="Arial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  <a:p>
            <a:pPr algn="ctr" marR="1268095">
              <a:lnSpc>
                <a:spcPts val="1140"/>
              </a:lnSpc>
            </a:pPr>
            <a:r>
              <a:rPr dirty="0" sz="1400" spc="-5" i="1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6982091" y="6366509"/>
            <a:ext cx="224777" cy="2148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02107" y="40640"/>
            <a:ext cx="25406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近似误差</a:t>
            </a:r>
            <a:r>
              <a:rPr dirty="0" sz="3600" spc="1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(ii)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4.26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937" y="751585"/>
            <a:ext cx="7037705" cy="229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为了计算近似误差的上界，必须现找出</a:t>
            </a:r>
            <a:r>
              <a:rPr dirty="0" sz="2400" spc="-585">
                <a:latin typeface="宋体"/>
                <a:cs typeface="宋体"/>
              </a:rPr>
              <a:t> </a:t>
            </a:r>
            <a:r>
              <a:rPr dirty="0" sz="2400">
                <a:latin typeface="Symbol"/>
                <a:cs typeface="Symbol"/>
              </a:rPr>
              <a:t>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的上界。</a:t>
            </a:r>
            <a:endParaRPr sz="2400">
              <a:latin typeface="宋体"/>
              <a:cs typeface="宋体"/>
            </a:endParaRPr>
          </a:p>
          <a:p>
            <a:pPr marL="2997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99085" algn="l"/>
                <a:tab pos="299720" algn="l"/>
                <a:tab pos="4440555" algn="l"/>
                <a:tab pos="4782820" algn="l"/>
              </a:tabLst>
            </a:pPr>
            <a:r>
              <a:rPr dirty="0" sz="2400" spc="-5">
                <a:latin typeface="Arial"/>
                <a:cs typeface="Arial"/>
              </a:rPr>
              <a:t>Yu Hen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Hu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提出</a:t>
            </a:r>
            <a:r>
              <a:rPr dirty="0" sz="2400" spc="-59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r>
              <a:rPr dirty="0" sz="2400" spc="10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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100" i="1">
                <a:latin typeface="Arial"/>
                <a:cs typeface="Arial"/>
              </a:rPr>
              <a:t>a</a:t>
            </a:r>
            <a:r>
              <a:rPr dirty="0" sz="2400" spc="100">
                <a:latin typeface="Symbol"/>
                <a:cs typeface="Symbol"/>
              </a:rPr>
              <a:t></a:t>
            </a:r>
            <a:r>
              <a:rPr dirty="0" sz="2400" spc="100" i="1">
                <a:latin typeface="Arial"/>
                <a:cs typeface="Arial"/>
              </a:rPr>
              <a:t>n</a:t>
            </a:r>
            <a:r>
              <a:rPr dirty="0" sz="2400" spc="-65" i="1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80">
                <a:latin typeface="Arial"/>
                <a:cs typeface="Arial"/>
              </a:rPr>
              <a:t>1</a:t>
            </a:r>
            <a:r>
              <a:rPr dirty="0" sz="2400" spc="80">
                <a:latin typeface="Symbol"/>
                <a:cs typeface="Symbol"/>
              </a:rPr>
              <a:t></a:t>
            </a:r>
            <a:r>
              <a:rPr dirty="0" sz="2400" spc="8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atan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80">
                <a:latin typeface="Symbol"/>
                <a:cs typeface="Symbol"/>
              </a:rPr>
              <a:t></a:t>
            </a:r>
            <a:r>
              <a:rPr dirty="0" sz="2400" spc="80">
                <a:latin typeface="Arial"/>
                <a:cs typeface="Arial"/>
              </a:rPr>
              <a:t>2</a:t>
            </a:r>
            <a:r>
              <a:rPr dirty="0" baseline="41666" sz="2700" spc="120">
                <a:latin typeface="Times New Roman"/>
                <a:cs typeface="Times New Roman"/>
              </a:rPr>
              <a:t>–</a:t>
            </a:r>
            <a:r>
              <a:rPr dirty="0" baseline="41666" sz="2700" spc="-15">
                <a:latin typeface="Times New Roman"/>
                <a:cs typeface="Times New Roman"/>
              </a:rPr>
              <a:t> </a:t>
            </a:r>
            <a:r>
              <a:rPr dirty="0" baseline="41666" sz="2700" spc="-7" i="1">
                <a:latin typeface="Arial"/>
                <a:cs typeface="Arial"/>
              </a:rPr>
              <a:t>n</a:t>
            </a:r>
            <a:r>
              <a:rPr dirty="0" baseline="41666" sz="2700" spc="-89" i="1">
                <a:latin typeface="Arial"/>
                <a:cs typeface="Arial"/>
              </a:rPr>
              <a:t> </a:t>
            </a:r>
            <a:r>
              <a:rPr dirty="0" baseline="41666" sz="2700">
                <a:latin typeface="Times New Roman"/>
                <a:cs typeface="Times New Roman"/>
              </a:rPr>
              <a:t>+</a:t>
            </a:r>
            <a:r>
              <a:rPr dirty="0" baseline="41666" sz="2700" spc="-22">
                <a:latin typeface="Times New Roman"/>
                <a:cs typeface="Times New Roman"/>
              </a:rPr>
              <a:t> </a:t>
            </a:r>
            <a:r>
              <a:rPr dirty="0" baseline="41666" sz="2700" spc="-7">
                <a:latin typeface="Arial"/>
                <a:cs typeface="Arial"/>
              </a:rPr>
              <a:t>1</a:t>
            </a:r>
            <a:r>
              <a:rPr dirty="0" baseline="41666" sz="2700" spc="-502">
                <a:latin typeface="Arial"/>
                <a:cs typeface="Arial"/>
              </a:rPr>
              <a:t> </a:t>
            </a:r>
            <a:r>
              <a:rPr dirty="0" sz="2400" spc="195">
                <a:latin typeface="Symbol"/>
                <a:cs typeface="Symbol"/>
              </a:rPr>
              <a:t>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299720" indent="-27432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其中</a:t>
            </a:r>
            <a:r>
              <a:rPr dirty="0" sz="2400" spc="-445">
                <a:latin typeface="宋体"/>
                <a:cs typeface="宋体"/>
              </a:rPr>
              <a:t> </a:t>
            </a:r>
            <a:r>
              <a:rPr dirty="0" sz="2400" spc="100" i="1">
                <a:latin typeface="Arial"/>
                <a:cs typeface="Arial"/>
              </a:rPr>
              <a:t>a</a:t>
            </a:r>
            <a:r>
              <a:rPr dirty="0" sz="2400" spc="100">
                <a:latin typeface="Symbol"/>
                <a:cs typeface="Symbol"/>
              </a:rPr>
              <a:t></a:t>
            </a:r>
            <a:r>
              <a:rPr dirty="0" sz="2400" spc="100" i="1">
                <a:latin typeface="Arial"/>
                <a:cs typeface="Arial"/>
              </a:rPr>
              <a:t>n</a:t>
            </a:r>
            <a:r>
              <a:rPr dirty="0" sz="2400" spc="-75" i="1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80">
                <a:latin typeface="Arial"/>
                <a:cs typeface="Arial"/>
              </a:rPr>
              <a:t>1</a:t>
            </a:r>
            <a:r>
              <a:rPr dirty="0" sz="2400" spc="80">
                <a:latin typeface="Symbol"/>
                <a:cs typeface="Symbol"/>
              </a:rPr>
              <a:t></a:t>
            </a:r>
            <a:r>
              <a:rPr dirty="0" sz="2400" spc="254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为最终的旋转角度。</a:t>
            </a:r>
            <a:endParaRPr sz="2400">
              <a:latin typeface="宋体"/>
              <a:cs typeface="宋体"/>
            </a:endParaRPr>
          </a:p>
          <a:p>
            <a:pPr marL="2997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观察下图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显然近似误差为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18745" y="5154929"/>
            <a:ext cx="145529" cy="1531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72903" y="5219700"/>
            <a:ext cx="12700" cy="25400"/>
          </a:xfrm>
          <a:custGeom>
            <a:avLst/>
            <a:gdLst/>
            <a:ahLst/>
            <a:cxnLst/>
            <a:rect l="l" t="t" r="r" b="b"/>
            <a:pathLst>
              <a:path w="12700" h="25400">
                <a:moveTo>
                  <a:pt x="0" y="0"/>
                </a:moveTo>
                <a:lnTo>
                  <a:pt x="0" y="25146"/>
                </a:lnTo>
                <a:lnTo>
                  <a:pt x="12192" y="25146"/>
                </a:lnTo>
                <a:lnTo>
                  <a:pt x="1219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85095" y="5232272"/>
            <a:ext cx="2559050" cy="0"/>
          </a:xfrm>
          <a:custGeom>
            <a:avLst/>
            <a:gdLst/>
            <a:ahLst/>
            <a:cxnLst/>
            <a:rect l="l" t="t" r="r" b="b"/>
            <a:pathLst>
              <a:path w="2559050" h="0">
                <a:moveTo>
                  <a:pt x="0" y="0"/>
                </a:moveTo>
                <a:lnTo>
                  <a:pt x="2558795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253990" y="3438144"/>
            <a:ext cx="27940" cy="25400"/>
          </a:xfrm>
          <a:custGeom>
            <a:avLst/>
            <a:gdLst/>
            <a:ahLst/>
            <a:cxnLst/>
            <a:rect l="l" t="t" r="r" b="b"/>
            <a:pathLst>
              <a:path w="27939" h="25400">
                <a:moveTo>
                  <a:pt x="27317" y="12192"/>
                </a:moveTo>
                <a:lnTo>
                  <a:pt x="25031" y="5334"/>
                </a:lnTo>
                <a:lnTo>
                  <a:pt x="21221" y="1524"/>
                </a:lnTo>
                <a:lnTo>
                  <a:pt x="16649" y="0"/>
                </a:lnTo>
                <a:lnTo>
                  <a:pt x="11315" y="0"/>
                </a:lnTo>
                <a:lnTo>
                  <a:pt x="9029" y="762"/>
                </a:lnTo>
                <a:lnTo>
                  <a:pt x="6743" y="2286"/>
                </a:lnTo>
                <a:lnTo>
                  <a:pt x="5219" y="3810"/>
                </a:lnTo>
                <a:lnTo>
                  <a:pt x="3695" y="6096"/>
                </a:lnTo>
                <a:lnTo>
                  <a:pt x="0" y="10972"/>
                </a:lnTo>
                <a:lnTo>
                  <a:pt x="1269" y="12560"/>
                </a:lnTo>
                <a:lnTo>
                  <a:pt x="3695" y="19812"/>
                </a:lnTo>
                <a:lnTo>
                  <a:pt x="5219" y="22098"/>
                </a:lnTo>
                <a:lnTo>
                  <a:pt x="7505" y="23622"/>
                </a:lnTo>
                <a:lnTo>
                  <a:pt x="12077" y="25146"/>
                </a:lnTo>
                <a:lnTo>
                  <a:pt x="17411" y="25146"/>
                </a:lnTo>
                <a:lnTo>
                  <a:pt x="19697" y="24384"/>
                </a:lnTo>
                <a:lnTo>
                  <a:pt x="21221" y="22860"/>
                </a:lnTo>
                <a:lnTo>
                  <a:pt x="23507" y="21336"/>
                </a:lnTo>
                <a:lnTo>
                  <a:pt x="26555" y="16764"/>
                </a:lnTo>
                <a:lnTo>
                  <a:pt x="26555" y="14478"/>
                </a:lnTo>
                <a:lnTo>
                  <a:pt x="27317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12727" y="3354323"/>
            <a:ext cx="146685" cy="149860"/>
          </a:xfrm>
          <a:custGeom>
            <a:avLst/>
            <a:gdLst/>
            <a:ahLst/>
            <a:cxnLst/>
            <a:rect l="l" t="t" r="r" b="b"/>
            <a:pathLst>
              <a:path w="146685" h="149860">
                <a:moveTo>
                  <a:pt x="64769" y="86106"/>
                </a:moveTo>
                <a:lnTo>
                  <a:pt x="25522" y="49972"/>
                </a:lnTo>
                <a:lnTo>
                  <a:pt x="14477" y="53340"/>
                </a:lnTo>
                <a:lnTo>
                  <a:pt x="10667" y="41148"/>
                </a:lnTo>
                <a:lnTo>
                  <a:pt x="0" y="44196"/>
                </a:lnTo>
                <a:lnTo>
                  <a:pt x="8381" y="51816"/>
                </a:lnTo>
                <a:lnTo>
                  <a:pt x="56387" y="96012"/>
                </a:lnTo>
                <a:lnTo>
                  <a:pt x="64769" y="86106"/>
                </a:lnTo>
                <a:close/>
              </a:path>
              <a:path w="146685" h="149860">
                <a:moveTo>
                  <a:pt x="146303" y="0"/>
                </a:moveTo>
                <a:lnTo>
                  <a:pt x="135635" y="3048"/>
                </a:lnTo>
                <a:lnTo>
                  <a:pt x="10667" y="41148"/>
                </a:lnTo>
                <a:lnTo>
                  <a:pt x="16763" y="41910"/>
                </a:lnTo>
                <a:lnTo>
                  <a:pt x="25522" y="49972"/>
                </a:lnTo>
                <a:lnTo>
                  <a:pt x="128505" y="18575"/>
                </a:lnTo>
                <a:lnTo>
                  <a:pt x="131063" y="7620"/>
                </a:lnTo>
                <a:lnTo>
                  <a:pt x="144017" y="10668"/>
                </a:lnTo>
                <a:lnTo>
                  <a:pt x="146303" y="0"/>
                </a:lnTo>
                <a:close/>
              </a:path>
              <a:path w="146685" h="149860">
                <a:moveTo>
                  <a:pt x="25522" y="49972"/>
                </a:moveTo>
                <a:lnTo>
                  <a:pt x="16763" y="41910"/>
                </a:lnTo>
                <a:lnTo>
                  <a:pt x="10667" y="41148"/>
                </a:lnTo>
                <a:lnTo>
                  <a:pt x="14477" y="53340"/>
                </a:lnTo>
                <a:lnTo>
                  <a:pt x="25522" y="49972"/>
                </a:lnTo>
                <a:close/>
              </a:path>
              <a:path w="146685" h="149860">
                <a:moveTo>
                  <a:pt x="144017" y="10668"/>
                </a:moveTo>
                <a:lnTo>
                  <a:pt x="139445" y="15240"/>
                </a:lnTo>
                <a:lnTo>
                  <a:pt x="128505" y="18575"/>
                </a:lnTo>
                <a:lnTo>
                  <a:pt x="101345" y="134874"/>
                </a:lnTo>
                <a:lnTo>
                  <a:pt x="103631" y="140970"/>
                </a:lnTo>
                <a:lnTo>
                  <a:pt x="112013" y="149352"/>
                </a:lnTo>
                <a:lnTo>
                  <a:pt x="114299" y="137922"/>
                </a:lnTo>
                <a:lnTo>
                  <a:pt x="144017" y="10668"/>
                </a:lnTo>
                <a:close/>
              </a:path>
              <a:path w="146685" h="149860">
                <a:moveTo>
                  <a:pt x="144017" y="10668"/>
                </a:moveTo>
                <a:lnTo>
                  <a:pt x="131063" y="7620"/>
                </a:lnTo>
                <a:lnTo>
                  <a:pt x="128505" y="18575"/>
                </a:lnTo>
                <a:lnTo>
                  <a:pt x="139445" y="15240"/>
                </a:lnTo>
                <a:lnTo>
                  <a:pt x="144017" y="1066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69115" y="3440429"/>
            <a:ext cx="55880" cy="55244"/>
          </a:xfrm>
          <a:custGeom>
            <a:avLst/>
            <a:gdLst/>
            <a:ahLst/>
            <a:cxnLst/>
            <a:rect l="l" t="t" r="r" b="b"/>
            <a:pathLst>
              <a:path w="55879" h="55245">
                <a:moveTo>
                  <a:pt x="55626" y="44957"/>
                </a:moveTo>
                <a:lnTo>
                  <a:pt x="8382" y="0"/>
                </a:lnTo>
                <a:lnTo>
                  <a:pt x="0" y="9905"/>
                </a:lnTo>
                <a:lnTo>
                  <a:pt x="47244" y="54863"/>
                </a:lnTo>
                <a:lnTo>
                  <a:pt x="55626" y="4495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224919" y="3363467"/>
            <a:ext cx="125095" cy="127635"/>
          </a:xfrm>
          <a:custGeom>
            <a:avLst/>
            <a:gdLst/>
            <a:ahLst/>
            <a:cxnLst/>
            <a:rect l="l" t="t" r="r" b="b"/>
            <a:pathLst>
              <a:path w="125095" h="127635">
                <a:moveTo>
                  <a:pt x="124967" y="0"/>
                </a:moveTo>
                <a:lnTo>
                  <a:pt x="0" y="38100"/>
                </a:lnTo>
                <a:lnTo>
                  <a:pt x="48005" y="82296"/>
                </a:lnTo>
                <a:lnTo>
                  <a:pt x="95249" y="127254"/>
                </a:lnTo>
                <a:lnTo>
                  <a:pt x="12496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577475" y="5223509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6670" y="17526"/>
                </a:moveTo>
                <a:lnTo>
                  <a:pt x="8382" y="0"/>
                </a:lnTo>
                <a:lnTo>
                  <a:pt x="0" y="9144"/>
                </a:lnTo>
                <a:lnTo>
                  <a:pt x="18288" y="26670"/>
                </a:lnTo>
                <a:lnTo>
                  <a:pt x="26670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259209" y="3433571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6670" y="17526"/>
                </a:moveTo>
                <a:lnTo>
                  <a:pt x="8382" y="0"/>
                </a:lnTo>
                <a:lnTo>
                  <a:pt x="0" y="9144"/>
                </a:lnTo>
                <a:lnTo>
                  <a:pt x="18288" y="26670"/>
                </a:lnTo>
                <a:lnTo>
                  <a:pt x="26670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585857" y="3442715"/>
            <a:ext cx="1691639" cy="1798320"/>
          </a:xfrm>
          <a:custGeom>
            <a:avLst/>
            <a:gdLst/>
            <a:ahLst/>
            <a:cxnLst/>
            <a:rect l="l" t="t" r="r" b="b"/>
            <a:pathLst>
              <a:path w="1691639" h="1798320">
                <a:moveTo>
                  <a:pt x="1691639" y="17525"/>
                </a:moveTo>
                <a:lnTo>
                  <a:pt x="1673352" y="0"/>
                </a:lnTo>
                <a:lnTo>
                  <a:pt x="0" y="1780793"/>
                </a:lnTo>
                <a:lnTo>
                  <a:pt x="18288" y="1798319"/>
                </a:lnTo>
                <a:lnTo>
                  <a:pt x="1691639" y="175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86322" y="3925823"/>
            <a:ext cx="378460" cy="1282700"/>
          </a:xfrm>
          <a:custGeom>
            <a:avLst/>
            <a:gdLst/>
            <a:ahLst/>
            <a:cxnLst/>
            <a:rect l="l" t="t" r="r" b="b"/>
            <a:pathLst>
              <a:path w="378460" h="1282700">
                <a:moveTo>
                  <a:pt x="377952" y="1282446"/>
                </a:moveTo>
                <a:lnTo>
                  <a:pt x="376638" y="1217858"/>
                </a:lnTo>
                <a:lnTo>
                  <a:pt x="375304" y="1185919"/>
                </a:lnTo>
                <a:lnTo>
                  <a:pt x="371856" y="1121664"/>
                </a:lnTo>
                <a:lnTo>
                  <a:pt x="368808" y="1089660"/>
                </a:lnTo>
                <a:lnTo>
                  <a:pt x="368808" y="1090422"/>
                </a:lnTo>
                <a:lnTo>
                  <a:pt x="366522" y="1058418"/>
                </a:lnTo>
                <a:lnTo>
                  <a:pt x="360426" y="1003793"/>
                </a:lnTo>
                <a:lnTo>
                  <a:pt x="353311" y="949951"/>
                </a:lnTo>
                <a:lnTo>
                  <a:pt x="345119" y="896407"/>
                </a:lnTo>
                <a:lnTo>
                  <a:pt x="335841" y="843051"/>
                </a:lnTo>
                <a:lnTo>
                  <a:pt x="325456" y="789680"/>
                </a:lnTo>
                <a:lnTo>
                  <a:pt x="313944" y="736092"/>
                </a:lnTo>
                <a:lnTo>
                  <a:pt x="306324" y="704088"/>
                </a:lnTo>
                <a:lnTo>
                  <a:pt x="305562" y="704088"/>
                </a:lnTo>
                <a:lnTo>
                  <a:pt x="284203" y="623980"/>
                </a:lnTo>
                <a:lnTo>
                  <a:pt x="270310" y="576061"/>
                </a:lnTo>
                <a:lnTo>
                  <a:pt x="255493" y="528362"/>
                </a:lnTo>
                <a:lnTo>
                  <a:pt x="239742" y="480923"/>
                </a:lnTo>
                <a:lnTo>
                  <a:pt x="223048" y="433779"/>
                </a:lnTo>
                <a:lnTo>
                  <a:pt x="205404" y="386968"/>
                </a:lnTo>
                <a:lnTo>
                  <a:pt x="186799" y="340528"/>
                </a:lnTo>
                <a:lnTo>
                  <a:pt x="167226" y="294495"/>
                </a:lnTo>
                <a:lnTo>
                  <a:pt x="146675" y="248908"/>
                </a:lnTo>
                <a:lnTo>
                  <a:pt x="125139" y="203803"/>
                </a:lnTo>
                <a:lnTo>
                  <a:pt x="102607" y="159218"/>
                </a:lnTo>
                <a:lnTo>
                  <a:pt x="79072" y="115191"/>
                </a:lnTo>
                <a:lnTo>
                  <a:pt x="54524" y="71757"/>
                </a:lnTo>
                <a:lnTo>
                  <a:pt x="11430" y="0"/>
                </a:lnTo>
                <a:lnTo>
                  <a:pt x="10668" y="0"/>
                </a:lnTo>
                <a:lnTo>
                  <a:pt x="0" y="6858"/>
                </a:lnTo>
                <a:lnTo>
                  <a:pt x="35052" y="64770"/>
                </a:lnTo>
                <a:lnTo>
                  <a:pt x="51816" y="93726"/>
                </a:lnTo>
                <a:lnTo>
                  <a:pt x="51816" y="92964"/>
                </a:lnTo>
                <a:lnTo>
                  <a:pt x="83820" y="150876"/>
                </a:lnTo>
                <a:lnTo>
                  <a:pt x="114300" y="210312"/>
                </a:lnTo>
                <a:lnTo>
                  <a:pt x="128778" y="240792"/>
                </a:lnTo>
                <a:lnTo>
                  <a:pt x="142494" y="270510"/>
                </a:lnTo>
                <a:lnTo>
                  <a:pt x="142494" y="272203"/>
                </a:lnTo>
                <a:lnTo>
                  <a:pt x="155448" y="300990"/>
                </a:lnTo>
                <a:lnTo>
                  <a:pt x="168402" y="331470"/>
                </a:lnTo>
                <a:lnTo>
                  <a:pt x="181356" y="362712"/>
                </a:lnTo>
                <a:lnTo>
                  <a:pt x="181356" y="361950"/>
                </a:lnTo>
                <a:lnTo>
                  <a:pt x="210062" y="435527"/>
                </a:lnTo>
                <a:lnTo>
                  <a:pt x="225655" y="479239"/>
                </a:lnTo>
                <a:lnTo>
                  <a:pt x="240383" y="523348"/>
                </a:lnTo>
                <a:lnTo>
                  <a:pt x="254300" y="567636"/>
                </a:lnTo>
                <a:lnTo>
                  <a:pt x="267462" y="611886"/>
                </a:lnTo>
                <a:lnTo>
                  <a:pt x="276606" y="643890"/>
                </a:lnTo>
                <a:lnTo>
                  <a:pt x="276606" y="643128"/>
                </a:lnTo>
                <a:lnTo>
                  <a:pt x="296232" y="719281"/>
                </a:lnTo>
                <a:lnTo>
                  <a:pt x="306493" y="764037"/>
                </a:lnTo>
                <a:lnTo>
                  <a:pt x="315856" y="809120"/>
                </a:lnTo>
                <a:lnTo>
                  <a:pt x="324407" y="854254"/>
                </a:lnTo>
                <a:lnTo>
                  <a:pt x="337566" y="931164"/>
                </a:lnTo>
                <a:lnTo>
                  <a:pt x="337566" y="930402"/>
                </a:lnTo>
                <a:lnTo>
                  <a:pt x="347931" y="1011059"/>
                </a:lnTo>
                <a:lnTo>
                  <a:pt x="353225" y="1059008"/>
                </a:lnTo>
                <a:lnTo>
                  <a:pt x="357547" y="1107043"/>
                </a:lnTo>
                <a:lnTo>
                  <a:pt x="360426" y="1155192"/>
                </a:lnTo>
                <a:lnTo>
                  <a:pt x="362712" y="1187196"/>
                </a:lnTo>
                <a:lnTo>
                  <a:pt x="362712" y="1186434"/>
                </a:lnTo>
                <a:lnTo>
                  <a:pt x="364998" y="1282446"/>
                </a:lnTo>
                <a:lnTo>
                  <a:pt x="377952" y="1282446"/>
                </a:lnTo>
                <a:close/>
              </a:path>
              <a:path w="378460" h="1282700">
                <a:moveTo>
                  <a:pt x="142494" y="272203"/>
                </a:moveTo>
                <a:lnTo>
                  <a:pt x="142494" y="270510"/>
                </a:lnTo>
                <a:lnTo>
                  <a:pt x="141732" y="270510"/>
                </a:lnTo>
                <a:lnTo>
                  <a:pt x="142494" y="2722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390273" y="3375659"/>
            <a:ext cx="506730" cy="557530"/>
          </a:xfrm>
          <a:custGeom>
            <a:avLst/>
            <a:gdLst/>
            <a:ahLst/>
            <a:cxnLst/>
            <a:rect l="l" t="t" r="r" b="b"/>
            <a:pathLst>
              <a:path w="506729" h="557529">
                <a:moveTo>
                  <a:pt x="506730" y="550164"/>
                </a:moveTo>
                <a:lnTo>
                  <a:pt x="462585" y="481312"/>
                </a:lnTo>
                <a:lnTo>
                  <a:pt x="435070" y="441678"/>
                </a:lnTo>
                <a:lnTo>
                  <a:pt x="406665" y="402923"/>
                </a:lnTo>
                <a:lnTo>
                  <a:pt x="377373" y="364898"/>
                </a:lnTo>
                <a:lnTo>
                  <a:pt x="347199" y="327458"/>
                </a:lnTo>
                <a:lnTo>
                  <a:pt x="316149" y="290456"/>
                </a:lnTo>
                <a:lnTo>
                  <a:pt x="284226" y="253746"/>
                </a:lnTo>
                <a:lnTo>
                  <a:pt x="261366" y="229362"/>
                </a:lnTo>
                <a:lnTo>
                  <a:pt x="199787" y="165599"/>
                </a:lnTo>
                <a:lnTo>
                  <a:pt x="160244" y="127809"/>
                </a:lnTo>
                <a:lnTo>
                  <a:pt x="120019" y="91268"/>
                </a:lnTo>
                <a:lnTo>
                  <a:pt x="78494" y="55636"/>
                </a:lnTo>
                <a:lnTo>
                  <a:pt x="35052" y="20574"/>
                </a:lnTo>
                <a:lnTo>
                  <a:pt x="7620" y="0"/>
                </a:lnTo>
                <a:lnTo>
                  <a:pt x="0" y="10668"/>
                </a:lnTo>
                <a:lnTo>
                  <a:pt x="27432" y="31242"/>
                </a:lnTo>
                <a:lnTo>
                  <a:pt x="54102" y="52578"/>
                </a:lnTo>
                <a:lnTo>
                  <a:pt x="80772" y="74676"/>
                </a:lnTo>
                <a:lnTo>
                  <a:pt x="106679" y="96774"/>
                </a:lnTo>
                <a:lnTo>
                  <a:pt x="131826" y="118961"/>
                </a:lnTo>
                <a:lnTo>
                  <a:pt x="192858" y="176957"/>
                </a:lnTo>
                <a:lnTo>
                  <a:pt x="228552" y="213145"/>
                </a:lnTo>
                <a:lnTo>
                  <a:pt x="263299" y="250245"/>
                </a:lnTo>
                <a:lnTo>
                  <a:pt x="297109" y="288208"/>
                </a:lnTo>
                <a:lnTo>
                  <a:pt x="329990" y="326983"/>
                </a:lnTo>
                <a:lnTo>
                  <a:pt x="361950" y="366522"/>
                </a:lnTo>
                <a:lnTo>
                  <a:pt x="382524" y="392430"/>
                </a:lnTo>
                <a:lnTo>
                  <a:pt x="382524" y="392684"/>
                </a:lnTo>
                <a:lnTo>
                  <a:pt x="422148" y="445770"/>
                </a:lnTo>
                <a:lnTo>
                  <a:pt x="441198" y="473202"/>
                </a:lnTo>
                <a:lnTo>
                  <a:pt x="478536" y="528828"/>
                </a:lnTo>
                <a:lnTo>
                  <a:pt x="496062" y="557022"/>
                </a:lnTo>
                <a:lnTo>
                  <a:pt x="506730" y="550164"/>
                </a:lnTo>
                <a:close/>
              </a:path>
              <a:path w="506729" h="557529">
                <a:moveTo>
                  <a:pt x="132587" y="119634"/>
                </a:moveTo>
                <a:lnTo>
                  <a:pt x="131826" y="118872"/>
                </a:lnTo>
                <a:lnTo>
                  <a:pt x="132587" y="119634"/>
                </a:lnTo>
                <a:close/>
              </a:path>
              <a:path w="506729" h="557529">
                <a:moveTo>
                  <a:pt x="262128" y="230124"/>
                </a:moveTo>
                <a:lnTo>
                  <a:pt x="261366" y="229285"/>
                </a:lnTo>
                <a:lnTo>
                  <a:pt x="262128" y="230124"/>
                </a:lnTo>
                <a:close/>
              </a:path>
              <a:path w="506729" h="557529">
                <a:moveTo>
                  <a:pt x="382524" y="392684"/>
                </a:moveTo>
                <a:lnTo>
                  <a:pt x="382524" y="392430"/>
                </a:lnTo>
                <a:lnTo>
                  <a:pt x="381762" y="391668"/>
                </a:lnTo>
                <a:lnTo>
                  <a:pt x="382524" y="3926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57507" y="3351276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4">
                <a:moveTo>
                  <a:pt x="12954" y="3809"/>
                </a:moveTo>
                <a:lnTo>
                  <a:pt x="7620" y="0"/>
                </a:lnTo>
                <a:lnTo>
                  <a:pt x="0" y="10667"/>
                </a:lnTo>
                <a:lnTo>
                  <a:pt x="5334" y="14477"/>
                </a:lnTo>
                <a:lnTo>
                  <a:pt x="12954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62841" y="3355085"/>
            <a:ext cx="35560" cy="31750"/>
          </a:xfrm>
          <a:custGeom>
            <a:avLst/>
            <a:gdLst/>
            <a:ahLst/>
            <a:cxnLst/>
            <a:rect l="l" t="t" r="r" b="b"/>
            <a:pathLst>
              <a:path w="35560" h="31750">
                <a:moveTo>
                  <a:pt x="35052" y="20573"/>
                </a:moveTo>
                <a:lnTo>
                  <a:pt x="7620" y="0"/>
                </a:lnTo>
                <a:lnTo>
                  <a:pt x="0" y="10667"/>
                </a:lnTo>
                <a:lnTo>
                  <a:pt x="27432" y="31241"/>
                </a:lnTo>
                <a:lnTo>
                  <a:pt x="350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5967" y="5231129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13716" y="1523"/>
                </a:moveTo>
                <a:lnTo>
                  <a:pt x="762" y="0"/>
                </a:lnTo>
                <a:lnTo>
                  <a:pt x="0" y="6096"/>
                </a:lnTo>
                <a:lnTo>
                  <a:pt x="12954" y="7619"/>
                </a:lnTo>
                <a:lnTo>
                  <a:pt x="1371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37367" y="4619244"/>
            <a:ext cx="246379" cy="613410"/>
          </a:xfrm>
          <a:custGeom>
            <a:avLst/>
            <a:gdLst/>
            <a:ahLst/>
            <a:cxnLst/>
            <a:rect l="l" t="t" r="r" b="b"/>
            <a:pathLst>
              <a:path w="246379" h="613410">
                <a:moveTo>
                  <a:pt x="246056" y="538425"/>
                </a:moveTo>
                <a:lnTo>
                  <a:pt x="243983" y="485179"/>
                </a:lnTo>
                <a:lnTo>
                  <a:pt x="238361" y="432464"/>
                </a:lnTo>
                <a:lnTo>
                  <a:pt x="229166" y="380409"/>
                </a:lnTo>
                <a:lnTo>
                  <a:pt x="216377" y="329142"/>
                </a:lnTo>
                <a:lnTo>
                  <a:pt x="199969" y="278791"/>
                </a:lnTo>
                <a:lnTo>
                  <a:pt x="179921" y="229487"/>
                </a:lnTo>
                <a:lnTo>
                  <a:pt x="156210" y="181356"/>
                </a:lnTo>
                <a:lnTo>
                  <a:pt x="145542" y="161544"/>
                </a:lnTo>
                <a:lnTo>
                  <a:pt x="144780" y="161544"/>
                </a:lnTo>
                <a:lnTo>
                  <a:pt x="132588" y="142494"/>
                </a:lnTo>
                <a:lnTo>
                  <a:pt x="132588" y="141732"/>
                </a:lnTo>
                <a:lnTo>
                  <a:pt x="119634" y="122682"/>
                </a:lnTo>
                <a:lnTo>
                  <a:pt x="105918" y="103632"/>
                </a:lnTo>
                <a:lnTo>
                  <a:pt x="92202" y="85344"/>
                </a:lnTo>
                <a:lnTo>
                  <a:pt x="76962" y="67056"/>
                </a:lnTo>
                <a:lnTo>
                  <a:pt x="76200" y="66294"/>
                </a:lnTo>
                <a:lnTo>
                  <a:pt x="60197" y="49530"/>
                </a:lnTo>
                <a:lnTo>
                  <a:pt x="44957" y="32766"/>
                </a:lnTo>
                <a:lnTo>
                  <a:pt x="44195" y="32004"/>
                </a:lnTo>
                <a:lnTo>
                  <a:pt x="26669" y="16002"/>
                </a:lnTo>
                <a:lnTo>
                  <a:pt x="8382" y="0"/>
                </a:lnTo>
                <a:lnTo>
                  <a:pt x="0" y="9906"/>
                </a:lnTo>
                <a:lnTo>
                  <a:pt x="18287" y="25908"/>
                </a:lnTo>
                <a:lnTo>
                  <a:pt x="35051" y="41214"/>
                </a:lnTo>
                <a:lnTo>
                  <a:pt x="35813" y="41910"/>
                </a:lnTo>
                <a:lnTo>
                  <a:pt x="51053" y="58674"/>
                </a:lnTo>
                <a:lnTo>
                  <a:pt x="67056" y="75438"/>
                </a:lnTo>
                <a:lnTo>
                  <a:pt x="82296" y="93726"/>
                </a:lnTo>
                <a:lnTo>
                  <a:pt x="82296" y="93980"/>
                </a:lnTo>
                <a:lnTo>
                  <a:pt x="95250" y="111252"/>
                </a:lnTo>
                <a:lnTo>
                  <a:pt x="108966" y="130302"/>
                </a:lnTo>
                <a:lnTo>
                  <a:pt x="121920" y="149352"/>
                </a:lnTo>
                <a:lnTo>
                  <a:pt x="134112" y="168402"/>
                </a:lnTo>
                <a:lnTo>
                  <a:pt x="134112" y="167640"/>
                </a:lnTo>
                <a:lnTo>
                  <a:pt x="144780" y="187452"/>
                </a:lnTo>
                <a:lnTo>
                  <a:pt x="155448" y="208026"/>
                </a:lnTo>
                <a:lnTo>
                  <a:pt x="165354" y="227838"/>
                </a:lnTo>
                <a:lnTo>
                  <a:pt x="165354" y="229552"/>
                </a:lnTo>
                <a:lnTo>
                  <a:pt x="173736" y="248412"/>
                </a:lnTo>
                <a:lnTo>
                  <a:pt x="173736" y="247650"/>
                </a:lnTo>
                <a:lnTo>
                  <a:pt x="190500" y="290322"/>
                </a:lnTo>
                <a:lnTo>
                  <a:pt x="204216" y="332994"/>
                </a:lnTo>
                <a:lnTo>
                  <a:pt x="204216" y="332232"/>
                </a:lnTo>
                <a:lnTo>
                  <a:pt x="214884" y="374904"/>
                </a:lnTo>
                <a:lnTo>
                  <a:pt x="219456" y="397002"/>
                </a:lnTo>
                <a:lnTo>
                  <a:pt x="223266" y="419100"/>
                </a:lnTo>
                <a:lnTo>
                  <a:pt x="223266" y="418338"/>
                </a:lnTo>
                <a:lnTo>
                  <a:pt x="226314" y="439674"/>
                </a:lnTo>
                <a:lnTo>
                  <a:pt x="230886" y="483870"/>
                </a:lnTo>
                <a:lnTo>
                  <a:pt x="232410" y="505206"/>
                </a:lnTo>
                <a:lnTo>
                  <a:pt x="232410" y="527304"/>
                </a:lnTo>
                <a:lnTo>
                  <a:pt x="233158" y="549014"/>
                </a:lnTo>
                <a:lnTo>
                  <a:pt x="233172" y="548640"/>
                </a:lnTo>
                <a:lnTo>
                  <a:pt x="233172" y="612334"/>
                </a:lnTo>
                <a:lnTo>
                  <a:pt x="242316" y="613410"/>
                </a:lnTo>
                <a:lnTo>
                  <a:pt x="244602" y="592074"/>
                </a:lnTo>
                <a:lnTo>
                  <a:pt x="246056" y="538425"/>
                </a:lnTo>
                <a:close/>
              </a:path>
              <a:path w="246379" h="613410">
                <a:moveTo>
                  <a:pt x="35813" y="41910"/>
                </a:moveTo>
                <a:lnTo>
                  <a:pt x="35051" y="41148"/>
                </a:lnTo>
                <a:lnTo>
                  <a:pt x="35415" y="41546"/>
                </a:lnTo>
                <a:lnTo>
                  <a:pt x="35813" y="41910"/>
                </a:lnTo>
                <a:close/>
              </a:path>
              <a:path w="246379" h="613410">
                <a:moveTo>
                  <a:pt x="35415" y="41546"/>
                </a:moveTo>
                <a:lnTo>
                  <a:pt x="35051" y="41148"/>
                </a:lnTo>
                <a:lnTo>
                  <a:pt x="35415" y="41546"/>
                </a:lnTo>
                <a:close/>
              </a:path>
              <a:path w="246379" h="613410">
                <a:moveTo>
                  <a:pt x="35813" y="41982"/>
                </a:moveTo>
                <a:lnTo>
                  <a:pt x="35415" y="41546"/>
                </a:lnTo>
                <a:lnTo>
                  <a:pt x="35813" y="41982"/>
                </a:lnTo>
                <a:close/>
              </a:path>
              <a:path w="246379" h="613410">
                <a:moveTo>
                  <a:pt x="60959" y="50292"/>
                </a:moveTo>
                <a:lnTo>
                  <a:pt x="60197" y="49457"/>
                </a:lnTo>
                <a:lnTo>
                  <a:pt x="60959" y="50292"/>
                </a:lnTo>
                <a:close/>
              </a:path>
              <a:path w="246379" h="613410">
                <a:moveTo>
                  <a:pt x="82296" y="93980"/>
                </a:moveTo>
                <a:lnTo>
                  <a:pt x="82296" y="93726"/>
                </a:lnTo>
                <a:lnTo>
                  <a:pt x="81534" y="92964"/>
                </a:lnTo>
                <a:lnTo>
                  <a:pt x="82296" y="93980"/>
                </a:lnTo>
                <a:close/>
              </a:path>
              <a:path w="246379" h="613410">
                <a:moveTo>
                  <a:pt x="165354" y="229552"/>
                </a:moveTo>
                <a:lnTo>
                  <a:pt x="165354" y="227838"/>
                </a:lnTo>
                <a:lnTo>
                  <a:pt x="164592" y="227838"/>
                </a:lnTo>
                <a:lnTo>
                  <a:pt x="165354" y="229552"/>
                </a:lnTo>
                <a:close/>
              </a:path>
              <a:path w="246379" h="613410">
                <a:moveTo>
                  <a:pt x="233172" y="612334"/>
                </a:moveTo>
                <a:lnTo>
                  <a:pt x="233172" y="549402"/>
                </a:lnTo>
                <a:lnTo>
                  <a:pt x="233158" y="549014"/>
                </a:lnTo>
                <a:lnTo>
                  <a:pt x="231648" y="591312"/>
                </a:lnTo>
                <a:lnTo>
                  <a:pt x="231648" y="590550"/>
                </a:lnTo>
                <a:lnTo>
                  <a:pt x="229362" y="611886"/>
                </a:lnTo>
                <a:lnTo>
                  <a:pt x="233172" y="612334"/>
                </a:lnTo>
                <a:close/>
              </a:path>
              <a:path w="246379" h="613410">
                <a:moveTo>
                  <a:pt x="233172" y="549402"/>
                </a:moveTo>
                <a:lnTo>
                  <a:pt x="233172" y="548640"/>
                </a:lnTo>
                <a:lnTo>
                  <a:pt x="233158" y="549014"/>
                </a:lnTo>
                <a:lnTo>
                  <a:pt x="233172" y="549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19079" y="4604003"/>
            <a:ext cx="26670" cy="25400"/>
          </a:xfrm>
          <a:custGeom>
            <a:avLst/>
            <a:gdLst/>
            <a:ahLst/>
            <a:cxnLst/>
            <a:rect l="l" t="t" r="r" b="b"/>
            <a:pathLst>
              <a:path w="26670" h="25400">
                <a:moveTo>
                  <a:pt x="26669" y="15240"/>
                </a:moveTo>
                <a:lnTo>
                  <a:pt x="8381" y="0"/>
                </a:lnTo>
                <a:lnTo>
                  <a:pt x="7619" y="0"/>
                </a:lnTo>
                <a:lnTo>
                  <a:pt x="0" y="9906"/>
                </a:lnTo>
                <a:lnTo>
                  <a:pt x="18287" y="25146"/>
                </a:lnTo>
                <a:lnTo>
                  <a:pt x="26669" y="152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94695" y="4584953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12192" y="3810"/>
                </a:moveTo>
                <a:lnTo>
                  <a:pt x="7620" y="0"/>
                </a:lnTo>
                <a:lnTo>
                  <a:pt x="0" y="9906"/>
                </a:lnTo>
                <a:lnTo>
                  <a:pt x="4572" y="13716"/>
                </a:lnTo>
                <a:lnTo>
                  <a:pt x="12192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199267" y="4588764"/>
            <a:ext cx="27940" cy="25400"/>
          </a:xfrm>
          <a:custGeom>
            <a:avLst/>
            <a:gdLst/>
            <a:ahLst/>
            <a:cxnLst/>
            <a:rect l="l" t="t" r="r" b="b"/>
            <a:pathLst>
              <a:path w="27939" h="25400">
                <a:moveTo>
                  <a:pt x="27432" y="15239"/>
                </a:moveTo>
                <a:lnTo>
                  <a:pt x="7620" y="0"/>
                </a:lnTo>
                <a:lnTo>
                  <a:pt x="0" y="9905"/>
                </a:lnTo>
                <a:lnTo>
                  <a:pt x="19812" y="25145"/>
                </a:lnTo>
                <a:lnTo>
                  <a:pt x="27432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347601" y="3364991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6"/>
                </a:lnTo>
                <a:lnTo>
                  <a:pt x="12953" y="6096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347601" y="337108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0"/>
                </a:moveTo>
                <a:lnTo>
                  <a:pt x="0" y="50291"/>
                </a:lnTo>
                <a:lnTo>
                  <a:pt x="12953" y="50291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54078" y="3502152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354078" y="3687317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54078" y="3873246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3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354078" y="4058411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354078" y="4243578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354078" y="4429505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354078" y="4614671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354078" y="4799838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354078" y="4985765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27789" y="3328749"/>
            <a:ext cx="62230" cy="52069"/>
          </a:xfrm>
          <a:custGeom>
            <a:avLst/>
            <a:gdLst/>
            <a:ahLst/>
            <a:cxnLst/>
            <a:rect l="l" t="t" r="r" b="b"/>
            <a:pathLst>
              <a:path w="62229" h="52070">
                <a:moveTo>
                  <a:pt x="61722" y="25574"/>
                </a:moveTo>
                <a:lnTo>
                  <a:pt x="60960" y="20240"/>
                </a:lnTo>
                <a:lnTo>
                  <a:pt x="59436" y="15668"/>
                </a:lnTo>
                <a:lnTo>
                  <a:pt x="46030" y="3174"/>
                </a:lnTo>
                <a:lnTo>
                  <a:pt x="28027" y="0"/>
                </a:lnTo>
                <a:lnTo>
                  <a:pt x="11060" y="5803"/>
                </a:lnTo>
                <a:lnTo>
                  <a:pt x="762" y="20240"/>
                </a:lnTo>
                <a:lnTo>
                  <a:pt x="0" y="25574"/>
                </a:lnTo>
                <a:lnTo>
                  <a:pt x="762" y="30908"/>
                </a:lnTo>
                <a:lnTo>
                  <a:pt x="11017" y="45975"/>
                </a:lnTo>
                <a:lnTo>
                  <a:pt x="27893" y="51949"/>
                </a:lnTo>
                <a:lnTo>
                  <a:pt x="45872" y="48735"/>
                </a:lnTo>
                <a:lnTo>
                  <a:pt x="59436" y="36242"/>
                </a:lnTo>
                <a:lnTo>
                  <a:pt x="60960" y="30908"/>
                </a:lnTo>
                <a:lnTo>
                  <a:pt x="61722" y="25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324984" y="3325367"/>
            <a:ext cx="67945" cy="59055"/>
          </a:xfrm>
          <a:custGeom>
            <a:avLst/>
            <a:gdLst/>
            <a:ahLst/>
            <a:cxnLst/>
            <a:rect l="l" t="t" r="r" b="b"/>
            <a:pathLst>
              <a:path w="67945" h="59054">
                <a:moveTo>
                  <a:pt x="67575" y="28955"/>
                </a:moveTo>
                <a:lnTo>
                  <a:pt x="66813" y="23621"/>
                </a:lnTo>
                <a:lnTo>
                  <a:pt x="66813" y="22859"/>
                </a:lnTo>
                <a:lnTo>
                  <a:pt x="65289" y="18287"/>
                </a:lnTo>
                <a:lnTo>
                  <a:pt x="65289" y="17525"/>
                </a:lnTo>
                <a:lnTo>
                  <a:pt x="62241" y="12953"/>
                </a:lnTo>
                <a:lnTo>
                  <a:pt x="57707" y="8420"/>
                </a:lnTo>
                <a:lnTo>
                  <a:pt x="56907" y="8381"/>
                </a:lnTo>
                <a:lnTo>
                  <a:pt x="52335" y="5333"/>
                </a:lnTo>
                <a:lnTo>
                  <a:pt x="47001" y="3047"/>
                </a:lnTo>
                <a:lnTo>
                  <a:pt x="46239" y="2285"/>
                </a:lnTo>
                <a:lnTo>
                  <a:pt x="40905" y="761"/>
                </a:lnTo>
                <a:lnTo>
                  <a:pt x="34809" y="0"/>
                </a:lnTo>
                <a:lnTo>
                  <a:pt x="34047" y="0"/>
                </a:lnTo>
                <a:lnTo>
                  <a:pt x="28017" y="669"/>
                </a:lnTo>
                <a:lnTo>
                  <a:pt x="26427" y="761"/>
                </a:lnTo>
                <a:lnTo>
                  <a:pt x="21093" y="2285"/>
                </a:lnTo>
                <a:lnTo>
                  <a:pt x="21093" y="3047"/>
                </a:lnTo>
                <a:lnTo>
                  <a:pt x="15759" y="5333"/>
                </a:lnTo>
                <a:lnTo>
                  <a:pt x="14997" y="5333"/>
                </a:lnTo>
                <a:lnTo>
                  <a:pt x="4660" y="14089"/>
                </a:lnTo>
                <a:lnTo>
                  <a:pt x="0" y="25912"/>
                </a:lnTo>
                <a:lnTo>
                  <a:pt x="1504" y="38686"/>
                </a:lnTo>
                <a:lnTo>
                  <a:pt x="5853" y="44872"/>
                </a:lnTo>
                <a:lnTo>
                  <a:pt x="5853" y="28955"/>
                </a:lnTo>
                <a:lnTo>
                  <a:pt x="5907" y="29336"/>
                </a:lnTo>
                <a:lnTo>
                  <a:pt x="6615" y="24383"/>
                </a:lnTo>
                <a:lnTo>
                  <a:pt x="6615" y="25145"/>
                </a:lnTo>
                <a:lnTo>
                  <a:pt x="8139" y="20573"/>
                </a:lnTo>
                <a:lnTo>
                  <a:pt x="10425" y="17144"/>
                </a:lnTo>
                <a:lnTo>
                  <a:pt x="10425" y="16763"/>
                </a:lnTo>
                <a:lnTo>
                  <a:pt x="14235" y="12953"/>
                </a:lnTo>
                <a:lnTo>
                  <a:pt x="14235" y="13207"/>
                </a:lnTo>
                <a:lnTo>
                  <a:pt x="18045" y="10667"/>
                </a:lnTo>
                <a:lnTo>
                  <a:pt x="22617" y="8708"/>
                </a:lnTo>
                <a:lnTo>
                  <a:pt x="22617" y="8381"/>
                </a:lnTo>
                <a:lnTo>
                  <a:pt x="28017" y="6850"/>
                </a:lnTo>
                <a:lnTo>
                  <a:pt x="34047" y="6180"/>
                </a:lnTo>
                <a:lnTo>
                  <a:pt x="40143" y="6857"/>
                </a:lnTo>
                <a:lnTo>
                  <a:pt x="40143" y="7075"/>
                </a:lnTo>
                <a:lnTo>
                  <a:pt x="44715" y="8381"/>
                </a:lnTo>
                <a:lnTo>
                  <a:pt x="50049" y="10667"/>
                </a:lnTo>
                <a:lnTo>
                  <a:pt x="50049" y="11175"/>
                </a:lnTo>
                <a:lnTo>
                  <a:pt x="53097" y="13207"/>
                </a:lnTo>
                <a:lnTo>
                  <a:pt x="53097" y="12953"/>
                </a:lnTo>
                <a:lnTo>
                  <a:pt x="56907" y="16763"/>
                </a:lnTo>
                <a:lnTo>
                  <a:pt x="56907" y="16001"/>
                </a:lnTo>
                <a:lnTo>
                  <a:pt x="59955" y="20573"/>
                </a:lnTo>
                <a:lnTo>
                  <a:pt x="59955" y="22859"/>
                </a:lnTo>
                <a:lnTo>
                  <a:pt x="60717" y="25145"/>
                </a:lnTo>
                <a:lnTo>
                  <a:pt x="60717" y="24383"/>
                </a:lnTo>
                <a:lnTo>
                  <a:pt x="61424" y="29336"/>
                </a:lnTo>
                <a:lnTo>
                  <a:pt x="61479" y="28955"/>
                </a:lnTo>
                <a:lnTo>
                  <a:pt x="64527" y="29336"/>
                </a:lnTo>
                <a:lnTo>
                  <a:pt x="67575" y="28955"/>
                </a:lnTo>
                <a:close/>
              </a:path>
              <a:path w="67945" h="59054">
                <a:moveTo>
                  <a:pt x="5907" y="29336"/>
                </a:moveTo>
                <a:lnTo>
                  <a:pt x="5853" y="28955"/>
                </a:lnTo>
                <a:lnTo>
                  <a:pt x="5853" y="29717"/>
                </a:lnTo>
                <a:lnTo>
                  <a:pt x="5907" y="29336"/>
                </a:lnTo>
                <a:close/>
              </a:path>
              <a:path w="67945" h="59054">
                <a:moveTo>
                  <a:pt x="8139" y="38861"/>
                </a:moveTo>
                <a:lnTo>
                  <a:pt x="6615" y="33527"/>
                </a:lnTo>
                <a:lnTo>
                  <a:pt x="6615" y="34289"/>
                </a:lnTo>
                <a:lnTo>
                  <a:pt x="5907" y="29336"/>
                </a:lnTo>
                <a:lnTo>
                  <a:pt x="5853" y="29717"/>
                </a:lnTo>
                <a:lnTo>
                  <a:pt x="5853" y="44872"/>
                </a:lnTo>
                <a:lnTo>
                  <a:pt x="7377" y="47040"/>
                </a:lnTo>
                <a:lnTo>
                  <a:pt x="7377" y="38099"/>
                </a:lnTo>
                <a:lnTo>
                  <a:pt x="8139" y="38861"/>
                </a:lnTo>
                <a:close/>
              </a:path>
              <a:path w="67945" h="59054">
                <a:moveTo>
                  <a:pt x="13758" y="45910"/>
                </a:moveTo>
                <a:lnTo>
                  <a:pt x="10425" y="41909"/>
                </a:lnTo>
                <a:lnTo>
                  <a:pt x="7377" y="38099"/>
                </a:lnTo>
                <a:lnTo>
                  <a:pt x="7377" y="47040"/>
                </a:lnTo>
                <a:lnTo>
                  <a:pt x="9663" y="50291"/>
                </a:lnTo>
                <a:lnTo>
                  <a:pt x="10425" y="51053"/>
                </a:lnTo>
                <a:lnTo>
                  <a:pt x="13473" y="53085"/>
                </a:lnTo>
                <a:lnTo>
                  <a:pt x="13473" y="45719"/>
                </a:lnTo>
                <a:lnTo>
                  <a:pt x="13758" y="45910"/>
                </a:lnTo>
                <a:close/>
              </a:path>
              <a:path w="67945" h="59054">
                <a:moveTo>
                  <a:pt x="11187" y="16001"/>
                </a:moveTo>
                <a:lnTo>
                  <a:pt x="10425" y="16763"/>
                </a:lnTo>
                <a:lnTo>
                  <a:pt x="10425" y="17144"/>
                </a:lnTo>
                <a:lnTo>
                  <a:pt x="11187" y="16001"/>
                </a:lnTo>
                <a:close/>
              </a:path>
              <a:path w="67945" h="59054">
                <a:moveTo>
                  <a:pt x="14235" y="13207"/>
                </a:moveTo>
                <a:lnTo>
                  <a:pt x="14235" y="12953"/>
                </a:lnTo>
                <a:lnTo>
                  <a:pt x="13473" y="13715"/>
                </a:lnTo>
                <a:lnTo>
                  <a:pt x="14235" y="13207"/>
                </a:lnTo>
                <a:close/>
              </a:path>
              <a:path w="67945" h="59054">
                <a:moveTo>
                  <a:pt x="14235" y="46481"/>
                </a:moveTo>
                <a:lnTo>
                  <a:pt x="13758" y="45910"/>
                </a:lnTo>
                <a:lnTo>
                  <a:pt x="13473" y="45719"/>
                </a:lnTo>
                <a:lnTo>
                  <a:pt x="14235" y="46481"/>
                </a:lnTo>
                <a:close/>
              </a:path>
              <a:path w="67945" h="59054">
                <a:moveTo>
                  <a:pt x="14235" y="53593"/>
                </a:moveTo>
                <a:lnTo>
                  <a:pt x="14235" y="46481"/>
                </a:lnTo>
                <a:lnTo>
                  <a:pt x="13473" y="45719"/>
                </a:lnTo>
                <a:lnTo>
                  <a:pt x="13473" y="53085"/>
                </a:lnTo>
                <a:lnTo>
                  <a:pt x="14235" y="53593"/>
                </a:lnTo>
                <a:close/>
              </a:path>
              <a:path w="67945" h="59054">
                <a:moveTo>
                  <a:pt x="23379" y="56990"/>
                </a:moveTo>
                <a:lnTo>
                  <a:pt x="23379" y="51053"/>
                </a:lnTo>
                <a:lnTo>
                  <a:pt x="18045" y="48767"/>
                </a:lnTo>
                <a:lnTo>
                  <a:pt x="13758" y="45910"/>
                </a:lnTo>
                <a:lnTo>
                  <a:pt x="14235" y="46481"/>
                </a:lnTo>
                <a:lnTo>
                  <a:pt x="14235" y="53593"/>
                </a:lnTo>
                <a:lnTo>
                  <a:pt x="14997" y="54101"/>
                </a:lnTo>
                <a:lnTo>
                  <a:pt x="15759" y="54101"/>
                </a:lnTo>
                <a:lnTo>
                  <a:pt x="21549" y="56538"/>
                </a:lnTo>
                <a:lnTo>
                  <a:pt x="23379" y="56990"/>
                </a:lnTo>
                <a:close/>
              </a:path>
              <a:path w="67945" h="59054">
                <a:moveTo>
                  <a:pt x="23379" y="8381"/>
                </a:moveTo>
                <a:lnTo>
                  <a:pt x="22617" y="8381"/>
                </a:lnTo>
                <a:lnTo>
                  <a:pt x="22617" y="8708"/>
                </a:lnTo>
                <a:lnTo>
                  <a:pt x="23379" y="8381"/>
                </a:lnTo>
                <a:close/>
              </a:path>
              <a:path w="67945" h="59054">
                <a:moveTo>
                  <a:pt x="34809" y="58648"/>
                </a:moveTo>
                <a:lnTo>
                  <a:pt x="34809" y="52577"/>
                </a:lnTo>
                <a:lnTo>
                  <a:pt x="34047" y="52577"/>
                </a:lnTo>
                <a:lnTo>
                  <a:pt x="27951" y="51815"/>
                </a:lnTo>
                <a:lnTo>
                  <a:pt x="22617" y="50291"/>
                </a:lnTo>
                <a:lnTo>
                  <a:pt x="23379" y="51053"/>
                </a:lnTo>
                <a:lnTo>
                  <a:pt x="23379" y="56990"/>
                </a:lnTo>
                <a:lnTo>
                  <a:pt x="28017" y="58135"/>
                </a:lnTo>
                <a:lnTo>
                  <a:pt x="34047" y="58620"/>
                </a:lnTo>
                <a:lnTo>
                  <a:pt x="34809" y="58648"/>
                </a:lnTo>
                <a:close/>
              </a:path>
              <a:path w="67945" h="59054">
                <a:moveTo>
                  <a:pt x="34405" y="6140"/>
                </a:moveTo>
                <a:lnTo>
                  <a:pt x="34047" y="6095"/>
                </a:lnTo>
                <a:lnTo>
                  <a:pt x="34405" y="6140"/>
                </a:lnTo>
                <a:close/>
              </a:path>
              <a:path w="67945" h="59054">
                <a:moveTo>
                  <a:pt x="34405" y="52533"/>
                </a:moveTo>
                <a:lnTo>
                  <a:pt x="34047" y="52493"/>
                </a:lnTo>
                <a:lnTo>
                  <a:pt x="34405" y="52533"/>
                </a:lnTo>
                <a:close/>
              </a:path>
              <a:path w="67945" h="59054">
                <a:moveTo>
                  <a:pt x="34809" y="6191"/>
                </a:moveTo>
                <a:lnTo>
                  <a:pt x="34405" y="6140"/>
                </a:lnTo>
                <a:lnTo>
                  <a:pt x="34809" y="6191"/>
                </a:lnTo>
                <a:close/>
              </a:path>
              <a:path w="67945" h="59054">
                <a:moveTo>
                  <a:pt x="40143" y="58004"/>
                </a:moveTo>
                <a:lnTo>
                  <a:pt x="40143" y="51815"/>
                </a:lnTo>
                <a:lnTo>
                  <a:pt x="34405" y="52533"/>
                </a:lnTo>
                <a:lnTo>
                  <a:pt x="34809" y="52577"/>
                </a:lnTo>
                <a:lnTo>
                  <a:pt x="34809" y="58648"/>
                </a:lnTo>
                <a:lnTo>
                  <a:pt x="40143" y="58004"/>
                </a:lnTo>
                <a:close/>
              </a:path>
              <a:path w="67945" h="59054">
                <a:moveTo>
                  <a:pt x="40143" y="7075"/>
                </a:moveTo>
                <a:lnTo>
                  <a:pt x="40143" y="6857"/>
                </a:lnTo>
                <a:lnTo>
                  <a:pt x="39381" y="6857"/>
                </a:lnTo>
                <a:lnTo>
                  <a:pt x="40143" y="7075"/>
                </a:lnTo>
                <a:close/>
              </a:path>
              <a:path w="67945" h="59054">
                <a:moveTo>
                  <a:pt x="50049" y="55249"/>
                </a:moveTo>
                <a:lnTo>
                  <a:pt x="50049" y="48767"/>
                </a:lnTo>
                <a:lnTo>
                  <a:pt x="44715" y="51053"/>
                </a:lnTo>
                <a:lnTo>
                  <a:pt x="44715" y="50291"/>
                </a:lnTo>
                <a:lnTo>
                  <a:pt x="39381" y="51815"/>
                </a:lnTo>
                <a:lnTo>
                  <a:pt x="40143" y="51815"/>
                </a:lnTo>
                <a:lnTo>
                  <a:pt x="40143" y="58004"/>
                </a:lnTo>
                <a:lnTo>
                  <a:pt x="40905" y="57911"/>
                </a:lnTo>
                <a:lnTo>
                  <a:pt x="46239" y="56387"/>
                </a:lnTo>
                <a:lnTo>
                  <a:pt x="47001" y="56387"/>
                </a:lnTo>
                <a:lnTo>
                  <a:pt x="50049" y="55249"/>
                </a:lnTo>
                <a:close/>
              </a:path>
              <a:path w="67945" h="59054">
                <a:moveTo>
                  <a:pt x="50049" y="11175"/>
                </a:moveTo>
                <a:lnTo>
                  <a:pt x="50049" y="10667"/>
                </a:lnTo>
                <a:lnTo>
                  <a:pt x="49287" y="10667"/>
                </a:lnTo>
                <a:lnTo>
                  <a:pt x="50049" y="11175"/>
                </a:lnTo>
                <a:close/>
              </a:path>
              <a:path w="67945" h="59054">
                <a:moveTo>
                  <a:pt x="53573" y="45910"/>
                </a:moveTo>
                <a:lnTo>
                  <a:pt x="49287" y="48767"/>
                </a:lnTo>
                <a:lnTo>
                  <a:pt x="50049" y="48767"/>
                </a:lnTo>
                <a:lnTo>
                  <a:pt x="50049" y="55249"/>
                </a:lnTo>
                <a:lnTo>
                  <a:pt x="53097" y="54110"/>
                </a:lnTo>
                <a:lnTo>
                  <a:pt x="53097" y="46481"/>
                </a:lnTo>
                <a:lnTo>
                  <a:pt x="53573" y="45910"/>
                </a:lnTo>
                <a:close/>
              </a:path>
              <a:path w="67945" h="59054">
                <a:moveTo>
                  <a:pt x="53859" y="13715"/>
                </a:moveTo>
                <a:lnTo>
                  <a:pt x="53097" y="12953"/>
                </a:lnTo>
                <a:lnTo>
                  <a:pt x="53097" y="13207"/>
                </a:lnTo>
                <a:lnTo>
                  <a:pt x="53859" y="13715"/>
                </a:lnTo>
                <a:close/>
              </a:path>
              <a:path w="67945" h="59054">
                <a:moveTo>
                  <a:pt x="53859" y="45719"/>
                </a:moveTo>
                <a:lnTo>
                  <a:pt x="53573" y="45910"/>
                </a:lnTo>
                <a:lnTo>
                  <a:pt x="53097" y="46481"/>
                </a:lnTo>
                <a:lnTo>
                  <a:pt x="53859" y="45719"/>
                </a:lnTo>
                <a:close/>
              </a:path>
              <a:path w="67945" h="59054">
                <a:moveTo>
                  <a:pt x="53859" y="53825"/>
                </a:moveTo>
                <a:lnTo>
                  <a:pt x="53859" y="45719"/>
                </a:lnTo>
                <a:lnTo>
                  <a:pt x="53097" y="46481"/>
                </a:lnTo>
                <a:lnTo>
                  <a:pt x="53097" y="54110"/>
                </a:lnTo>
                <a:lnTo>
                  <a:pt x="53859" y="53825"/>
                </a:lnTo>
                <a:close/>
              </a:path>
              <a:path w="67945" h="59054">
                <a:moveTo>
                  <a:pt x="59955" y="47440"/>
                </a:moveTo>
                <a:lnTo>
                  <a:pt x="59955" y="38099"/>
                </a:lnTo>
                <a:lnTo>
                  <a:pt x="56907" y="41909"/>
                </a:lnTo>
                <a:lnTo>
                  <a:pt x="53573" y="45910"/>
                </a:lnTo>
                <a:lnTo>
                  <a:pt x="53859" y="45719"/>
                </a:lnTo>
                <a:lnTo>
                  <a:pt x="53859" y="53825"/>
                </a:lnTo>
                <a:lnTo>
                  <a:pt x="57681" y="52396"/>
                </a:lnTo>
                <a:lnTo>
                  <a:pt x="57681" y="50190"/>
                </a:lnTo>
                <a:lnTo>
                  <a:pt x="59955" y="47440"/>
                </a:lnTo>
                <a:close/>
              </a:path>
              <a:path w="67945" h="59054">
                <a:moveTo>
                  <a:pt x="57707" y="52387"/>
                </a:moveTo>
                <a:lnTo>
                  <a:pt x="57681" y="50190"/>
                </a:lnTo>
                <a:lnTo>
                  <a:pt x="57681" y="52396"/>
                </a:lnTo>
                <a:close/>
              </a:path>
              <a:path w="67945" h="59054">
                <a:moveTo>
                  <a:pt x="59955" y="22859"/>
                </a:moveTo>
                <a:lnTo>
                  <a:pt x="59955" y="20573"/>
                </a:lnTo>
                <a:lnTo>
                  <a:pt x="59193" y="20573"/>
                </a:lnTo>
                <a:lnTo>
                  <a:pt x="59955" y="22859"/>
                </a:lnTo>
                <a:close/>
              </a:path>
              <a:path w="67945" h="59054">
                <a:moveTo>
                  <a:pt x="67575" y="29717"/>
                </a:moveTo>
                <a:lnTo>
                  <a:pt x="64527" y="29336"/>
                </a:lnTo>
                <a:lnTo>
                  <a:pt x="61479" y="29717"/>
                </a:lnTo>
                <a:lnTo>
                  <a:pt x="61424" y="29336"/>
                </a:lnTo>
                <a:lnTo>
                  <a:pt x="60717" y="34289"/>
                </a:lnTo>
                <a:lnTo>
                  <a:pt x="60717" y="33527"/>
                </a:lnTo>
                <a:lnTo>
                  <a:pt x="59193" y="38861"/>
                </a:lnTo>
                <a:lnTo>
                  <a:pt x="59955" y="38099"/>
                </a:lnTo>
                <a:lnTo>
                  <a:pt x="59955" y="47440"/>
                </a:lnTo>
                <a:lnTo>
                  <a:pt x="64527" y="41909"/>
                </a:lnTo>
                <a:lnTo>
                  <a:pt x="65289" y="40385"/>
                </a:lnTo>
                <a:lnTo>
                  <a:pt x="66813" y="35051"/>
                </a:lnTo>
                <a:lnTo>
                  <a:pt x="67575" y="29717"/>
                </a:lnTo>
                <a:close/>
              </a:path>
              <a:path w="67945" h="59054">
                <a:moveTo>
                  <a:pt x="64527" y="29336"/>
                </a:moveTo>
                <a:lnTo>
                  <a:pt x="61479" y="28955"/>
                </a:lnTo>
                <a:lnTo>
                  <a:pt x="61424" y="29336"/>
                </a:lnTo>
                <a:lnTo>
                  <a:pt x="61479" y="29717"/>
                </a:lnTo>
                <a:lnTo>
                  <a:pt x="64527" y="29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386463" y="3354323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996569" y="4648454"/>
            <a:ext cx="3606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1990" sz="3600">
                <a:latin typeface="Symbol"/>
                <a:cs typeface="Symbol"/>
              </a:rPr>
              <a:t></a:t>
            </a:r>
            <a:r>
              <a:rPr dirty="0" sz="1900">
                <a:latin typeface="Symbol"/>
                <a:cs typeface="Symbol"/>
              </a:rPr>
              <a:t>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321693" y="5193872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294" y="33447"/>
                </a:moveTo>
                <a:lnTo>
                  <a:pt x="65532" y="26589"/>
                </a:lnTo>
                <a:lnTo>
                  <a:pt x="64008" y="20493"/>
                </a:lnTo>
                <a:lnTo>
                  <a:pt x="49515" y="4155"/>
                </a:lnTo>
                <a:lnTo>
                  <a:pt x="29979" y="0"/>
                </a:lnTo>
                <a:lnTo>
                  <a:pt x="11456" y="7614"/>
                </a:lnTo>
                <a:lnTo>
                  <a:pt x="0" y="26589"/>
                </a:lnTo>
                <a:lnTo>
                  <a:pt x="0" y="39543"/>
                </a:lnTo>
                <a:lnTo>
                  <a:pt x="11088" y="58525"/>
                </a:lnTo>
                <a:lnTo>
                  <a:pt x="29446" y="66360"/>
                </a:lnTo>
                <a:lnTo>
                  <a:pt x="49082" y="62501"/>
                </a:lnTo>
                <a:lnTo>
                  <a:pt x="64008" y="46401"/>
                </a:lnTo>
                <a:lnTo>
                  <a:pt x="65532" y="39543"/>
                </a:lnTo>
                <a:lnTo>
                  <a:pt x="66294" y="33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318645" y="5190744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2390" y="36575"/>
                </a:moveTo>
                <a:lnTo>
                  <a:pt x="71628" y="29717"/>
                </a:lnTo>
                <a:lnTo>
                  <a:pt x="71628" y="28955"/>
                </a:lnTo>
                <a:lnTo>
                  <a:pt x="67623" y="17275"/>
                </a:lnTo>
                <a:lnTo>
                  <a:pt x="59202" y="7996"/>
                </a:lnTo>
                <a:lnTo>
                  <a:pt x="48006" y="1952"/>
                </a:lnTo>
                <a:lnTo>
                  <a:pt x="35814" y="0"/>
                </a:lnTo>
                <a:lnTo>
                  <a:pt x="30480" y="666"/>
                </a:lnTo>
                <a:lnTo>
                  <a:pt x="28956" y="761"/>
                </a:lnTo>
                <a:lnTo>
                  <a:pt x="22098" y="2285"/>
                </a:lnTo>
                <a:lnTo>
                  <a:pt x="21336" y="3047"/>
                </a:lnTo>
                <a:lnTo>
                  <a:pt x="16002" y="6095"/>
                </a:lnTo>
                <a:lnTo>
                  <a:pt x="10668" y="10667"/>
                </a:lnTo>
                <a:lnTo>
                  <a:pt x="9906" y="11429"/>
                </a:lnTo>
                <a:lnTo>
                  <a:pt x="6096" y="16001"/>
                </a:lnTo>
                <a:lnTo>
                  <a:pt x="3048" y="22097"/>
                </a:lnTo>
                <a:lnTo>
                  <a:pt x="3048" y="22859"/>
                </a:lnTo>
                <a:lnTo>
                  <a:pt x="762" y="28955"/>
                </a:lnTo>
                <a:lnTo>
                  <a:pt x="0" y="29717"/>
                </a:lnTo>
                <a:lnTo>
                  <a:pt x="0" y="44195"/>
                </a:lnTo>
                <a:lnTo>
                  <a:pt x="2286" y="51053"/>
                </a:lnTo>
                <a:lnTo>
                  <a:pt x="3048" y="51053"/>
                </a:lnTo>
                <a:lnTo>
                  <a:pt x="6096" y="56387"/>
                </a:lnTo>
                <a:lnTo>
                  <a:pt x="6096" y="31241"/>
                </a:lnTo>
                <a:lnTo>
                  <a:pt x="8382" y="25145"/>
                </a:lnTo>
                <a:lnTo>
                  <a:pt x="10668" y="20573"/>
                </a:lnTo>
                <a:lnTo>
                  <a:pt x="10668" y="19811"/>
                </a:lnTo>
                <a:lnTo>
                  <a:pt x="14478" y="15239"/>
                </a:lnTo>
                <a:lnTo>
                  <a:pt x="19812" y="10667"/>
                </a:lnTo>
                <a:lnTo>
                  <a:pt x="19812" y="10994"/>
                </a:lnTo>
                <a:lnTo>
                  <a:pt x="23622" y="8817"/>
                </a:lnTo>
                <a:lnTo>
                  <a:pt x="23622" y="8381"/>
                </a:lnTo>
                <a:lnTo>
                  <a:pt x="30480" y="6857"/>
                </a:lnTo>
                <a:lnTo>
                  <a:pt x="35814" y="6191"/>
                </a:lnTo>
                <a:lnTo>
                  <a:pt x="42672" y="6857"/>
                </a:lnTo>
                <a:lnTo>
                  <a:pt x="42672" y="7048"/>
                </a:lnTo>
                <a:lnTo>
                  <a:pt x="48006" y="8381"/>
                </a:lnTo>
                <a:lnTo>
                  <a:pt x="48006" y="8762"/>
                </a:lnTo>
                <a:lnTo>
                  <a:pt x="52578" y="11048"/>
                </a:lnTo>
                <a:lnTo>
                  <a:pt x="52578" y="10667"/>
                </a:lnTo>
                <a:lnTo>
                  <a:pt x="61722" y="19811"/>
                </a:lnTo>
                <a:lnTo>
                  <a:pt x="61722" y="19049"/>
                </a:lnTo>
                <a:lnTo>
                  <a:pt x="64770" y="25145"/>
                </a:lnTo>
                <a:lnTo>
                  <a:pt x="64770" y="27431"/>
                </a:lnTo>
                <a:lnTo>
                  <a:pt x="65532" y="30479"/>
                </a:lnTo>
                <a:lnTo>
                  <a:pt x="66249" y="36934"/>
                </a:lnTo>
                <a:lnTo>
                  <a:pt x="66294" y="36575"/>
                </a:lnTo>
                <a:lnTo>
                  <a:pt x="67623" y="36742"/>
                </a:lnTo>
                <a:lnTo>
                  <a:pt x="70104" y="36861"/>
                </a:lnTo>
                <a:lnTo>
                  <a:pt x="72390" y="36575"/>
                </a:lnTo>
                <a:close/>
              </a:path>
              <a:path w="72389" h="72389">
                <a:moveTo>
                  <a:pt x="14922" y="58229"/>
                </a:moveTo>
                <a:lnTo>
                  <a:pt x="11430" y="53339"/>
                </a:lnTo>
                <a:lnTo>
                  <a:pt x="8382" y="48005"/>
                </a:lnTo>
                <a:lnTo>
                  <a:pt x="8382" y="48767"/>
                </a:lnTo>
                <a:lnTo>
                  <a:pt x="6096" y="41909"/>
                </a:lnTo>
                <a:lnTo>
                  <a:pt x="6096" y="57149"/>
                </a:lnTo>
                <a:lnTo>
                  <a:pt x="9906" y="62483"/>
                </a:lnTo>
                <a:lnTo>
                  <a:pt x="10668" y="63245"/>
                </a:lnTo>
                <a:lnTo>
                  <a:pt x="14478" y="65967"/>
                </a:lnTo>
                <a:lnTo>
                  <a:pt x="14478" y="57911"/>
                </a:lnTo>
                <a:lnTo>
                  <a:pt x="14922" y="58229"/>
                </a:lnTo>
                <a:close/>
              </a:path>
              <a:path w="72389" h="72389">
                <a:moveTo>
                  <a:pt x="11430" y="19049"/>
                </a:moveTo>
                <a:lnTo>
                  <a:pt x="10668" y="19811"/>
                </a:lnTo>
                <a:lnTo>
                  <a:pt x="10668" y="20573"/>
                </a:lnTo>
                <a:lnTo>
                  <a:pt x="11430" y="19049"/>
                </a:lnTo>
                <a:close/>
              </a:path>
              <a:path w="72389" h="72389">
                <a:moveTo>
                  <a:pt x="15240" y="58673"/>
                </a:moveTo>
                <a:lnTo>
                  <a:pt x="14922" y="58229"/>
                </a:lnTo>
                <a:lnTo>
                  <a:pt x="14478" y="57911"/>
                </a:lnTo>
                <a:lnTo>
                  <a:pt x="15240" y="58673"/>
                </a:lnTo>
                <a:close/>
              </a:path>
              <a:path w="72389" h="72389">
                <a:moveTo>
                  <a:pt x="15240" y="66511"/>
                </a:moveTo>
                <a:lnTo>
                  <a:pt x="15240" y="58673"/>
                </a:lnTo>
                <a:lnTo>
                  <a:pt x="14478" y="57911"/>
                </a:lnTo>
                <a:lnTo>
                  <a:pt x="14478" y="65967"/>
                </a:lnTo>
                <a:lnTo>
                  <a:pt x="15240" y="66511"/>
                </a:lnTo>
                <a:close/>
              </a:path>
              <a:path w="72389" h="72389">
                <a:moveTo>
                  <a:pt x="19812" y="61721"/>
                </a:moveTo>
                <a:lnTo>
                  <a:pt x="14922" y="58229"/>
                </a:lnTo>
                <a:lnTo>
                  <a:pt x="15240" y="58673"/>
                </a:lnTo>
                <a:lnTo>
                  <a:pt x="15240" y="66511"/>
                </a:lnTo>
                <a:lnTo>
                  <a:pt x="16002" y="67055"/>
                </a:lnTo>
                <a:lnTo>
                  <a:pt x="19050" y="68797"/>
                </a:lnTo>
                <a:lnTo>
                  <a:pt x="19050" y="61721"/>
                </a:lnTo>
                <a:lnTo>
                  <a:pt x="19812" y="61721"/>
                </a:lnTo>
                <a:close/>
              </a:path>
              <a:path w="72389" h="72389">
                <a:moveTo>
                  <a:pt x="19812" y="10994"/>
                </a:moveTo>
                <a:lnTo>
                  <a:pt x="19812" y="10667"/>
                </a:lnTo>
                <a:lnTo>
                  <a:pt x="19050" y="11429"/>
                </a:lnTo>
                <a:lnTo>
                  <a:pt x="19812" y="10994"/>
                </a:lnTo>
                <a:close/>
              </a:path>
              <a:path w="72389" h="72389">
                <a:moveTo>
                  <a:pt x="31242" y="66293"/>
                </a:moveTo>
                <a:lnTo>
                  <a:pt x="24384" y="64007"/>
                </a:lnTo>
                <a:lnTo>
                  <a:pt x="24384" y="64769"/>
                </a:lnTo>
                <a:lnTo>
                  <a:pt x="19050" y="61721"/>
                </a:lnTo>
                <a:lnTo>
                  <a:pt x="19050" y="68797"/>
                </a:lnTo>
                <a:lnTo>
                  <a:pt x="21336" y="70103"/>
                </a:lnTo>
                <a:lnTo>
                  <a:pt x="22098" y="70103"/>
                </a:lnTo>
                <a:lnTo>
                  <a:pt x="28956" y="72389"/>
                </a:lnTo>
                <a:lnTo>
                  <a:pt x="29718" y="72389"/>
                </a:lnTo>
                <a:lnTo>
                  <a:pt x="29718" y="66293"/>
                </a:lnTo>
                <a:lnTo>
                  <a:pt x="31242" y="66293"/>
                </a:lnTo>
                <a:close/>
              </a:path>
              <a:path w="72389" h="72389">
                <a:moveTo>
                  <a:pt x="24384" y="8381"/>
                </a:moveTo>
                <a:lnTo>
                  <a:pt x="23622" y="8381"/>
                </a:lnTo>
                <a:lnTo>
                  <a:pt x="23622" y="8817"/>
                </a:lnTo>
                <a:lnTo>
                  <a:pt x="24384" y="8381"/>
                </a:lnTo>
                <a:close/>
              </a:path>
              <a:path w="72389" h="72389">
                <a:moveTo>
                  <a:pt x="42672" y="66293"/>
                </a:moveTo>
                <a:lnTo>
                  <a:pt x="29718" y="66293"/>
                </a:lnTo>
                <a:lnTo>
                  <a:pt x="29718" y="72389"/>
                </a:lnTo>
                <a:lnTo>
                  <a:pt x="41910" y="72389"/>
                </a:lnTo>
                <a:lnTo>
                  <a:pt x="41910" y="67055"/>
                </a:lnTo>
                <a:lnTo>
                  <a:pt x="42672" y="66293"/>
                </a:lnTo>
                <a:close/>
              </a:path>
              <a:path w="72389" h="72389">
                <a:moveTo>
                  <a:pt x="36217" y="6140"/>
                </a:moveTo>
                <a:lnTo>
                  <a:pt x="35814" y="6095"/>
                </a:lnTo>
                <a:lnTo>
                  <a:pt x="36217" y="6140"/>
                </a:lnTo>
                <a:close/>
              </a:path>
              <a:path w="72389" h="72389">
                <a:moveTo>
                  <a:pt x="36576" y="6180"/>
                </a:moveTo>
                <a:lnTo>
                  <a:pt x="36217" y="6140"/>
                </a:lnTo>
                <a:lnTo>
                  <a:pt x="36576" y="6180"/>
                </a:lnTo>
                <a:close/>
              </a:path>
              <a:path w="72389" h="72389">
                <a:moveTo>
                  <a:pt x="42672" y="7048"/>
                </a:moveTo>
                <a:lnTo>
                  <a:pt x="42672" y="6857"/>
                </a:lnTo>
                <a:lnTo>
                  <a:pt x="41910" y="6857"/>
                </a:lnTo>
                <a:lnTo>
                  <a:pt x="42672" y="7048"/>
                </a:lnTo>
                <a:close/>
              </a:path>
              <a:path w="72389" h="72389">
                <a:moveTo>
                  <a:pt x="48006" y="70961"/>
                </a:moveTo>
                <a:lnTo>
                  <a:pt x="48006" y="64769"/>
                </a:lnTo>
                <a:lnTo>
                  <a:pt x="41910" y="67055"/>
                </a:lnTo>
                <a:lnTo>
                  <a:pt x="41910" y="72389"/>
                </a:lnTo>
                <a:lnTo>
                  <a:pt x="44196" y="72389"/>
                </a:lnTo>
                <a:lnTo>
                  <a:pt x="48006" y="70961"/>
                </a:lnTo>
                <a:close/>
              </a:path>
              <a:path w="72389" h="72389">
                <a:moveTo>
                  <a:pt x="48006" y="8762"/>
                </a:moveTo>
                <a:lnTo>
                  <a:pt x="48006" y="8381"/>
                </a:lnTo>
                <a:lnTo>
                  <a:pt x="47244" y="8381"/>
                </a:lnTo>
                <a:lnTo>
                  <a:pt x="48006" y="8762"/>
                </a:lnTo>
                <a:close/>
              </a:path>
              <a:path w="72389" h="72389">
                <a:moveTo>
                  <a:pt x="57531" y="58229"/>
                </a:moveTo>
                <a:lnTo>
                  <a:pt x="53340" y="61721"/>
                </a:lnTo>
                <a:lnTo>
                  <a:pt x="47244" y="64769"/>
                </a:lnTo>
                <a:lnTo>
                  <a:pt x="48006" y="64769"/>
                </a:lnTo>
                <a:lnTo>
                  <a:pt x="48006" y="70961"/>
                </a:lnTo>
                <a:lnTo>
                  <a:pt x="50292" y="70103"/>
                </a:lnTo>
                <a:lnTo>
                  <a:pt x="56388" y="67055"/>
                </a:lnTo>
                <a:lnTo>
                  <a:pt x="57150" y="66293"/>
                </a:lnTo>
                <a:lnTo>
                  <a:pt x="57150" y="58673"/>
                </a:lnTo>
                <a:lnTo>
                  <a:pt x="57531" y="58229"/>
                </a:lnTo>
                <a:close/>
              </a:path>
              <a:path w="72389" h="72389">
                <a:moveTo>
                  <a:pt x="53340" y="11429"/>
                </a:moveTo>
                <a:lnTo>
                  <a:pt x="52578" y="10667"/>
                </a:lnTo>
                <a:lnTo>
                  <a:pt x="52578" y="11048"/>
                </a:lnTo>
                <a:lnTo>
                  <a:pt x="53340" y="11429"/>
                </a:lnTo>
                <a:close/>
              </a:path>
              <a:path w="72389" h="72389">
                <a:moveTo>
                  <a:pt x="57912" y="57911"/>
                </a:moveTo>
                <a:lnTo>
                  <a:pt x="57531" y="58229"/>
                </a:lnTo>
                <a:lnTo>
                  <a:pt x="57150" y="58673"/>
                </a:lnTo>
                <a:lnTo>
                  <a:pt x="57912" y="57911"/>
                </a:lnTo>
                <a:close/>
              </a:path>
              <a:path w="72389" h="72389">
                <a:moveTo>
                  <a:pt x="57912" y="65658"/>
                </a:moveTo>
                <a:lnTo>
                  <a:pt x="57912" y="57911"/>
                </a:lnTo>
                <a:lnTo>
                  <a:pt x="57150" y="58673"/>
                </a:lnTo>
                <a:lnTo>
                  <a:pt x="57150" y="66293"/>
                </a:lnTo>
                <a:lnTo>
                  <a:pt x="57912" y="65658"/>
                </a:lnTo>
                <a:close/>
              </a:path>
              <a:path w="72389" h="72389">
                <a:moveTo>
                  <a:pt x="64770" y="58927"/>
                </a:moveTo>
                <a:lnTo>
                  <a:pt x="64770" y="48005"/>
                </a:lnTo>
                <a:lnTo>
                  <a:pt x="61722" y="53339"/>
                </a:lnTo>
                <a:lnTo>
                  <a:pt x="57531" y="58229"/>
                </a:lnTo>
                <a:lnTo>
                  <a:pt x="57912" y="57911"/>
                </a:lnTo>
                <a:lnTo>
                  <a:pt x="57912" y="65658"/>
                </a:lnTo>
                <a:lnTo>
                  <a:pt x="61722" y="62483"/>
                </a:lnTo>
                <a:lnTo>
                  <a:pt x="64770" y="58927"/>
                </a:lnTo>
                <a:close/>
              </a:path>
              <a:path w="72389" h="72389">
                <a:moveTo>
                  <a:pt x="64770" y="27431"/>
                </a:moveTo>
                <a:lnTo>
                  <a:pt x="64770" y="25145"/>
                </a:lnTo>
                <a:lnTo>
                  <a:pt x="64008" y="24383"/>
                </a:lnTo>
                <a:lnTo>
                  <a:pt x="64770" y="27431"/>
                </a:lnTo>
                <a:close/>
              </a:path>
              <a:path w="72389" h="72389">
                <a:moveTo>
                  <a:pt x="72390" y="37337"/>
                </a:moveTo>
                <a:lnTo>
                  <a:pt x="69342" y="36956"/>
                </a:lnTo>
                <a:lnTo>
                  <a:pt x="66294" y="37337"/>
                </a:lnTo>
                <a:lnTo>
                  <a:pt x="66249" y="36934"/>
                </a:lnTo>
                <a:lnTo>
                  <a:pt x="65532" y="42671"/>
                </a:lnTo>
                <a:lnTo>
                  <a:pt x="65532" y="41909"/>
                </a:lnTo>
                <a:lnTo>
                  <a:pt x="64008" y="48767"/>
                </a:lnTo>
                <a:lnTo>
                  <a:pt x="64770" y="48005"/>
                </a:lnTo>
                <a:lnTo>
                  <a:pt x="64770" y="58927"/>
                </a:lnTo>
                <a:lnTo>
                  <a:pt x="66294" y="57149"/>
                </a:lnTo>
                <a:lnTo>
                  <a:pt x="67056" y="56387"/>
                </a:lnTo>
                <a:lnTo>
                  <a:pt x="70104" y="51053"/>
                </a:lnTo>
                <a:lnTo>
                  <a:pt x="70104" y="50291"/>
                </a:lnTo>
                <a:lnTo>
                  <a:pt x="71628" y="43433"/>
                </a:lnTo>
                <a:lnTo>
                  <a:pt x="72390" y="37337"/>
                </a:lnTo>
                <a:close/>
              </a:path>
              <a:path w="72389" h="72389">
                <a:moveTo>
                  <a:pt x="69342" y="36956"/>
                </a:moveTo>
                <a:lnTo>
                  <a:pt x="66294" y="36575"/>
                </a:lnTo>
                <a:lnTo>
                  <a:pt x="66249" y="36934"/>
                </a:lnTo>
                <a:lnTo>
                  <a:pt x="66294" y="37337"/>
                </a:lnTo>
                <a:lnTo>
                  <a:pt x="69342" y="36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384939" y="522732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354078" y="5170932"/>
            <a:ext cx="0" cy="367030"/>
          </a:xfrm>
          <a:custGeom>
            <a:avLst/>
            <a:gdLst/>
            <a:ahLst/>
            <a:cxnLst/>
            <a:rect l="l" t="t" r="r" b="b"/>
            <a:pathLst>
              <a:path w="0" h="367029">
                <a:moveTo>
                  <a:pt x="0" y="0"/>
                </a:moveTo>
                <a:lnTo>
                  <a:pt x="0" y="366521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947543" y="4697983"/>
            <a:ext cx="6121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40" i="1">
                <a:latin typeface="Arial"/>
                <a:cs typeface="Arial"/>
              </a:rPr>
              <a:t>v</a:t>
            </a:r>
            <a:r>
              <a:rPr dirty="0" sz="2400" spc="165">
                <a:latin typeface="Symbol"/>
                <a:cs typeface="Symbol"/>
              </a:rPr>
              <a:t></a:t>
            </a:r>
            <a:r>
              <a:rPr dirty="0" sz="2400" spc="165">
                <a:latin typeface="Arial"/>
                <a:cs typeface="Arial"/>
              </a:rPr>
              <a:t>0</a:t>
            </a:r>
            <a:r>
              <a:rPr dirty="0" sz="24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916053" y="4780026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576694" y="4780026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3747649" y="5303773"/>
            <a:ext cx="13766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190">
                <a:latin typeface="Times New Roman"/>
                <a:cs typeface="Times New Roman"/>
              </a:rPr>
              <a:t> </a:t>
            </a:r>
            <a:r>
              <a:rPr dirty="0" sz="2400" spc="55">
                <a:latin typeface="Arial"/>
                <a:cs typeface="Arial"/>
              </a:rPr>
              <a:t>cos</a:t>
            </a:r>
            <a:r>
              <a:rPr dirty="0" sz="2400" spc="55">
                <a:latin typeface="Symbol"/>
                <a:cs typeface="Symbol"/>
              </a:rPr>
              <a:t>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716159" y="5385815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376051" y="5385815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207393" y="5257800"/>
            <a:ext cx="146303" cy="15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572903" y="5321046"/>
            <a:ext cx="12700" cy="25400"/>
          </a:xfrm>
          <a:custGeom>
            <a:avLst/>
            <a:gdLst/>
            <a:ahLst/>
            <a:cxnLst/>
            <a:rect l="l" t="t" r="r" b="b"/>
            <a:pathLst>
              <a:path w="12700" h="25400">
                <a:moveTo>
                  <a:pt x="0" y="0"/>
                </a:moveTo>
                <a:lnTo>
                  <a:pt x="0" y="25146"/>
                </a:lnTo>
                <a:lnTo>
                  <a:pt x="12192" y="25146"/>
                </a:lnTo>
                <a:lnTo>
                  <a:pt x="1219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585095" y="5333619"/>
            <a:ext cx="1647825" cy="0"/>
          </a:xfrm>
          <a:custGeom>
            <a:avLst/>
            <a:gdLst/>
            <a:ahLst/>
            <a:cxnLst/>
            <a:rect l="l" t="t" r="r" b="b"/>
            <a:pathLst>
              <a:path w="1647825" h="0">
                <a:moveTo>
                  <a:pt x="0" y="0"/>
                </a:moveTo>
                <a:lnTo>
                  <a:pt x="1647443" y="0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518039" y="3185160"/>
            <a:ext cx="153162" cy="1455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595382" y="3318509"/>
            <a:ext cx="0" cy="2021205"/>
          </a:xfrm>
          <a:custGeom>
            <a:avLst/>
            <a:gdLst/>
            <a:ahLst/>
            <a:cxnLst/>
            <a:rect l="l" t="t" r="r" b="b"/>
            <a:pathLst>
              <a:path w="0" h="2021204">
                <a:moveTo>
                  <a:pt x="0" y="0"/>
                </a:moveTo>
                <a:lnTo>
                  <a:pt x="0" y="2020824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5368423" y="5240528"/>
            <a:ext cx="9017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App.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Err</a:t>
            </a:r>
            <a:r>
              <a:rPr dirty="0" sz="1200" spc="-5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257797" y="5208270"/>
            <a:ext cx="0" cy="327660"/>
          </a:xfrm>
          <a:custGeom>
            <a:avLst/>
            <a:gdLst/>
            <a:ahLst/>
            <a:cxnLst/>
            <a:rect l="l" t="t" r="r" b="b"/>
            <a:pathLst>
              <a:path w="0" h="327660">
                <a:moveTo>
                  <a:pt x="0" y="0"/>
                </a:moveTo>
                <a:lnTo>
                  <a:pt x="0" y="32765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226949" y="5204045"/>
            <a:ext cx="62230" cy="52705"/>
          </a:xfrm>
          <a:custGeom>
            <a:avLst/>
            <a:gdLst/>
            <a:ahLst/>
            <a:cxnLst/>
            <a:rect l="l" t="t" r="r" b="b"/>
            <a:pathLst>
              <a:path w="62229" h="52704">
                <a:moveTo>
                  <a:pt x="61722" y="31656"/>
                </a:moveTo>
                <a:lnTo>
                  <a:pt x="61722" y="20988"/>
                </a:lnTo>
                <a:lnTo>
                  <a:pt x="59436" y="15654"/>
                </a:lnTo>
                <a:lnTo>
                  <a:pt x="46274" y="3059"/>
                </a:lnTo>
                <a:lnTo>
                  <a:pt x="28194" y="0"/>
                </a:lnTo>
                <a:lnTo>
                  <a:pt x="11065" y="6101"/>
                </a:lnTo>
                <a:lnTo>
                  <a:pt x="762" y="20988"/>
                </a:lnTo>
                <a:lnTo>
                  <a:pt x="0" y="26322"/>
                </a:lnTo>
                <a:lnTo>
                  <a:pt x="762" y="31656"/>
                </a:lnTo>
                <a:lnTo>
                  <a:pt x="11365" y="46476"/>
                </a:lnTo>
                <a:lnTo>
                  <a:pt x="28660" y="52449"/>
                </a:lnTo>
                <a:lnTo>
                  <a:pt x="46674" y="49169"/>
                </a:lnTo>
                <a:lnTo>
                  <a:pt x="59436" y="36228"/>
                </a:lnTo>
                <a:lnTo>
                  <a:pt x="61722" y="316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23889" y="5200650"/>
            <a:ext cx="67945" cy="59055"/>
          </a:xfrm>
          <a:custGeom>
            <a:avLst/>
            <a:gdLst/>
            <a:ahLst/>
            <a:cxnLst/>
            <a:rect l="l" t="t" r="r" b="b"/>
            <a:pathLst>
              <a:path w="67945" h="59054">
                <a:moveTo>
                  <a:pt x="762" y="35814"/>
                </a:moveTo>
                <a:lnTo>
                  <a:pt x="762" y="24384"/>
                </a:lnTo>
                <a:lnTo>
                  <a:pt x="0" y="29718"/>
                </a:lnTo>
                <a:lnTo>
                  <a:pt x="0" y="30480"/>
                </a:lnTo>
                <a:lnTo>
                  <a:pt x="762" y="35814"/>
                </a:lnTo>
                <a:close/>
              </a:path>
              <a:path w="67945" h="59054">
                <a:moveTo>
                  <a:pt x="67818" y="29718"/>
                </a:moveTo>
                <a:lnTo>
                  <a:pt x="67818" y="23622"/>
                </a:lnTo>
                <a:lnTo>
                  <a:pt x="63957" y="13182"/>
                </a:lnTo>
                <a:lnTo>
                  <a:pt x="63119" y="12788"/>
                </a:lnTo>
                <a:lnTo>
                  <a:pt x="54102" y="5334"/>
                </a:lnTo>
                <a:lnTo>
                  <a:pt x="53340" y="5334"/>
                </a:lnTo>
                <a:lnTo>
                  <a:pt x="48006" y="3048"/>
                </a:lnTo>
                <a:lnTo>
                  <a:pt x="47244" y="2286"/>
                </a:lnTo>
                <a:lnTo>
                  <a:pt x="41148" y="762"/>
                </a:lnTo>
                <a:lnTo>
                  <a:pt x="35052" y="0"/>
                </a:lnTo>
                <a:lnTo>
                  <a:pt x="34290" y="0"/>
                </a:lnTo>
                <a:lnTo>
                  <a:pt x="28956" y="666"/>
                </a:lnTo>
                <a:lnTo>
                  <a:pt x="27432" y="762"/>
                </a:lnTo>
                <a:lnTo>
                  <a:pt x="21336" y="2286"/>
                </a:lnTo>
                <a:lnTo>
                  <a:pt x="21336" y="3048"/>
                </a:lnTo>
                <a:lnTo>
                  <a:pt x="16002" y="5334"/>
                </a:lnTo>
                <a:lnTo>
                  <a:pt x="15240" y="5334"/>
                </a:lnTo>
                <a:lnTo>
                  <a:pt x="9144" y="9918"/>
                </a:lnTo>
                <a:lnTo>
                  <a:pt x="7289" y="11150"/>
                </a:lnTo>
                <a:lnTo>
                  <a:pt x="3048" y="17526"/>
                </a:lnTo>
                <a:lnTo>
                  <a:pt x="2286" y="18288"/>
                </a:lnTo>
                <a:lnTo>
                  <a:pt x="762" y="23622"/>
                </a:lnTo>
                <a:lnTo>
                  <a:pt x="762" y="36576"/>
                </a:lnTo>
                <a:lnTo>
                  <a:pt x="2286" y="41148"/>
                </a:lnTo>
                <a:lnTo>
                  <a:pt x="3048" y="41148"/>
                </a:lnTo>
                <a:lnTo>
                  <a:pt x="6096" y="45720"/>
                </a:lnTo>
                <a:lnTo>
                  <a:pt x="6096" y="29718"/>
                </a:lnTo>
                <a:lnTo>
                  <a:pt x="6150" y="30099"/>
                </a:lnTo>
                <a:lnTo>
                  <a:pt x="6858" y="25146"/>
                </a:lnTo>
                <a:lnTo>
                  <a:pt x="7620" y="22479"/>
                </a:lnTo>
                <a:lnTo>
                  <a:pt x="7620" y="21336"/>
                </a:lnTo>
                <a:lnTo>
                  <a:pt x="8382" y="19812"/>
                </a:lnTo>
                <a:lnTo>
                  <a:pt x="8382" y="20383"/>
                </a:lnTo>
                <a:lnTo>
                  <a:pt x="10668" y="17526"/>
                </a:lnTo>
                <a:lnTo>
                  <a:pt x="14478" y="13716"/>
                </a:lnTo>
                <a:lnTo>
                  <a:pt x="19050" y="9906"/>
                </a:lnTo>
                <a:lnTo>
                  <a:pt x="19050" y="10341"/>
                </a:lnTo>
                <a:lnTo>
                  <a:pt x="22860" y="8708"/>
                </a:lnTo>
                <a:lnTo>
                  <a:pt x="22860" y="8382"/>
                </a:lnTo>
                <a:lnTo>
                  <a:pt x="28956" y="6858"/>
                </a:lnTo>
                <a:lnTo>
                  <a:pt x="34290" y="6191"/>
                </a:lnTo>
                <a:lnTo>
                  <a:pt x="40386" y="6858"/>
                </a:lnTo>
                <a:lnTo>
                  <a:pt x="40386" y="7048"/>
                </a:lnTo>
                <a:lnTo>
                  <a:pt x="45720" y="8382"/>
                </a:lnTo>
                <a:lnTo>
                  <a:pt x="50292" y="10341"/>
                </a:lnTo>
                <a:lnTo>
                  <a:pt x="50292" y="9906"/>
                </a:lnTo>
                <a:lnTo>
                  <a:pt x="54864" y="13716"/>
                </a:lnTo>
                <a:lnTo>
                  <a:pt x="54864" y="14478"/>
                </a:lnTo>
                <a:lnTo>
                  <a:pt x="57912" y="17526"/>
                </a:lnTo>
                <a:lnTo>
                  <a:pt x="57912" y="16764"/>
                </a:lnTo>
                <a:lnTo>
                  <a:pt x="60198" y="20574"/>
                </a:lnTo>
                <a:lnTo>
                  <a:pt x="62484" y="25908"/>
                </a:lnTo>
                <a:lnTo>
                  <a:pt x="62484" y="29718"/>
                </a:lnTo>
                <a:lnTo>
                  <a:pt x="67818" y="29718"/>
                </a:lnTo>
                <a:close/>
              </a:path>
              <a:path w="67945" h="59054">
                <a:moveTo>
                  <a:pt x="6150" y="30099"/>
                </a:moveTo>
                <a:lnTo>
                  <a:pt x="6096" y="29718"/>
                </a:lnTo>
                <a:lnTo>
                  <a:pt x="6096" y="30480"/>
                </a:lnTo>
                <a:lnTo>
                  <a:pt x="6150" y="30099"/>
                </a:lnTo>
                <a:close/>
              </a:path>
              <a:path w="67945" h="59054">
                <a:moveTo>
                  <a:pt x="11430" y="42672"/>
                </a:moveTo>
                <a:lnTo>
                  <a:pt x="8382" y="38100"/>
                </a:lnTo>
                <a:lnTo>
                  <a:pt x="8382" y="38862"/>
                </a:lnTo>
                <a:lnTo>
                  <a:pt x="6858" y="34290"/>
                </a:lnTo>
                <a:lnTo>
                  <a:pt x="6858" y="35052"/>
                </a:lnTo>
                <a:lnTo>
                  <a:pt x="6150" y="30099"/>
                </a:lnTo>
                <a:lnTo>
                  <a:pt x="6096" y="30480"/>
                </a:lnTo>
                <a:lnTo>
                  <a:pt x="6096" y="46482"/>
                </a:lnTo>
                <a:lnTo>
                  <a:pt x="10668" y="50535"/>
                </a:lnTo>
                <a:lnTo>
                  <a:pt x="10668" y="41910"/>
                </a:lnTo>
                <a:lnTo>
                  <a:pt x="11430" y="42672"/>
                </a:lnTo>
                <a:close/>
              </a:path>
              <a:path w="67945" h="59054">
                <a:moveTo>
                  <a:pt x="8382" y="19812"/>
                </a:moveTo>
                <a:lnTo>
                  <a:pt x="7620" y="21336"/>
                </a:lnTo>
                <a:lnTo>
                  <a:pt x="8128" y="20701"/>
                </a:lnTo>
                <a:lnTo>
                  <a:pt x="8382" y="19812"/>
                </a:lnTo>
                <a:close/>
              </a:path>
              <a:path w="67945" h="59054">
                <a:moveTo>
                  <a:pt x="8128" y="20701"/>
                </a:moveTo>
                <a:lnTo>
                  <a:pt x="7620" y="21336"/>
                </a:lnTo>
                <a:lnTo>
                  <a:pt x="7620" y="22479"/>
                </a:lnTo>
                <a:lnTo>
                  <a:pt x="8128" y="20701"/>
                </a:lnTo>
                <a:close/>
              </a:path>
              <a:path w="67945" h="59054">
                <a:moveTo>
                  <a:pt x="8382" y="20383"/>
                </a:moveTo>
                <a:lnTo>
                  <a:pt x="8382" y="19812"/>
                </a:lnTo>
                <a:lnTo>
                  <a:pt x="8128" y="20701"/>
                </a:lnTo>
                <a:lnTo>
                  <a:pt x="8382" y="20383"/>
                </a:lnTo>
                <a:close/>
              </a:path>
              <a:path w="67945" h="59054">
                <a:moveTo>
                  <a:pt x="14478" y="45720"/>
                </a:moveTo>
                <a:lnTo>
                  <a:pt x="10668" y="41910"/>
                </a:lnTo>
                <a:lnTo>
                  <a:pt x="10668" y="50535"/>
                </a:lnTo>
                <a:lnTo>
                  <a:pt x="13716" y="53237"/>
                </a:lnTo>
                <a:lnTo>
                  <a:pt x="13716" y="45720"/>
                </a:lnTo>
                <a:lnTo>
                  <a:pt x="14478" y="45720"/>
                </a:lnTo>
                <a:close/>
              </a:path>
              <a:path w="67945" h="59054">
                <a:moveTo>
                  <a:pt x="23622" y="57700"/>
                </a:moveTo>
                <a:lnTo>
                  <a:pt x="23622" y="51816"/>
                </a:lnTo>
                <a:lnTo>
                  <a:pt x="18288" y="48768"/>
                </a:lnTo>
                <a:lnTo>
                  <a:pt x="13716" y="45720"/>
                </a:lnTo>
                <a:lnTo>
                  <a:pt x="13716" y="53237"/>
                </a:lnTo>
                <a:lnTo>
                  <a:pt x="14116" y="53593"/>
                </a:lnTo>
                <a:lnTo>
                  <a:pt x="21655" y="57373"/>
                </a:lnTo>
                <a:lnTo>
                  <a:pt x="23622" y="57700"/>
                </a:lnTo>
                <a:close/>
              </a:path>
              <a:path w="67945" h="59054">
                <a:moveTo>
                  <a:pt x="19050" y="10341"/>
                </a:moveTo>
                <a:lnTo>
                  <a:pt x="19050" y="9906"/>
                </a:lnTo>
                <a:lnTo>
                  <a:pt x="18288" y="10668"/>
                </a:lnTo>
                <a:lnTo>
                  <a:pt x="19050" y="10341"/>
                </a:lnTo>
                <a:close/>
              </a:path>
              <a:path w="67945" h="59054">
                <a:moveTo>
                  <a:pt x="23622" y="8382"/>
                </a:moveTo>
                <a:lnTo>
                  <a:pt x="22860" y="8382"/>
                </a:lnTo>
                <a:lnTo>
                  <a:pt x="22860" y="8708"/>
                </a:lnTo>
                <a:lnTo>
                  <a:pt x="23622" y="8382"/>
                </a:lnTo>
                <a:close/>
              </a:path>
              <a:path w="67945" h="59054">
                <a:moveTo>
                  <a:pt x="28956" y="52578"/>
                </a:moveTo>
                <a:lnTo>
                  <a:pt x="22860" y="51054"/>
                </a:lnTo>
                <a:lnTo>
                  <a:pt x="23622" y="51816"/>
                </a:lnTo>
                <a:lnTo>
                  <a:pt x="23622" y="57700"/>
                </a:lnTo>
                <a:lnTo>
                  <a:pt x="28194" y="58459"/>
                </a:lnTo>
                <a:lnTo>
                  <a:pt x="28194" y="52578"/>
                </a:lnTo>
                <a:lnTo>
                  <a:pt x="28956" y="52578"/>
                </a:lnTo>
                <a:close/>
              </a:path>
              <a:path w="67945" h="59054">
                <a:moveTo>
                  <a:pt x="40386" y="58679"/>
                </a:moveTo>
                <a:lnTo>
                  <a:pt x="40386" y="52578"/>
                </a:lnTo>
                <a:lnTo>
                  <a:pt x="28194" y="52578"/>
                </a:lnTo>
                <a:lnTo>
                  <a:pt x="28194" y="58459"/>
                </a:lnTo>
                <a:lnTo>
                  <a:pt x="29986" y="58756"/>
                </a:lnTo>
                <a:lnTo>
                  <a:pt x="40386" y="58679"/>
                </a:lnTo>
                <a:close/>
              </a:path>
              <a:path w="67945" h="59054">
                <a:moveTo>
                  <a:pt x="34671" y="6143"/>
                </a:moveTo>
                <a:lnTo>
                  <a:pt x="34290" y="6096"/>
                </a:lnTo>
                <a:lnTo>
                  <a:pt x="34671" y="6143"/>
                </a:lnTo>
                <a:close/>
              </a:path>
              <a:path w="67945" h="59054">
                <a:moveTo>
                  <a:pt x="35052" y="6191"/>
                </a:moveTo>
                <a:lnTo>
                  <a:pt x="34671" y="6143"/>
                </a:lnTo>
                <a:lnTo>
                  <a:pt x="35052" y="6191"/>
                </a:lnTo>
                <a:close/>
              </a:path>
              <a:path w="67945" h="59054">
                <a:moveTo>
                  <a:pt x="40386" y="7048"/>
                </a:moveTo>
                <a:lnTo>
                  <a:pt x="40386" y="6858"/>
                </a:lnTo>
                <a:lnTo>
                  <a:pt x="39624" y="6858"/>
                </a:lnTo>
                <a:lnTo>
                  <a:pt x="40386" y="7048"/>
                </a:lnTo>
                <a:close/>
              </a:path>
              <a:path w="67945" h="59054">
                <a:moveTo>
                  <a:pt x="45720" y="51054"/>
                </a:moveTo>
                <a:lnTo>
                  <a:pt x="39624" y="52578"/>
                </a:lnTo>
                <a:lnTo>
                  <a:pt x="40386" y="52578"/>
                </a:lnTo>
                <a:lnTo>
                  <a:pt x="40386" y="58679"/>
                </a:lnTo>
                <a:lnTo>
                  <a:pt x="41148" y="58674"/>
                </a:lnTo>
                <a:lnTo>
                  <a:pt x="44958" y="57721"/>
                </a:lnTo>
                <a:lnTo>
                  <a:pt x="44958" y="51816"/>
                </a:lnTo>
                <a:lnTo>
                  <a:pt x="45720" y="51054"/>
                </a:lnTo>
                <a:close/>
              </a:path>
              <a:path w="67945" h="59054">
                <a:moveTo>
                  <a:pt x="54864" y="53086"/>
                </a:moveTo>
                <a:lnTo>
                  <a:pt x="54864" y="45720"/>
                </a:lnTo>
                <a:lnTo>
                  <a:pt x="50292" y="48768"/>
                </a:lnTo>
                <a:lnTo>
                  <a:pt x="44958" y="51816"/>
                </a:lnTo>
                <a:lnTo>
                  <a:pt x="44958" y="57721"/>
                </a:lnTo>
                <a:lnTo>
                  <a:pt x="47244" y="57150"/>
                </a:lnTo>
                <a:lnTo>
                  <a:pt x="48006" y="57150"/>
                </a:lnTo>
                <a:lnTo>
                  <a:pt x="53340" y="54102"/>
                </a:lnTo>
                <a:lnTo>
                  <a:pt x="54864" y="53086"/>
                </a:lnTo>
                <a:close/>
              </a:path>
              <a:path w="67945" h="59054">
                <a:moveTo>
                  <a:pt x="51054" y="10668"/>
                </a:moveTo>
                <a:lnTo>
                  <a:pt x="50292" y="9906"/>
                </a:lnTo>
                <a:lnTo>
                  <a:pt x="50292" y="10341"/>
                </a:lnTo>
                <a:lnTo>
                  <a:pt x="51054" y="10668"/>
                </a:lnTo>
                <a:close/>
              </a:path>
              <a:path w="67945" h="59054">
                <a:moveTo>
                  <a:pt x="54864" y="14478"/>
                </a:moveTo>
                <a:lnTo>
                  <a:pt x="54864" y="13716"/>
                </a:lnTo>
                <a:lnTo>
                  <a:pt x="54102" y="13716"/>
                </a:lnTo>
                <a:lnTo>
                  <a:pt x="54864" y="14478"/>
                </a:lnTo>
                <a:close/>
              </a:path>
              <a:path w="67945" h="59054">
                <a:moveTo>
                  <a:pt x="62484" y="46482"/>
                </a:moveTo>
                <a:lnTo>
                  <a:pt x="62484" y="33528"/>
                </a:lnTo>
                <a:lnTo>
                  <a:pt x="57912" y="42672"/>
                </a:lnTo>
                <a:lnTo>
                  <a:pt x="57912" y="41910"/>
                </a:lnTo>
                <a:lnTo>
                  <a:pt x="54102" y="45720"/>
                </a:lnTo>
                <a:lnTo>
                  <a:pt x="54864" y="45720"/>
                </a:lnTo>
                <a:lnTo>
                  <a:pt x="54864" y="53086"/>
                </a:lnTo>
                <a:lnTo>
                  <a:pt x="57912" y="51054"/>
                </a:lnTo>
                <a:lnTo>
                  <a:pt x="62484" y="46482"/>
                </a:lnTo>
                <a:close/>
              </a:path>
              <a:path w="67945" h="59054">
                <a:moveTo>
                  <a:pt x="62484" y="29718"/>
                </a:moveTo>
                <a:lnTo>
                  <a:pt x="62484" y="25908"/>
                </a:lnTo>
                <a:lnTo>
                  <a:pt x="61722" y="24384"/>
                </a:lnTo>
                <a:lnTo>
                  <a:pt x="61722" y="29718"/>
                </a:lnTo>
                <a:lnTo>
                  <a:pt x="62484" y="29718"/>
                </a:lnTo>
                <a:close/>
              </a:path>
              <a:path w="67945" h="59054">
                <a:moveTo>
                  <a:pt x="67818" y="36576"/>
                </a:moveTo>
                <a:lnTo>
                  <a:pt x="67818" y="29718"/>
                </a:lnTo>
                <a:lnTo>
                  <a:pt x="61722" y="29718"/>
                </a:lnTo>
                <a:lnTo>
                  <a:pt x="61722" y="35052"/>
                </a:lnTo>
                <a:lnTo>
                  <a:pt x="62484" y="33528"/>
                </a:lnTo>
                <a:lnTo>
                  <a:pt x="62484" y="46482"/>
                </a:lnTo>
                <a:lnTo>
                  <a:pt x="63246" y="45720"/>
                </a:lnTo>
                <a:lnTo>
                  <a:pt x="67818" y="36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285610" y="5230367"/>
            <a:ext cx="6350" cy="0"/>
          </a:xfrm>
          <a:custGeom>
            <a:avLst/>
            <a:gdLst/>
            <a:ahLst/>
            <a:cxnLst/>
            <a:rect l="l" t="t" r="r" b="b"/>
            <a:pathLst>
              <a:path w="6350" h="0">
                <a:moveTo>
                  <a:pt x="0" y="0"/>
                </a:moveTo>
                <a:lnTo>
                  <a:pt x="6096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3877697" y="6231890"/>
            <a:ext cx="42995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774700" algn="l"/>
                <a:tab pos="1076960" algn="l"/>
              </a:tabLst>
            </a:pP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114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–	</a:t>
            </a: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25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</a:t>
            </a:r>
            <a:r>
              <a:rPr dirty="0" sz="2400" spc="-295">
                <a:latin typeface="Times New Roman"/>
                <a:cs typeface="Times New Roman"/>
              </a:rPr>
              <a:t> </a:t>
            </a:r>
            <a:r>
              <a:rPr dirty="0" sz="2400" spc="65">
                <a:latin typeface="Arial"/>
                <a:cs typeface="Arial"/>
              </a:rPr>
              <a:t>atan</a:t>
            </a:r>
            <a:r>
              <a:rPr dirty="0" sz="2400" spc="65">
                <a:latin typeface="Symbol"/>
                <a:cs typeface="Symbol"/>
              </a:rPr>
              <a:t></a:t>
            </a:r>
            <a:r>
              <a:rPr dirty="0" sz="2400" spc="65">
                <a:latin typeface="Arial"/>
                <a:cs typeface="Arial"/>
              </a:rPr>
              <a:t>2</a:t>
            </a:r>
            <a:r>
              <a:rPr dirty="0" baseline="41666" sz="2700" spc="97">
                <a:latin typeface="Times New Roman"/>
                <a:cs typeface="Times New Roman"/>
              </a:rPr>
              <a:t>–</a:t>
            </a:r>
            <a:r>
              <a:rPr dirty="0" baseline="41666" sz="2700" spc="-7">
                <a:latin typeface="Times New Roman"/>
                <a:cs typeface="Times New Roman"/>
              </a:rPr>
              <a:t> </a:t>
            </a:r>
            <a:r>
              <a:rPr dirty="0" baseline="41666" sz="2700" spc="-7" i="1">
                <a:latin typeface="Arial"/>
                <a:cs typeface="Arial"/>
              </a:rPr>
              <a:t>n</a:t>
            </a:r>
            <a:r>
              <a:rPr dirty="0" baseline="41666" sz="2700" spc="-75" i="1">
                <a:latin typeface="Arial"/>
                <a:cs typeface="Arial"/>
              </a:rPr>
              <a:t> </a:t>
            </a:r>
            <a:r>
              <a:rPr dirty="0" baseline="41666" sz="2700">
                <a:latin typeface="Times New Roman"/>
                <a:cs typeface="Times New Roman"/>
              </a:rPr>
              <a:t>+</a:t>
            </a:r>
            <a:r>
              <a:rPr dirty="0" baseline="41666" sz="2700" spc="-15">
                <a:latin typeface="Times New Roman"/>
                <a:cs typeface="Times New Roman"/>
              </a:rPr>
              <a:t> </a:t>
            </a:r>
            <a:r>
              <a:rPr dirty="0" baseline="41666" sz="2700" spc="-7">
                <a:latin typeface="Arial"/>
                <a:cs typeface="Arial"/>
              </a:rPr>
              <a:t>1</a:t>
            </a:r>
            <a:r>
              <a:rPr dirty="0" baseline="41666" sz="2700" spc="-502">
                <a:latin typeface="Arial"/>
                <a:cs typeface="Arial"/>
              </a:rPr>
              <a:t> </a:t>
            </a:r>
            <a:r>
              <a:rPr dirty="0" sz="2400" spc="80">
                <a:latin typeface="Symbol"/>
                <a:cs typeface="Symbol"/>
              </a:rPr>
              <a:t>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024005" y="6231890"/>
            <a:ext cx="16776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2250" algn="l"/>
              </a:tabLst>
            </a:pPr>
            <a:r>
              <a:rPr dirty="0" sz="2400" spc="135" i="1">
                <a:latin typeface="Arial"/>
                <a:cs typeface="Arial"/>
              </a:rPr>
              <a:t>Ap</a:t>
            </a:r>
            <a:r>
              <a:rPr dirty="0" sz="2400" spc="130" i="1">
                <a:latin typeface="Arial"/>
                <a:cs typeface="Arial"/>
              </a:rPr>
              <a:t>p</a:t>
            </a:r>
            <a:r>
              <a:rPr dirty="0" sz="2400">
                <a:latin typeface="Arial"/>
                <a:cs typeface="Arial"/>
              </a:rPr>
              <a:t>.</a:t>
            </a:r>
            <a:r>
              <a:rPr dirty="0" sz="2400" spc="140">
                <a:latin typeface="Arial"/>
                <a:cs typeface="Arial"/>
              </a:rPr>
              <a:t> </a:t>
            </a:r>
            <a:r>
              <a:rPr dirty="0" sz="2400" spc="140" i="1">
                <a:latin typeface="Arial"/>
                <a:cs typeface="Arial"/>
              </a:rPr>
              <a:t>Er</a:t>
            </a:r>
            <a:r>
              <a:rPr dirty="0" sz="2400" spc="135" i="1">
                <a:latin typeface="Arial"/>
                <a:cs typeface="Arial"/>
              </a:rPr>
              <a:t>r</a:t>
            </a:r>
            <a:r>
              <a:rPr dirty="0" sz="2400">
                <a:latin typeface="Arial"/>
                <a:cs typeface="Arial"/>
              </a:rPr>
              <a:t>.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871607" y="6313170"/>
            <a:ext cx="0" cy="288925"/>
          </a:xfrm>
          <a:custGeom>
            <a:avLst/>
            <a:gdLst/>
            <a:ahLst/>
            <a:cxnLst/>
            <a:rect l="l" t="t" r="r" b="b"/>
            <a:pathLst>
              <a:path w="0" h="288925">
                <a:moveTo>
                  <a:pt x="0" y="0"/>
                </a:moveTo>
                <a:lnTo>
                  <a:pt x="0" y="2887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532261" y="6313170"/>
            <a:ext cx="0" cy="288925"/>
          </a:xfrm>
          <a:custGeom>
            <a:avLst/>
            <a:gdLst/>
            <a:ahLst/>
            <a:cxnLst/>
            <a:rect l="l" t="t" r="r" b="b"/>
            <a:pathLst>
              <a:path w="0" h="288925">
                <a:moveTo>
                  <a:pt x="0" y="0"/>
                </a:moveTo>
                <a:lnTo>
                  <a:pt x="0" y="2887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910975" y="6313170"/>
            <a:ext cx="0" cy="288925"/>
          </a:xfrm>
          <a:custGeom>
            <a:avLst/>
            <a:gdLst/>
            <a:ahLst/>
            <a:cxnLst/>
            <a:rect l="l" t="t" r="r" b="b"/>
            <a:pathLst>
              <a:path w="0" h="288925">
                <a:moveTo>
                  <a:pt x="0" y="0"/>
                </a:moveTo>
                <a:lnTo>
                  <a:pt x="0" y="2887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571629" y="6313170"/>
            <a:ext cx="0" cy="288925"/>
          </a:xfrm>
          <a:custGeom>
            <a:avLst/>
            <a:gdLst/>
            <a:ahLst/>
            <a:cxnLst/>
            <a:rect l="l" t="t" r="r" b="b"/>
            <a:pathLst>
              <a:path w="0" h="288925">
                <a:moveTo>
                  <a:pt x="0" y="0"/>
                </a:moveTo>
                <a:lnTo>
                  <a:pt x="0" y="2887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45007" y="40640"/>
            <a:ext cx="1854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舍入误差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4.27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47783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Yu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Hen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Hu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推导出的舍入误差为</a:t>
            </a:r>
            <a:r>
              <a:rPr dirty="0" sz="2400" spc="-62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2538476"/>
            <a:ext cx="10706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其中</a:t>
            </a:r>
            <a:r>
              <a:rPr dirty="0" sz="2400" spc="-68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2637" y="6005576"/>
            <a:ext cx="73780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同样</a:t>
            </a:r>
            <a:r>
              <a:rPr dirty="0" sz="2400" spc="30">
                <a:latin typeface="宋体"/>
                <a:cs typeface="宋体"/>
              </a:rPr>
              <a:t>，</a:t>
            </a:r>
            <a:r>
              <a:rPr dirty="0" sz="2400" spc="30" i="1">
                <a:latin typeface="Arial"/>
                <a:cs typeface="Arial"/>
              </a:rPr>
              <a:t>b</a:t>
            </a:r>
            <a:r>
              <a:rPr dirty="0" sz="2400" spc="-20" i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数据路径中的小数位个数</a:t>
            </a:r>
            <a:r>
              <a:rPr dirty="0" sz="2400" spc="-61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 i="1">
                <a:latin typeface="Arial"/>
                <a:cs typeface="Arial"/>
              </a:rPr>
              <a:t>n</a:t>
            </a:r>
            <a:r>
              <a:rPr dirty="0" sz="2400" spc="-15" i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迭代次数。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22955" y="1793240"/>
            <a:ext cx="8559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110" i="1">
                <a:latin typeface="Arial"/>
                <a:cs typeface="Arial"/>
              </a:rPr>
              <a:t>K</a:t>
            </a:r>
            <a:r>
              <a:rPr dirty="0" baseline="-21604" sz="2700" spc="165">
                <a:latin typeface="Symbol"/>
                <a:cs typeface="Symbol"/>
              </a:rPr>
              <a:t></a:t>
            </a:r>
            <a:r>
              <a:rPr dirty="0" sz="2400" spc="110">
                <a:latin typeface="Symbol"/>
                <a:cs typeface="Symbol"/>
              </a:rPr>
              <a:t></a:t>
            </a:r>
            <a:r>
              <a:rPr dirty="0" sz="2400" spc="110" i="1">
                <a:latin typeface="Arial"/>
                <a:cs typeface="Arial"/>
              </a:rPr>
              <a:t>n</a:t>
            </a:r>
            <a:r>
              <a:rPr dirty="0" sz="2400" spc="11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13227" y="1573021"/>
            <a:ext cx="15748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27777" sz="3600" spc="-855" i="1">
                <a:latin typeface="Arial"/>
                <a:cs typeface="Arial"/>
              </a:rPr>
              <a:t>G</a:t>
            </a:r>
            <a:r>
              <a:rPr dirty="0" sz="2400" spc="-570">
                <a:latin typeface="Times New Roman"/>
                <a:cs typeface="Times New Roman"/>
              </a:rPr>
              <a:t>------</a:t>
            </a:r>
            <a:r>
              <a:rPr dirty="0" baseline="27777" sz="3600" spc="-855">
                <a:latin typeface="Symbol"/>
                <a:cs typeface="Symbol"/>
              </a:rPr>
              <a:t></a:t>
            </a:r>
            <a:r>
              <a:rPr dirty="0" sz="2400" spc="-570">
                <a:latin typeface="Times New Roman"/>
                <a:cs typeface="Times New Roman"/>
              </a:rPr>
              <a:t>--</a:t>
            </a:r>
            <a:r>
              <a:rPr dirty="0" baseline="27777" sz="3600" spc="-855">
                <a:latin typeface="Symbol"/>
                <a:cs typeface="Symbol"/>
              </a:rPr>
              <a:t></a:t>
            </a:r>
            <a:r>
              <a:rPr dirty="0" sz="2400" spc="-570">
                <a:latin typeface="Times New Roman"/>
                <a:cs typeface="Times New Roman"/>
              </a:rPr>
              <a:t>---</a:t>
            </a:r>
            <a:r>
              <a:rPr dirty="0" baseline="27777" sz="3600" spc="-855">
                <a:latin typeface="Symbol"/>
                <a:cs typeface="Symbol"/>
              </a:rPr>
              <a:t></a:t>
            </a:r>
            <a:r>
              <a:rPr dirty="0" sz="2400" spc="-570">
                <a:latin typeface="Times New Roman"/>
                <a:cs typeface="Times New Roman"/>
              </a:rPr>
              <a:t>---</a:t>
            </a:r>
            <a:r>
              <a:rPr dirty="0" baseline="27777" sz="3600" spc="-855" i="1">
                <a:latin typeface="Arial"/>
                <a:cs typeface="Arial"/>
              </a:rPr>
              <a:t>n</a:t>
            </a:r>
            <a:r>
              <a:rPr dirty="0" sz="2400" spc="-570">
                <a:latin typeface="Times New Roman"/>
                <a:cs typeface="Times New Roman"/>
              </a:rPr>
              <a:t>----</a:t>
            </a:r>
            <a:r>
              <a:rPr dirty="0" baseline="27777" sz="3600" spc="-855">
                <a:latin typeface="Symbol"/>
                <a:cs typeface="Symbol"/>
              </a:rPr>
              <a:t></a:t>
            </a:r>
            <a:r>
              <a:rPr dirty="0" sz="2400" spc="-570">
                <a:latin typeface="Times New Roman"/>
                <a:cs typeface="Times New Roman"/>
              </a:rPr>
              <a:t>- </a:t>
            </a:r>
            <a:r>
              <a:rPr dirty="0" baseline="-3472" sz="3600">
                <a:latin typeface="Times New Roman"/>
                <a:cs typeface="Times New Roman"/>
              </a:rPr>
              <a:t>+</a:t>
            </a:r>
            <a:r>
              <a:rPr dirty="0" baseline="-3472" sz="3600" spc="-7">
                <a:latin typeface="Times New Roman"/>
                <a:cs typeface="Times New Roman"/>
              </a:rPr>
              <a:t> </a:t>
            </a:r>
            <a:r>
              <a:rPr dirty="0" baseline="-3472" sz="3600" spc="-7">
                <a:latin typeface="Arial"/>
                <a:cs typeface="Arial"/>
              </a:rPr>
              <a:t>1</a:t>
            </a:r>
            <a:endParaRPr baseline="-3472" sz="3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0065" y="1593596"/>
            <a:ext cx="38773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489200" algn="l"/>
                <a:tab pos="2813050" algn="l"/>
              </a:tabLst>
            </a:pPr>
            <a:r>
              <a:rPr dirty="0" sz="2400" spc="114" i="1">
                <a:latin typeface="Arial"/>
                <a:cs typeface="Arial"/>
              </a:rPr>
              <a:t>Rounding</a:t>
            </a:r>
            <a:r>
              <a:rPr dirty="0" sz="2400" spc="295" i="1">
                <a:latin typeface="Arial"/>
                <a:cs typeface="Arial"/>
              </a:rPr>
              <a:t> </a:t>
            </a:r>
            <a:r>
              <a:rPr dirty="0" sz="2400" spc="110" i="1">
                <a:latin typeface="Arial"/>
                <a:cs typeface="Arial"/>
              </a:rPr>
              <a:t>Error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>
                <a:latin typeface="Arial"/>
                <a:cs typeface="Arial"/>
              </a:rPr>
              <a:t>2</a:t>
            </a:r>
            <a:r>
              <a:rPr dirty="0" baseline="41666" sz="2700" spc="60">
                <a:latin typeface="Times New Roman"/>
                <a:cs typeface="Times New Roman"/>
              </a:rPr>
              <a:t>– </a:t>
            </a:r>
            <a:r>
              <a:rPr dirty="0" baseline="41666" sz="2700" spc="-7" i="1">
                <a:latin typeface="Arial"/>
                <a:cs typeface="Arial"/>
              </a:rPr>
              <a:t>b </a:t>
            </a:r>
            <a:r>
              <a:rPr dirty="0" baseline="41666" sz="2700">
                <a:latin typeface="Times New Roman"/>
                <a:cs typeface="Times New Roman"/>
              </a:rPr>
              <a:t>–</a:t>
            </a:r>
            <a:r>
              <a:rPr dirty="0" baseline="41666" sz="2700" spc="-240">
                <a:latin typeface="Times New Roman"/>
                <a:cs typeface="Times New Roman"/>
              </a:rPr>
              <a:t> </a:t>
            </a:r>
            <a:r>
              <a:rPr dirty="0" baseline="41666" sz="2700" spc="-7">
                <a:latin typeface="Arial"/>
                <a:cs typeface="Arial"/>
              </a:rPr>
              <a:t>0.5</a:t>
            </a:r>
            <a:endParaRPr baseline="41666" sz="27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30163" y="21358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137021" y="1558289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5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137021" y="156514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759331" y="21358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857629" y="1558289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6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759331" y="156514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239141" y="3231141"/>
            <a:ext cx="3697604" cy="1256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05964">
              <a:lnSpc>
                <a:spcPts val="2055"/>
              </a:lnSpc>
              <a:spcBef>
                <a:spcPts val="100"/>
              </a:spcBef>
            </a:pPr>
            <a:r>
              <a:rPr dirty="0" sz="1800" spc="-5" i="1">
                <a:latin typeface="Arial"/>
                <a:cs typeface="Arial"/>
              </a:rPr>
              <a:t>n </a:t>
            </a:r>
            <a:r>
              <a:rPr dirty="0" sz="1800">
                <a:latin typeface="Times New Roman"/>
                <a:cs typeface="Times New Roman"/>
              </a:rPr>
              <a:t>– </a:t>
            </a:r>
            <a:r>
              <a:rPr dirty="0" sz="1800" spc="-5">
                <a:latin typeface="Arial"/>
                <a:cs typeface="Arial"/>
              </a:rPr>
              <a:t>1</a:t>
            </a:r>
            <a:r>
              <a:rPr dirty="0" sz="1800" spc="-380">
                <a:latin typeface="Arial"/>
                <a:cs typeface="Arial"/>
              </a:rPr>
              <a:t> </a:t>
            </a:r>
            <a:r>
              <a:rPr dirty="0" sz="1800" spc="-5" i="1">
                <a:latin typeface="Arial"/>
                <a:cs typeface="Arial"/>
              </a:rPr>
              <a:t>n </a:t>
            </a:r>
            <a:r>
              <a:rPr dirty="0" sz="1800">
                <a:latin typeface="Times New Roman"/>
                <a:cs typeface="Times New Roman"/>
              </a:rPr>
              <a:t>– </a:t>
            </a:r>
            <a:r>
              <a:rPr dirty="0" sz="1800" spc="-5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ts val="4215"/>
              </a:lnSpc>
              <a:tabLst>
                <a:tab pos="1188085" algn="l"/>
                <a:tab pos="1511935" algn="l"/>
                <a:tab pos="2084705" algn="l"/>
              </a:tabLst>
            </a:pPr>
            <a:r>
              <a:rPr dirty="0" sz="2400" spc="75" i="1">
                <a:latin typeface="Arial"/>
                <a:cs typeface="Arial"/>
              </a:rPr>
              <a:t>G</a:t>
            </a:r>
            <a:r>
              <a:rPr dirty="0" sz="2400" spc="75">
                <a:latin typeface="Symbol"/>
                <a:cs typeface="Symbol"/>
              </a:rPr>
              <a:t>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85" i="1">
                <a:latin typeface="Arial"/>
                <a:cs typeface="Arial"/>
              </a:rPr>
              <a:t>n</a:t>
            </a:r>
            <a:r>
              <a:rPr dirty="0" sz="2400" spc="85">
                <a:latin typeface="Symbol"/>
                <a:cs typeface="Symbol"/>
              </a:rPr>
              <a:t></a:t>
            </a:r>
            <a:r>
              <a:rPr dirty="0" sz="2400" spc="85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	</a:t>
            </a:r>
            <a:r>
              <a:rPr dirty="0" baseline="-13888" sz="5400">
                <a:latin typeface="Symbol"/>
                <a:cs typeface="Symbol"/>
              </a:rPr>
              <a:t></a:t>
            </a:r>
            <a:r>
              <a:rPr dirty="0" baseline="-13888" sz="5400">
                <a:latin typeface="Times New Roman"/>
                <a:cs typeface="Times New Roman"/>
              </a:rPr>
              <a:t> </a:t>
            </a:r>
            <a:r>
              <a:rPr dirty="0" baseline="-13888" sz="5400">
                <a:latin typeface="Symbol"/>
                <a:cs typeface="Symbol"/>
              </a:rPr>
              <a:t></a:t>
            </a:r>
            <a:r>
              <a:rPr dirty="0" baseline="-13888" sz="5400" spc="75">
                <a:latin typeface="Times New Roman"/>
                <a:cs typeface="Times New Roman"/>
              </a:rPr>
              <a:t> </a:t>
            </a:r>
            <a:r>
              <a:rPr dirty="0" sz="2400" spc="110" i="1">
                <a:latin typeface="Arial"/>
                <a:cs typeface="Arial"/>
              </a:rPr>
              <a:t>k</a:t>
            </a:r>
            <a:r>
              <a:rPr dirty="0" baseline="-21604" sz="2700" spc="165">
                <a:latin typeface="Symbol"/>
                <a:cs typeface="Symbol"/>
              </a:rPr>
              <a:t></a:t>
            </a:r>
            <a:r>
              <a:rPr dirty="0" sz="2400" spc="110">
                <a:latin typeface="Symbol"/>
                <a:cs typeface="Symbol"/>
              </a:rPr>
              <a:t></a:t>
            </a:r>
            <a:r>
              <a:rPr dirty="0" sz="2400" spc="110" i="1">
                <a:latin typeface="Arial"/>
                <a:cs typeface="Arial"/>
              </a:rPr>
              <a:t>i</a:t>
            </a:r>
            <a:r>
              <a:rPr dirty="0" sz="2400" spc="11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  <a:p>
            <a:pPr marL="2018030">
              <a:lnSpc>
                <a:spcPct val="100000"/>
              </a:lnSpc>
              <a:spcBef>
                <a:spcPts val="1260"/>
              </a:spcBef>
            </a:pPr>
            <a:r>
              <a:rPr dirty="0" sz="1800" spc="-5" i="1">
                <a:latin typeface="Arial"/>
                <a:cs typeface="Arial"/>
              </a:rPr>
              <a:t>j </a:t>
            </a:r>
            <a:r>
              <a:rPr dirty="0" sz="1800">
                <a:latin typeface="Times New Roman"/>
                <a:cs typeface="Times New Roman"/>
              </a:rPr>
              <a:t>= </a:t>
            </a:r>
            <a:r>
              <a:rPr dirty="0" sz="1800" spc="-5">
                <a:latin typeface="Arial"/>
                <a:cs typeface="Arial"/>
              </a:rPr>
              <a:t>1 </a:t>
            </a:r>
            <a:r>
              <a:rPr dirty="0" sz="1800" spc="-5" i="1">
                <a:latin typeface="Arial"/>
                <a:cs typeface="Arial"/>
              </a:rPr>
              <a:t>i </a:t>
            </a:r>
            <a:r>
              <a:rPr dirty="0" sz="1800">
                <a:latin typeface="Times New Roman"/>
                <a:cs typeface="Times New Roman"/>
              </a:rPr>
              <a:t>=</a:t>
            </a:r>
            <a:r>
              <a:rPr dirty="0" sz="1800" spc="-254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Arial"/>
                <a:cs typeface="Arial"/>
              </a:rPr>
              <a:t>j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65983" y="4751323"/>
            <a:ext cx="14433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1250" sz="3600" spc="-7">
                <a:latin typeface="Arial"/>
                <a:cs typeface="Arial"/>
              </a:rPr>
              <a:t>1 </a:t>
            </a:r>
            <a:r>
              <a:rPr dirty="0" baseline="-31250" sz="3600">
                <a:latin typeface="Times New Roman"/>
                <a:cs typeface="Times New Roman"/>
              </a:rPr>
              <a:t>+</a:t>
            </a:r>
            <a:r>
              <a:rPr dirty="0" baseline="-31250" sz="3600" spc="-195">
                <a:latin typeface="Times New Roman"/>
                <a:cs typeface="Times New Roman"/>
              </a:rPr>
              <a:t> </a:t>
            </a:r>
            <a:r>
              <a:rPr dirty="0" baseline="-31250" sz="3600" spc="135">
                <a:latin typeface="Symbol"/>
                <a:cs typeface="Symbol"/>
              </a:rPr>
              <a:t></a:t>
            </a:r>
            <a:r>
              <a:rPr dirty="0" baseline="-31250" sz="3600" spc="135">
                <a:latin typeface="Arial"/>
                <a:cs typeface="Arial"/>
              </a:rPr>
              <a:t>2</a:t>
            </a:r>
            <a:r>
              <a:rPr dirty="0" sz="1800" spc="90">
                <a:latin typeface="Symbol"/>
                <a:cs typeface="Symbol"/>
              </a:rPr>
              <a:t></a:t>
            </a:r>
            <a:r>
              <a:rPr dirty="0" sz="1800" spc="90">
                <a:latin typeface="Times New Roman"/>
                <a:cs typeface="Times New Roman"/>
              </a:rPr>
              <a:t>–</a:t>
            </a:r>
            <a:r>
              <a:rPr dirty="0" sz="1800" spc="90">
                <a:latin typeface="Arial"/>
                <a:cs typeface="Arial"/>
              </a:rPr>
              <a:t>2</a:t>
            </a:r>
            <a:r>
              <a:rPr dirty="0" sz="1800" spc="90" i="1">
                <a:latin typeface="Arial"/>
                <a:cs typeface="Arial"/>
              </a:rPr>
              <a:t>i</a:t>
            </a:r>
            <a:r>
              <a:rPr dirty="0" sz="1800" spc="90">
                <a:latin typeface="Symbol"/>
                <a:cs typeface="Symbol"/>
              </a:rPr>
              <a:t>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65182" y="4478146"/>
            <a:ext cx="508634" cy="129984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dirty="0" sz="1800" spc="-5" i="1">
                <a:latin typeface="Arial"/>
                <a:cs typeface="Arial"/>
              </a:rPr>
              <a:t>n </a:t>
            </a:r>
            <a:r>
              <a:rPr dirty="0" sz="1800">
                <a:latin typeface="Times New Roman"/>
                <a:cs typeface="Times New Roman"/>
              </a:rPr>
              <a:t>–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66040">
              <a:lnSpc>
                <a:spcPct val="100000"/>
              </a:lnSpc>
              <a:spcBef>
                <a:spcPts val="700"/>
              </a:spcBef>
            </a:pPr>
            <a:r>
              <a:rPr dirty="0" sz="3600">
                <a:latin typeface="Symbol"/>
                <a:cs typeface="Symbol"/>
              </a:rPr>
              <a:t></a:t>
            </a:r>
            <a:endParaRPr sz="3600">
              <a:latin typeface="Symbol"/>
              <a:cs typeface="Symbol"/>
            </a:endParaRPr>
          </a:p>
          <a:p>
            <a:pPr marL="24765">
              <a:lnSpc>
                <a:spcPct val="100000"/>
              </a:lnSpc>
              <a:spcBef>
                <a:spcPts val="345"/>
              </a:spcBef>
            </a:pPr>
            <a:r>
              <a:rPr dirty="0" sz="1800" spc="-5" i="1">
                <a:latin typeface="Arial"/>
                <a:cs typeface="Arial"/>
              </a:rPr>
              <a:t>i </a:t>
            </a:r>
            <a:r>
              <a:rPr dirty="0" sz="1800">
                <a:latin typeface="Times New Roman"/>
                <a:cs typeface="Times New Roman"/>
              </a:rPr>
              <a:t>=</a:t>
            </a:r>
            <a:r>
              <a:rPr dirty="0" sz="1800" spc="15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67057" y="4522723"/>
            <a:ext cx="2797175" cy="1255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73685">
              <a:lnSpc>
                <a:spcPts val="2055"/>
              </a:lnSpc>
              <a:spcBef>
                <a:spcPts val="100"/>
              </a:spcBef>
            </a:pPr>
            <a:r>
              <a:rPr dirty="0" sz="1800" spc="-5" i="1">
                <a:latin typeface="Arial"/>
                <a:cs typeface="Arial"/>
              </a:rPr>
              <a:t>n </a:t>
            </a:r>
            <a:r>
              <a:rPr dirty="0" sz="1800">
                <a:latin typeface="Times New Roman"/>
                <a:cs typeface="Times New Roman"/>
              </a:rPr>
              <a:t>–</a:t>
            </a:r>
            <a:r>
              <a:rPr dirty="0" sz="1800" spc="-5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ts val="4215"/>
              </a:lnSpc>
              <a:tabLst>
                <a:tab pos="969644" algn="l"/>
                <a:tab pos="1346835" algn="l"/>
                <a:tab pos="2586355" algn="l"/>
              </a:tabLst>
            </a:pPr>
            <a:r>
              <a:rPr dirty="0" sz="2400" spc="110" i="1">
                <a:latin typeface="Arial"/>
                <a:cs typeface="Arial"/>
              </a:rPr>
              <a:t>K</a:t>
            </a:r>
            <a:r>
              <a:rPr dirty="0" baseline="-21604" sz="2700" spc="165">
                <a:latin typeface="Symbol"/>
                <a:cs typeface="Symbol"/>
              </a:rPr>
              <a:t></a:t>
            </a:r>
            <a:r>
              <a:rPr dirty="0" sz="2400" spc="110">
                <a:latin typeface="Symbol"/>
                <a:cs typeface="Symbol"/>
              </a:rPr>
              <a:t></a:t>
            </a:r>
            <a:r>
              <a:rPr dirty="0" sz="2400" spc="110" i="1">
                <a:latin typeface="Arial"/>
                <a:cs typeface="Arial"/>
              </a:rPr>
              <a:t>n</a:t>
            </a:r>
            <a:r>
              <a:rPr dirty="0" sz="2400" spc="110">
                <a:latin typeface="Symbol"/>
                <a:cs typeface="Symbol"/>
              </a:rPr>
              <a:t></a:t>
            </a:r>
            <a:r>
              <a:rPr dirty="0" sz="2400" spc="11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baseline="-13888" sz="5400">
                <a:latin typeface="Symbol"/>
                <a:cs typeface="Symbol"/>
              </a:rPr>
              <a:t></a:t>
            </a:r>
            <a:r>
              <a:rPr dirty="0" baseline="-13888" sz="5400" spc="-359">
                <a:latin typeface="Times New Roman"/>
                <a:cs typeface="Times New Roman"/>
              </a:rPr>
              <a:t> </a:t>
            </a:r>
            <a:r>
              <a:rPr dirty="0" sz="2400" spc="110" i="1">
                <a:latin typeface="Arial"/>
                <a:cs typeface="Arial"/>
              </a:rPr>
              <a:t>k</a:t>
            </a:r>
            <a:r>
              <a:rPr dirty="0" baseline="-21604" sz="2700" spc="165">
                <a:latin typeface="Symbol"/>
                <a:cs typeface="Symbol"/>
              </a:rPr>
              <a:t></a:t>
            </a:r>
            <a:r>
              <a:rPr dirty="0" sz="2400" spc="110">
                <a:latin typeface="Symbol"/>
                <a:cs typeface="Symbol"/>
              </a:rPr>
              <a:t></a:t>
            </a:r>
            <a:r>
              <a:rPr dirty="0" sz="2400" spc="110" i="1">
                <a:latin typeface="Arial"/>
                <a:cs typeface="Arial"/>
              </a:rPr>
              <a:t>i</a:t>
            </a:r>
            <a:r>
              <a:rPr dirty="0" sz="2400" spc="110">
                <a:latin typeface="Symbol"/>
                <a:cs typeface="Symbol"/>
              </a:rPr>
              <a:t></a:t>
            </a:r>
            <a:r>
              <a:rPr dirty="0" sz="2400" spc="11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 algn="ctr" marL="273685">
              <a:lnSpc>
                <a:spcPct val="100000"/>
              </a:lnSpc>
              <a:spcBef>
                <a:spcPts val="1255"/>
              </a:spcBef>
            </a:pPr>
            <a:r>
              <a:rPr dirty="0" sz="1800" spc="-5" i="1">
                <a:latin typeface="Arial"/>
                <a:cs typeface="Arial"/>
              </a:rPr>
              <a:t>i </a:t>
            </a:r>
            <a:r>
              <a:rPr dirty="0" sz="1800">
                <a:latin typeface="Times New Roman"/>
                <a:cs typeface="Times New Roman"/>
              </a:rPr>
              <a:t>=</a:t>
            </a:r>
            <a:r>
              <a:rPr dirty="0" sz="1800" spc="229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97219" y="485317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59" h="0">
                <a:moveTo>
                  <a:pt x="0" y="0"/>
                </a:moveTo>
                <a:lnTo>
                  <a:pt x="134340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105791" y="4851653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10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012065" y="5141976"/>
            <a:ext cx="109727" cy="1394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359155"/>
            <a:ext cx="9869170" cy="955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如需进一步了解舍入误差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请查</a:t>
            </a:r>
            <a:r>
              <a:rPr dirty="0" sz="1600" spc="-5">
                <a:latin typeface="宋体"/>
                <a:cs typeface="宋体"/>
              </a:rPr>
              <a:t>看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1655"/>
              </a:spcBef>
            </a:pPr>
            <a:r>
              <a:rPr dirty="0" sz="1600" spc="-5">
                <a:latin typeface="Arial"/>
                <a:cs typeface="Arial"/>
              </a:rPr>
              <a:t>Y. H. Hu, “The Quantization Effects of the CORDIC Algorithm”, in IEEE Trans. On Signal Processing, Vol 40,  No 4, April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1992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78535" y="40640"/>
            <a:ext cx="13468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估算</a:t>
            </a:r>
            <a:r>
              <a:rPr dirty="0" sz="3600" spc="1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 i="1">
                <a:solidFill>
                  <a:srgbClr val="0000FF"/>
                </a:solidFill>
                <a:latin typeface="Arial"/>
                <a:cs typeface="Arial"/>
              </a:rPr>
              <a:t>d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99843" y="246380"/>
            <a:ext cx="466090" cy="464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850" spc="15" b="1" i="1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dirty="0" sz="2850" spc="-50" b="1" i="1">
                <a:solidFill>
                  <a:srgbClr val="0000FF"/>
                </a:solidFill>
                <a:latin typeface="Arial"/>
                <a:cs typeface="Arial"/>
              </a:rPr>
              <a:t>f</a:t>
            </a:r>
            <a:r>
              <a:rPr dirty="0" sz="2850" spc="10" b="1" i="1">
                <a:solidFill>
                  <a:srgbClr val="0000FF"/>
                </a:solidFill>
                <a:latin typeface="Arial"/>
                <a:cs typeface="Arial"/>
              </a:rPr>
              <a:t>f</a:t>
            </a:r>
            <a:endParaRPr sz="2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4.28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237" y="751585"/>
            <a:ext cx="9794875" cy="50869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为了计算有效位的个数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-17543" sz="2850" i="1">
                <a:latin typeface="Arial"/>
                <a:cs typeface="Arial"/>
              </a:rPr>
              <a:t>eff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必须首先计算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OQE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3124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前面已经提到了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OQE </a:t>
            </a:r>
            <a:r>
              <a:rPr dirty="0" sz="2400">
                <a:latin typeface="宋体"/>
                <a:cs typeface="宋体"/>
              </a:rPr>
              <a:t>的计算方法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L="5080">
              <a:lnSpc>
                <a:spcPct val="100000"/>
              </a:lnSpc>
              <a:spcBef>
                <a:spcPts val="2425"/>
              </a:spcBef>
              <a:tabLst>
                <a:tab pos="870585" algn="l"/>
                <a:tab pos="1194435" algn="l"/>
              </a:tabLst>
            </a:pPr>
            <a:r>
              <a:rPr dirty="0" sz="2400" spc="90" i="1">
                <a:latin typeface="Arial"/>
                <a:cs typeface="Arial"/>
              </a:rPr>
              <a:t>OQE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125" i="1">
                <a:latin typeface="Arial"/>
                <a:cs typeface="Arial"/>
              </a:rPr>
              <a:t>Approximation </a:t>
            </a:r>
            <a:r>
              <a:rPr dirty="0" sz="2400" spc="110" i="1">
                <a:latin typeface="Arial"/>
                <a:cs typeface="Arial"/>
              </a:rPr>
              <a:t>Error </a:t>
            </a:r>
            <a:r>
              <a:rPr dirty="0" sz="2400">
                <a:latin typeface="Arial"/>
                <a:cs typeface="Arial"/>
              </a:rPr>
              <a:t>+ </a:t>
            </a:r>
            <a:r>
              <a:rPr dirty="0" sz="2400" spc="120" i="1">
                <a:latin typeface="Arial"/>
                <a:cs typeface="Arial"/>
              </a:rPr>
              <a:t>Rounding</a:t>
            </a:r>
            <a:r>
              <a:rPr dirty="0" sz="2400" spc="595" i="1">
                <a:latin typeface="Arial"/>
                <a:cs typeface="Arial"/>
              </a:rPr>
              <a:t> </a:t>
            </a:r>
            <a:r>
              <a:rPr dirty="0" sz="2400" spc="140" i="1">
                <a:latin typeface="Arial"/>
                <a:cs typeface="Arial"/>
              </a:rPr>
              <a:t>Error</a:t>
            </a:r>
            <a:endParaRPr sz="2400">
              <a:latin typeface="Arial"/>
              <a:cs typeface="Arial"/>
            </a:endParaRPr>
          </a:p>
          <a:p>
            <a:pPr marL="312420" indent="-274320">
              <a:lnSpc>
                <a:spcPct val="100000"/>
              </a:lnSpc>
              <a:spcBef>
                <a:spcPts val="122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因此有效位的个数为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algn="ctr" marR="5080">
              <a:lnSpc>
                <a:spcPct val="100000"/>
              </a:lnSpc>
              <a:spcBef>
                <a:spcPts val="2425"/>
              </a:spcBef>
              <a:tabLst>
                <a:tab pos="614045" algn="l"/>
                <a:tab pos="938530" algn="l"/>
              </a:tabLst>
            </a:pPr>
            <a:r>
              <a:rPr dirty="0" sz="2400" spc="70" i="1">
                <a:latin typeface="Arial"/>
                <a:cs typeface="Arial"/>
              </a:rPr>
              <a:t>d</a:t>
            </a:r>
            <a:r>
              <a:rPr dirty="0" baseline="-21604" sz="2700" spc="104" i="1">
                <a:latin typeface="Arial"/>
                <a:cs typeface="Arial"/>
              </a:rPr>
              <a:t>eff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90">
                <a:latin typeface="Times New Roman"/>
                <a:cs typeface="Times New Roman"/>
              </a:rPr>
              <a:t>–</a:t>
            </a:r>
            <a:r>
              <a:rPr dirty="0" sz="2400" spc="90">
                <a:latin typeface="Symbol"/>
                <a:cs typeface="Symbol"/>
              </a:rPr>
              <a:t></a:t>
            </a:r>
            <a:r>
              <a:rPr dirty="0" sz="2400" spc="90">
                <a:latin typeface="Arial"/>
                <a:cs typeface="Arial"/>
              </a:rPr>
              <a:t>log</a:t>
            </a:r>
            <a:r>
              <a:rPr dirty="0" baseline="-21604" sz="2700" spc="135">
                <a:latin typeface="Arial"/>
                <a:cs typeface="Arial"/>
              </a:rPr>
              <a:t>2</a:t>
            </a:r>
            <a:r>
              <a:rPr dirty="0" sz="2400" spc="90" i="1">
                <a:latin typeface="Arial"/>
                <a:cs typeface="Arial"/>
              </a:rPr>
              <a:t>OQE</a:t>
            </a:r>
            <a:r>
              <a:rPr dirty="0" sz="2400" spc="9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  <a:p>
            <a:pPr marL="312420" indent="-274320">
              <a:lnSpc>
                <a:spcPct val="100000"/>
              </a:lnSpc>
              <a:spcBef>
                <a:spcPts val="178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这种方法求得的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-17543" sz="2850" i="1">
                <a:latin typeface="Arial"/>
                <a:cs typeface="Arial"/>
              </a:rPr>
              <a:t>eff</a:t>
            </a:r>
            <a:r>
              <a:rPr dirty="0" baseline="-17543" sz="2850" spc="202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值依赖于所选择的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 </a:t>
            </a:r>
            <a:r>
              <a:rPr dirty="0" sz="2400">
                <a:latin typeface="宋体"/>
                <a:cs typeface="宋体"/>
              </a:rPr>
              <a:t>的值。</a:t>
            </a:r>
            <a:endParaRPr sz="2400">
              <a:latin typeface="宋体"/>
              <a:cs typeface="宋体"/>
            </a:endParaRPr>
          </a:p>
          <a:p>
            <a:pPr marL="3124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然而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我们希望先指定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15" i="1">
                <a:latin typeface="Arial"/>
                <a:cs typeface="Arial"/>
              </a:rPr>
              <a:t>d</a:t>
            </a:r>
            <a:r>
              <a:rPr dirty="0" baseline="-17543" sz="2850" spc="22" i="1">
                <a:latin typeface="Arial"/>
                <a:cs typeface="Arial"/>
              </a:rPr>
              <a:t>eff</a:t>
            </a:r>
            <a:r>
              <a:rPr dirty="0" sz="2400" spc="1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然后求出</a:t>
            </a:r>
            <a:r>
              <a:rPr dirty="0" sz="2400" spc="-53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35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 </a:t>
            </a:r>
            <a:r>
              <a:rPr dirty="0" sz="2400">
                <a:latin typeface="宋体"/>
                <a:cs typeface="宋体"/>
              </a:rPr>
              <a:t>的值。</a:t>
            </a:r>
            <a:endParaRPr sz="2400">
              <a:latin typeface="宋体"/>
              <a:cs typeface="宋体"/>
            </a:endParaRPr>
          </a:p>
          <a:p>
            <a:pPr marL="312420" indent="-274320">
              <a:lnSpc>
                <a:spcPts val="2740"/>
              </a:lnSpc>
              <a:spcBef>
                <a:spcPts val="212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因</a:t>
            </a:r>
            <a:r>
              <a:rPr dirty="0" sz="2400" spc="455">
                <a:latin typeface="宋体"/>
                <a:cs typeface="宋体"/>
              </a:rPr>
              <a:t>此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Yu</a:t>
            </a:r>
            <a:r>
              <a:rPr dirty="0" sz="2400" spc="-17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Hen</a:t>
            </a:r>
            <a:r>
              <a:rPr dirty="0" sz="2400" spc="-18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Hu</a:t>
            </a:r>
            <a:r>
              <a:rPr dirty="0" sz="2400" spc="-17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采用的方法是通过取不同组的</a:t>
            </a:r>
            <a:r>
              <a:rPr dirty="0" sz="2400" spc="-71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18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710">
                <a:latin typeface="宋体"/>
                <a:cs typeface="宋体"/>
              </a:rPr>
              <a:t> </a:t>
            </a:r>
            <a:r>
              <a:rPr dirty="0" sz="2400" spc="-55" i="1">
                <a:latin typeface="Arial"/>
                <a:cs typeface="Arial"/>
              </a:rPr>
              <a:t>n</a:t>
            </a:r>
            <a:r>
              <a:rPr dirty="0" sz="2400" spc="-5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将计算出的</a:t>
            </a:r>
            <a:r>
              <a:rPr dirty="0" sz="2400" spc="-71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-17543" sz="2850" i="1">
                <a:latin typeface="Arial"/>
                <a:cs typeface="Arial"/>
              </a:rPr>
              <a:t>eff</a:t>
            </a:r>
            <a:endParaRPr baseline="-17543" sz="2850">
              <a:latin typeface="Arial"/>
              <a:cs typeface="Arial"/>
            </a:endParaRPr>
          </a:p>
          <a:p>
            <a:pPr marL="312420">
              <a:lnSpc>
                <a:spcPts val="2740"/>
              </a:lnSpc>
            </a:pPr>
            <a:r>
              <a:rPr dirty="0" sz="2400">
                <a:latin typeface="宋体"/>
                <a:cs typeface="宋体"/>
              </a:rPr>
              <a:t>值编制成表</a:t>
            </a:r>
            <a:r>
              <a:rPr dirty="0" sz="2400" spc="6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通过查表找到所需的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-17543" sz="2850" i="1">
                <a:latin typeface="Arial"/>
                <a:cs typeface="Arial"/>
              </a:rPr>
              <a:t>eff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其对应的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15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 </a:t>
            </a:r>
            <a:r>
              <a:rPr dirty="0" sz="2400">
                <a:latin typeface="宋体"/>
                <a:cs typeface="宋体"/>
              </a:rPr>
              <a:t>即为可知。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295" y="90931"/>
            <a:ext cx="3844925" cy="5372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pc="-10"/>
              <a:t>Notes:</a:t>
            </a:r>
          </a:p>
          <a:p>
            <a:pPr marL="67310">
              <a:lnSpc>
                <a:spcPts val="1895"/>
              </a:lnSpc>
            </a:pPr>
            <a:r>
              <a:rPr dirty="0" sz="1600" spc="-5" b="0">
                <a:solidFill>
                  <a:srgbClr val="000000"/>
                </a:solidFill>
                <a:latin typeface="宋体"/>
                <a:cs typeface="宋体"/>
              </a:rPr>
              <a:t>使用下面的等式可求得有效小数位的个数</a:t>
            </a:r>
            <a:r>
              <a:rPr dirty="0" sz="1600" spc="-455" b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067441" y="1809750"/>
          <a:ext cx="2164715" cy="3369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2215"/>
                <a:gridCol w="915035"/>
              </a:tblGrid>
              <a:tr h="381000"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OQE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02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dirty="0" baseline="13888" sz="2400" b="1" i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250" b="1" i="1">
                          <a:latin typeface="Arial"/>
                          <a:cs typeface="Arial"/>
                        </a:rPr>
                        <a:t>eff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B="0" marT="844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327"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5"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0.125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708"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0.0625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5"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0.03125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Symbol"/>
                          <a:cs typeface="Symbol"/>
                        </a:rPr>
                        <a:t></a:t>
                      </a:r>
                      <a:r>
                        <a:rPr dirty="0" sz="16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0.015625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7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82759" y="833119"/>
            <a:ext cx="5889625" cy="772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95"/>
              </a:spcBef>
            </a:pPr>
            <a:r>
              <a:rPr dirty="0" sz="1600" spc="55" i="1">
                <a:latin typeface="Arial"/>
                <a:cs typeface="Arial"/>
              </a:rPr>
              <a:t>d</a:t>
            </a:r>
            <a:r>
              <a:rPr dirty="0" baseline="-25793" sz="2100" spc="82" i="1">
                <a:latin typeface="Arial"/>
                <a:cs typeface="Arial"/>
              </a:rPr>
              <a:t>eff </a:t>
            </a:r>
            <a:r>
              <a:rPr dirty="0" sz="1600" spc="-5">
                <a:latin typeface="Times New Roman"/>
                <a:cs typeface="Times New Roman"/>
              </a:rPr>
              <a:t>=</a:t>
            </a:r>
            <a:r>
              <a:rPr dirty="0" sz="1600" spc="210">
                <a:latin typeface="Times New Roman"/>
                <a:cs typeface="Times New Roman"/>
              </a:rPr>
              <a:t> </a:t>
            </a:r>
            <a:r>
              <a:rPr dirty="0" sz="1600" spc="60">
                <a:latin typeface="Times New Roman"/>
                <a:cs typeface="Times New Roman"/>
              </a:rPr>
              <a:t>–</a:t>
            </a:r>
            <a:r>
              <a:rPr dirty="0" sz="1600" spc="60">
                <a:latin typeface="Symbol"/>
                <a:cs typeface="Symbol"/>
              </a:rPr>
              <a:t></a:t>
            </a:r>
            <a:r>
              <a:rPr dirty="0" sz="1600" spc="60">
                <a:latin typeface="Arial"/>
                <a:cs typeface="Arial"/>
              </a:rPr>
              <a:t>log</a:t>
            </a:r>
            <a:r>
              <a:rPr dirty="0" baseline="-25793" sz="2100" spc="89">
                <a:latin typeface="Arial"/>
                <a:cs typeface="Arial"/>
              </a:rPr>
              <a:t>2</a:t>
            </a:r>
            <a:r>
              <a:rPr dirty="0" sz="1600" spc="60" i="1">
                <a:latin typeface="Arial"/>
                <a:cs typeface="Arial"/>
              </a:rPr>
              <a:t>OQE</a:t>
            </a:r>
            <a:r>
              <a:rPr dirty="0" sz="1600" spc="60">
                <a:latin typeface="Symbol"/>
                <a:cs typeface="Symbol"/>
              </a:rPr>
              <a:t></a:t>
            </a:r>
            <a:endParaRPr sz="16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2039"/>
              </a:spcBef>
            </a:pPr>
            <a:r>
              <a:rPr dirty="0" sz="1600" spc="-5">
                <a:latin typeface="宋体"/>
                <a:cs typeface="宋体"/>
              </a:rPr>
              <a:t>下表说明了一小部分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OQE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与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d</a:t>
            </a:r>
            <a:r>
              <a:rPr dirty="0" baseline="-17777" sz="1875" spc="7" i="1">
                <a:latin typeface="Arial"/>
                <a:cs typeface="Arial"/>
              </a:rPr>
              <a:t>eff</a:t>
            </a:r>
            <a:r>
              <a:rPr dirty="0" baseline="-17777" sz="1875" spc="142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值之间的联系。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5466" y="5336531"/>
            <a:ext cx="7659370" cy="7429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并不是所有计算器都允许计算以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为底的对数运算。因此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,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可使用下面的运算来代替</a:t>
            </a:r>
            <a:r>
              <a:rPr dirty="0" sz="1600" spc="-41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5050155">
              <a:lnSpc>
                <a:spcPct val="100000"/>
              </a:lnSpc>
              <a:spcBef>
                <a:spcPts val="1810"/>
              </a:spcBef>
            </a:pPr>
            <a:r>
              <a:rPr dirty="0" sz="1600" spc="50">
                <a:latin typeface="Arial"/>
                <a:cs typeface="Arial"/>
              </a:rPr>
              <a:t>log</a:t>
            </a:r>
            <a:r>
              <a:rPr dirty="0" baseline="-25793" sz="2100" spc="75">
                <a:latin typeface="Arial"/>
                <a:cs typeface="Arial"/>
              </a:rPr>
              <a:t>10</a:t>
            </a:r>
            <a:r>
              <a:rPr dirty="0" sz="1600" spc="50" i="1">
                <a:latin typeface="Arial"/>
                <a:cs typeface="Arial"/>
              </a:rPr>
              <a:t>OQE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89500" y="6134344"/>
            <a:ext cx="6769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20">
                <a:latin typeface="Arial"/>
                <a:cs typeface="Arial"/>
              </a:rPr>
              <a:t>log</a:t>
            </a:r>
            <a:r>
              <a:rPr dirty="0" baseline="-25793" sz="2100" spc="30">
                <a:latin typeface="Arial"/>
                <a:cs typeface="Arial"/>
              </a:rPr>
              <a:t>10</a:t>
            </a:r>
            <a:r>
              <a:rPr dirty="0" sz="1600" spc="2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21715" y="5987279"/>
            <a:ext cx="22263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472" sz="2400" spc="67">
                <a:latin typeface="Arial"/>
                <a:cs typeface="Arial"/>
              </a:rPr>
              <a:t>log</a:t>
            </a:r>
            <a:r>
              <a:rPr dirty="0" baseline="-29761" sz="2100" spc="67">
                <a:latin typeface="Arial"/>
                <a:cs typeface="Arial"/>
              </a:rPr>
              <a:t>2</a:t>
            </a:r>
            <a:r>
              <a:rPr dirty="0" baseline="-3472" sz="2400" spc="67" i="1">
                <a:latin typeface="Arial"/>
                <a:cs typeface="Arial"/>
              </a:rPr>
              <a:t>OQE </a:t>
            </a:r>
            <a:r>
              <a:rPr dirty="0" baseline="-3472" sz="2400" spc="-7">
                <a:latin typeface="Times New Roman"/>
                <a:cs typeface="Times New Roman"/>
              </a:rPr>
              <a:t>=</a:t>
            </a:r>
            <a:r>
              <a:rPr dirty="0" baseline="-3472" sz="2400" spc="397">
                <a:latin typeface="Times New Roman"/>
                <a:cs typeface="Times New Roman"/>
              </a:rPr>
              <a:t> </a:t>
            </a:r>
            <a:r>
              <a:rPr dirty="0" sz="1600" spc="-270">
                <a:latin typeface="Times New Roman"/>
                <a:cs typeface="Times New Roman"/>
              </a:rPr>
              <a:t>----------------------------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16407" y="40640"/>
            <a:ext cx="23114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预测与仿真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4.29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881263" y="3393947"/>
          <a:ext cx="6439535" cy="3276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5035"/>
                <a:gridCol w="913765"/>
                <a:gridCol w="914400"/>
                <a:gridCol w="915035"/>
                <a:gridCol w="914400"/>
                <a:gridCol w="915035"/>
                <a:gridCol w="915670"/>
              </a:tblGrid>
              <a:tr h="4061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8496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Predicted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476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8248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Simulated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476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5853"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n /</a:t>
                      </a:r>
                      <a:r>
                        <a:rPr dirty="0" sz="18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b="1">
                          <a:latin typeface="Arial"/>
                          <a:cs typeface="Arial"/>
                        </a:rPr>
                        <a:t>b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473"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5.09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5.31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5.43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5.32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5.71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6.03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6.59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6.98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6.22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6.88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7.34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8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6.28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7.13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7.88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6.52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7.56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8.27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8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6.21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7.17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6.55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35">
                          <a:latin typeface="Arial"/>
                          <a:cs typeface="Arial"/>
                        </a:rPr>
                        <a:t>7.11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8.12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6.06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7.05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8.04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6.42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7.29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8.29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8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5.92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6.91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7.91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6.33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7.29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8.31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5.78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6.78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7.78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6.00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8.00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6018923" y="1799082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5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679577" y="1799082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5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407275" y="1761744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315848" y="1760220"/>
            <a:ext cx="104775" cy="308610"/>
          </a:xfrm>
          <a:custGeom>
            <a:avLst/>
            <a:gdLst/>
            <a:ahLst/>
            <a:cxnLst/>
            <a:rect l="l" t="t" r="r" b="b"/>
            <a:pathLst>
              <a:path w="104775" h="308610">
                <a:moveTo>
                  <a:pt x="104394" y="3810"/>
                </a:moveTo>
                <a:lnTo>
                  <a:pt x="91440" y="0"/>
                </a:lnTo>
                <a:lnTo>
                  <a:pt x="0" y="304800"/>
                </a:lnTo>
                <a:lnTo>
                  <a:pt x="12954" y="308610"/>
                </a:lnTo>
                <a:lnTo>
                  <a:pt x="104394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21346" y="1966722"/>
            <a:ext cx="110490" cy="1089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28991" y="2433827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5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888883" y="2433827"/>
            <a:ext cx="0" cy="288290"/>
          </a:xfrm>
          <a:custGeom>
            <a:avLst/>
            <a:gdLst/>
            <a:ahLst/>
            <a:cxnLst/>
            <a:rect l="l" t="t" r="r" b="b"/>
            <a:pathLst>
              <a:path w="0" h="288289">
                <a:moveTo>
                  <a:pt x="0" y="0"/>
                </a:moveTo>
                <a:lnTo>
                  <a:pt x="0" y="288035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71837" y="751585"/>
            <a:ext cx="9895840" cy="232219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37185" marR="10541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337185" algn="l"/>
                <a:tab pos="337820" algn="l"/>
              </a:tabLst>
            </a:pPr>
            <a:r>
              <a:rPr dirty="0" sz="2400">
                <a:latin typeface="宋体"/>
                <a:cs typeface="宋体"/>
              </a:rPr>
              <a:t>使用</a:t>
            </a:r>
            <a:r>
              <a:rPr dirty="0" sz="2400" spc="-43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OQE</a:t>
            </a:r>
            <a:r>
              <a:rPr dirty="0" sz="2400" spc="10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方程，我们可以计算出一个表，从而对一组</a:t>
            </a:r>
            <a:r>
              <a:rPr dirty="0" sz="2400" spc="-43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</a:t>
            </a:r>
            <a:r>
              <a:rPr dirty="0" sz="2400" spc="105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425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可以预 测出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-17543" sz="2850" i="1">
                <a:latin typeface="Arial"/>
                <a:cs typeface="Arial"/>
              </a:rPr>
              <a:t>eff</a:t>
            </a:r>
            <a:r>
              <a:rPr dirty="0" baseline="-17543" sz="2850" spc="7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337820" indent="-274955">
              <a:lnSpc>
                <a:spcPct val="100000"/>
              </a:lnSpc>
              <a:spcBef>
                <a:spcPts val="2080"/>
              </a:spcBef>
              <a:buFont typeface="Arial"/>
              <a:buChar char="•"/>
              <a:tabLst>
                <a:tab pos="337185" algn="l"/>
                <a:tab pos="337820" algn="l"/>
                <a:tab pos="6703695" algn="l"/>
                <a:tab pos="7240905" algn="l"/>
              </a:tabLst>
            </a:pPr>
            <a:r>
              <a:rPr dirty="0" sz="2400">
                <a:latin typeface="宋体"/>
                <a:cs typeface="宋体"/>
              </a:rPr>
              <a:t>假如输入被限制在</a:t>
            </a:r>
            <a:r>
              <a:rPr dirty="0" sz="2400" spc="-434">
                <a:latin typeface="宋体"/>
                <a:cs typeface="宋体"/>
              </a:rPr>
              <a:t> </a:t>
            </a:r>
            <a:r>
              <a:rPr dirty="0" sz="2400" spc="20">
                <a:latin typeface="Symbol"/>
                <a:cs typeface="Symbol"/>
              </a:rPr>
              <a:t></a:t>
            </a:r>
            <a:r>
              <a:rPr dirty="0" sz="2400" spc="20">
                <a:latin typeface="Arial"/>
                <a:cs typeface="Arial"/>
              </a:rPr>
              <a:t>0.5</a:t>
            </a:r>
            <a:r>
              <a:rPr dirty="0" sz="2400" spc="19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的范围内，那么</a:t>
            </a:r>
            <a:r>
              <a:rPr dirty="0" sz="2400" spc="160">
                <a:latin typeface="宋体"/>
                <a:cs typeface="宋体"/>
              </a:rPr>
              <a:t> </a:t>
            </a: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114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65">
                <a:latin typeface="Arial"/>
                <a:cs typeface="Arial"/>
              </a:rPr>
              <a:t>0.5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  <a:p>
            <a:pPr marL="337820" marR="30480" indent="-274320">
              <a:lnSpc>
                <a:spcPts val="2600"/>
              </a:lnSpc>
              <a:spcBef>
                <a:spcPts val="2440"/>
              </a:spcBef>
              <a:buFont typeface="Arial"/>
              <a:buChar char="•"/>
              <a:tabLst>
                <a:tab pos="337185" algn="l"/>
                <a:tab pos="337820" algn="l"/>
                <a:tab pos="1852930" algn="l"/>
                <a:tab pos="4483735" algn="l"/>
              </a:tabLst>
            </a:pPr>
            <a:r>
              <a:rPr dirty="0" sz="2400">
                <a:latin typeface="宋体"/>
                <a:cs typeface="宋体"/>
              </a:rPr>
              <a:t>使用</a:t>
            </a:r>
            <a:r>
              <a:rPr dirty="0" sz="2400" spc="10">
                <a:latin typeface="宋体"/>
                <a:cs typeface="宋体"/>
              </a:rPr>
              <a:t> </a:t>
            </a:r>
            <a:r>
              <a:rPr dirty="0" sz="2400" spc="114" i="1">
                <a:latin typeface="Arial"/>
                <a:cs typeface="Arial"/>
              </a:rPr>
              <a:t>v</a:t>
            </a:r>
            <a:r>
              <a:rPr dirty="0" sz="2400" spc="114">
                <a:latin typeface="Symbol"/>
                <a:cs typeface="Symbol"/>
              </a:rPr>
              <a:t></a:t>
            </a:r>
            <a:r>
              <a:rPr dirty="0" sz="2400" spc="114">
                <a:latin typeface="Arial"/>
                <a:cs typeface="Arial"/>
              </a:rPr>
              <a:t>0</a:t>
            </a:r>
            <a:r>
              <a:rPr dirty="0" sz="2400" spc="114">
                <a:latin typeface="Symbol"/>
                <a:cs typeface="Symbol"/>
              </a:rPr>
              <a:t></a:t>
            </a:r>
            <a:r>
              <a:rPr dirty="0" sz="2400" spc="114">
                <a:latin typeface="Times New Roman"/>
                <a:cs typeface="Times New Roman"/>
              </a:rPr>
              <a:t>	</a:t>
            </a:r>
            <a:r>
              <a:rPr dirty="0" sz="2400">
                <a:latin typeface="宋体"/>
                <a:cs typeface="宋体"/>
              </a:rPr>
              <a:t>的值</a:t>
            </a:r>
            <a:r>
              <a:rPr dirty="0" sz="2400" spc="-60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对</a:t>
            </a:r>
            <a:r>
              <a:rPr dirty="0" sz="2400" spc="9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3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5" i="1">
                <a:latin typeface="Arial"/>
                <a:cs typeface="Arial"/>
              </a:rPr>
              <a:t>n</a:t>
            </a:r>
            <a:r>
              <a:rPr dirty="0" sz="2400" spc="-75" i="1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9	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9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8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 spc="-15">
                <a:latin typeface="Times New Roman"/>
                <a:cs typeface="Times New Roman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90" i="1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</a:t>
            </a:r>
            <a:r>
              <a:rPr dirty="0" sz="2400" spc="-1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10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60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我们计算出下列的表格。 仿真值也同样在表格中列出。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95" y="90931"/>
            <a:ext cx="3642360" cy="537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 marL="67310">
              <a:lnSpc>
                <a:spcPts val="1895"/>
              </a:lnSpc>
            </a:pPr>
            <a:r>
              <a:rPr dirty="0" sz="1600" spc="-5">
                <a:latin typeface="宋体"/>
                <a:cs typeface="宋体"/>
              </a:rPr>
              <a:t>上面的方程组同样可写成矩阵向量形式</a:t>
            </a:r>
            <a:r>
              <a:rPr dirty="0" sz="1600" spc="-459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759" y="2178053"/>
            <a:ext cx="203453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例如一个</a:t>
            </a:r>
            <a:r>
              <a:rPr dirty="0" sz="1600" spc="-385">
                <a:latin typeface="宋体"/>
                <a:cs typeface="宋体"/>
              </a:rPr>
              <a:t> </a:t>
            </a:r>
            <a:r>
              <a:rPr dirty="0" sz="1600">
                <a:latin typeface="Arial"/>
                <a:cs typeface="Arial"/>
              </a:rPr>
              <a:t>90</a:t>
            </a:r>
            <a:r>
              <a:rPr dirty="0" baseline="28888" sz="1875">
                <a:latin typeface="Arial"/>
                <a:cs typeface="Arial"/>
              </a:rPr>
              <a:t>o</a:t>
            </a:r>
            <a:r>
              <a:rPr dirty="0" baseline="28888" sz="1875" spc="104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相移</a:t>
            </a:r>
            <a:r>
              <a:rPr dirty="0" sz="1600" spc="-5">
                <a:latin typeface="宋体"/>
                <a:cs typeface="宋体"/>
              </a:rPr>
              <a:t>为</a:t>
            </a:r>
            <a:r>
              <a:rPr dirty="0" sz="1600" spc="-42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48513" y="856741"/>
            <a:ext cx="367665" cy="102361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 marR="30480">
              <a:lnSpc>
                <a:spcPct val="136500"/>
              </a:lnSpc>
              <a:spcBef>
                <a:spcPts val="95"/>
              </a:spcBef>
            </a:pPr>
            <a:r>
              <a:rPr dirty="0" sz="2400" spc="90" i="1">
                <a:latin typeface="Arial"/>
                <a:cs typeface="Arial"/>
              </a:rPr>
              <a:t>x</a:t>
            </a:r>
            <a:r>
              <a:rPr dirty="0" baseline="-21604" sz="2700" spc="-7">
                <a:latin typeface="Arial"/>
                <a:cs typeface="Arial"/>
              </a:rPr>
              <a:t>2  </a:t>
            </a:r>
            <a:r>
              <a:rPr dirty="0" sz="2400" spc="90" i="1">
                <a:latin typeface="Arial"/>
                <a:cs typeface="Arial"/>
              </a:rPr>
              <a:t>y</a:t>
            </a:r>
            <a:r>
              <a:rPr dirty="0" baseline="-21604" sz="2700" spc="-7">
                <a:latin typeface="Arial"/>
                <a:cs typeface="Arial"/>
              </a:rPr>
              <a:t>2</a:t>
            </a:r>
            <a:endParaRPr baseline="-21604" sz="2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7975" y="1001522"/>
            <a:ext cx="2186940" cy="87884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  <a:tabLst>
                <a:tab pos="1844675" algn="l"/>
              </a:tabLst>
            </a:pPr>
            <a:r>
              <a:rPr dirty="0" sz="2400" spc="-5">
                <a:latin typeface="Arial"/>
                <a:cs typeface="Arial"/>
              </a:rPr>
              <a:t>cos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 –</a:t>
            </a:r>
            <a:r>
              <a:rPr dirty="0" sz="2400" spc="-44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Arial"/>
                <a:cs typeface="Arial"/>
              </a:rPr>
              <a:t>sin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baseline="12731" sz="3600" spc="60" i="1">
                <a:latin typeface="Arial"/>
                <a:cs typeface="Arial"/>
              </a:rPr>
              <a:t>x</a:t>
            </a:r>
            <a:r>
              <a:rPr dirty="0" baseline="-4629" sz="2700" spc="60">
                <a:latin typeface="Arial"/>
                <a:cs typeface="Arial"/>
              </a:rPr>
              <a:t>1</a:t>
            </a:r>
            <a:endParaRPr baseline="-4629" sz="2700">
              <a:latin typeface="Arial"/>
              <a:cs typeface="Arial"/>
            </a:endParaRPr>
          </a:p>
          <a:p>
            <a:pPr marL="80010">
              <a:lnSpc>
                <a:spcPct val="100000"/>
              </a:lnSpc>
              <a:spcBef>
                <a:spcPts val="480"/>
              </a:spcBef>
              <a:tabLst>
                <a:tab pos="880744" algn="l"/>
                <a:tab pos="1844675" algn="l"/>
              </a:tabLst>
            </a:pP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r>
              <a:rPr dirty="0" sz="2400" spc="55">
                <a:latin typeface="Times New Roman"/>
                <a:cs typeface="Times New Roman"/>
              </a:rPr>
              <a:t>	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endParaRPr baseline="-21604" sz="2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25601" y="1201928"/>
            <a:ext cx="197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05085" y="195529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11943" y="950213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5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05085" y="95021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7" y="13716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511943" y="957072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26649" y="195529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924947" y="950213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5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924947" y="95021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7" y="13716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26649" y="957072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516259" y="1882901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523117" y="1022603"/>
            <a:ext cx="0" cy="860425"/>
          </a:xfrm>
          <a:custGeom>
            <a:avLst/>
            <a:gdLst/>
            <a:ahLst/>
            <a:cxnLst/>
            <a:rect l="l" t="t" r="r" b="b"/>
            <a:pathLst>
              <a:path w="0" h="860425">
                <a:moveTo>
                  <a:pt x="0" y="0"/>
                </a:moveTo>
                <a:lnTo>
                  <a:pt x="0" y="8602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516259" y="102260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5"/>
                </a:lnTo>
                <a:lnTo>
                  <a:pt x="6857" y="13715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523117" y="102946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10351" y="1882901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08661" y="1022603"/>
            <a:ext cx="0" cy="860425"/>
          </a:xfrm>
          <a:custGeom>
            <a:avLst/>
            <a:gdLst/>
            <a:ahLst/>
            <a:cxnLst/>
            <a:rect l="l" t="t" r="r" b="b"/>
            <a:pathLst>
              <a:path w="0" h="860425">
                <a:moveTo>
                  <a:pt x="0" y="0"/>
                </a:moveTo>
                <a:lnTo>
                  <a:pt x="0" y="8602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208648" y="102260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10351" y="102946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341236" y="195529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348095" y="950213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5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341236" y="95021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8" y="13716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348107" y="957072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662801" y="195529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761111" y="950213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5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761098" y="950213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69">
                <a:moveTo>
                  <a:pt x="0" y="0"/>
                </a:moveTo>
                <a:lnTo>
                  <a:pt x="0" y="13716"/>
                </a:lnTo>
                <a:lnTo>
                  <a:pt x="6858" y="13716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662801" y="957072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430403" y="2675635"/>
            <a:ext cx="367665" cy="102361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 marR="30480">
              <a:lnSpc>
                <a:spcPct val="136500"/>
              </a:lnSpc>
              <a:spcBef>
                <a:spcPts val="95"/>
              </a:spcBef>
            </a:pPr>
            <a:r>
              <a:rPr dirty="0" sz="2400" spc="90" i="1">
                <a:latin typeface="Arial"/>
                <a:cs typeface="Arial"/>
              </a:rPr>
              <a:t>x</a:t>
            </a:r>
            <a:r>
              <a:rPr dirty="0" baseline="-21604" sz="2700" spc="-7">
                <a:latin typeface="Arial"/>
                <a:cs typeface="Arial"/>
              </a:rPr>
              <a:t>2  </a:t>
            </a:r>
            <a:r>
              <a:rPr dirty="0" sz="2400" spc="90" i="1">
                <a:latin typeface="Arial"/>
                <a:cs typeface="Arial"/>
              </a:rPr>
              <a:t>y</a:t>
            </a:r>
            <a:r>
              <a:rPr dirty="0" baseline="-21604" sz="2700" spc="-7">
                <a:latin typeface="Arial"/>
                <a:cs typeface="Arial"/>
              </a:rPr>
              <a:t>2</a:t>
            </a:r>
            <a:endParaRPr baseline="-21604" sz="27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441577" y="2820416"/>
            <a:ext cx="1266190" cy="87884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  <a:tabLst>
                <a:tab pos="923925" algn="l"/>
              </a:tabLst>
            </a:pPr>
            <a:r>
              <a:rPr dirty="0" sz="2400" spc="-5">
                <a:latin typeface="Arial"/>
                <a:cs typeface="Arial"/>
              </a:rPr>
              <a:t>0</a:t>
            </a:r>
            <a:r>
              <a:rPr dirty="0" sz="2400" spc="290">
                <a:latin typeface="Arial"/>
                <a:cs typeface="Arial"/>
              </a:rPr>
              <a:t> </a:t>
            </a:r>
            <a:r>
              <a:rPr dirty="0" sz="2400" spc="40">
                <a:latin typeface="Times New Roman"/>
                <a:cs typeface="Times New Roman"/>
              </a:rPr>
              <a:t>–</a:t>
            </a:r>
            <a:r>
              <a:rPr dirty="0" sz="2400" spc="40">
                <a:latin typeface="Arial"/>
                <a:cs typeface="Arial"/>
              </a:rPr>
              <a:t>1	</a:t>
            </a:r>
            <a:r>
              <a:rPr dirty="0" baseline="12731" sz="3600" spc="60" i="1">
                <a:latin typeface="Arial"/>
                <a:cs typeface="Arial"/>
              </a:rPr>
              <a:t>x</a:t>
            </a:r>
            <a:r>
              <a:rPr dirty="0" baseline="-4629" sz="2700" spc="60">
                <a:latin typeface="Arial"/>
                <a:cs typeface="Arial"/>
              </a:rPr>
              <a:t>1</a:t>
            </a:r>
            <a:endParaRPr baseline="-4629" sz="27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  <a:tabLst>
                <a:tab pos="410209" algn="l"/>
                <a:tab pos="923925" algn="l"/>
              </a:tabLst>
            </a:pPr>
            <a:r>
              <a:rPr dirty="0" sz="2400" spc="-5">
                <a:latin typeface="Arial"/>
                <a:cs typeface="Arial"/>
              </a:rPr>
              <a:t>1	0	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endParaRPr baseline="-21604" sz="27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38957" y="2675635"/>
            <a:ext cx="531495" cy="1023619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50"/>
              </a:spcBef>
            </a:pPr>
            <a:r>
              <a:rPr dirty="0" sz="2400" spc="55">
                <a:latin typeface="Times New Roman"/>
                <a:cs typeface="Times New Roman"/>
              </a:rPr>
              <a:t>–</a:t>
            </a:r>
            <a:r>
              <a:rPr dirty="0" sz="2400" spc="55" i="1">
                <a:latin typeface="Arial"/>
                <a:cs typeface="Arial"/>
              </a:rPr>
              <a:t>y</a:t>
            </a:r>
            <a:r>
              <a:rPr dirty="0" baseline="-21604" sz="2700" spc="82">
                <a:latin typeface="Arial"/>
                <a:cs typeface="Arial"/>
              </a:rPr>
              <a:t>1</a:t>
            </a:r>
            <a:endParaRPr baseline="-21604" sz="2700">
              <a:latin typeface="Arial"/>
              <a:cs typeface="Arial"/>
            </a:endParaRPr>
          </a:p>
          <a:p>
            <a:pPr marL="120014">
              <a:lnSpc>
                <a:spcPct val="100000"/>
              </a:lnSpc>
              <a:spcBef>
                <a:spcPts val="1050"/>
              </a:spcBef>
            </a:pP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endParaRPr baseline="-21604" sz="27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07491" y="3020821"/>
            <a:ext cx="197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04871" y="3020821"/>
            <a:ext cx="197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401567" y="3774185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 h="0">
                <a:moveTo>
                  <a:pt x="0" y="0"/>
                </a:moveTo>
                <a:lnTo>
                  <a:pt x="90557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401567" y="2775966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 h="0">
                <a:moveTo>
                  <a:pt x="0" y="0"/>
                </a:moveTo>
                <a:lnTo>
                  <a:pt x="90557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08539" y="37741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806837" y="2769107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4">
                <a:moveTo>
                  <a:pt x="0" y="0"/>
                </a:moveTo>
                <a:lnTo>
                  <a:pt x="0" y="100507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806837" y="2769107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8" y="13716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08539" y="277596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398149" y="3701796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05007" y="2841498"/>
            <a:ext cx="0" cy="860425"/>
          </a:xfrm>
          <a:custGeom>
            <a:avLst/>
            <a:gdLst/>
            <a:ahLst/>
            <a:cxnLst/>
            <a:rect l="l" t="t" r="r" b="b"/>
            <a:pathLst>
              <a:path w="0" h="860425">
                <a:moveTo>
                  <a:pt x="0" y="0"/>
                </a:moveTo>
                <a:lnTo>
                  <a:pt x="0" y="8602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398149" y="2841498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05007" y="284835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053469" y="3701796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151767" y="2841498"/>
            <a:ext cx="0" cy="860425"/>
          </a:xfrm>
          <a:custGeom>
            <a:avLst/>
            <a:gdLst/>
            <a:ahLst/>
            <a:cxnLst/>
            <a:rect l="l" t="t" r="r" b="b"/>
            <a:pathLst>
              <a:path w="0" h="860425">
                <a:moveTo>
                  <a:pt x="0" y="0"/>
                </a:moveTo>
                <a:lnTo>
                  <a:pt x="0" y="86029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151767" y="2841498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053469" y="284835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284355" y="37741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291213" y="2769107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4">
                <a:moveTo>
                  <a:pt x="0" y="0"/>
                </a:moveTo>
                <a:lnTo>
                  <a:pt x="0" y="1005078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284355" y="2769107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8" y="13716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291213" y="277596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605919" y="37741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704217" y="2769107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4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704217" y="2769107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8" y="13716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605919" y="277596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295529" y="37741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302387" y="2769107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4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295529" y="2769107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6"/>
                </a:lnTo>
                <a:lnTo>
                  <a:pt x="6857" y="13716"/>
                </a:lnTo>
                <a:lnTo>
                  <a:pt x="685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302375" y="277596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780910" y="3774185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4" h="0">
                <a:moveTo>
                  <a:pt x="0" y="0"/>
                </a:moveTo>
                <a:lnTo>
                  <a:pt x="102991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878126" y="2769107"/>
            <a:ext cx="0" cy="1005205"/>
          </a:xfrm>
          <a:custGeom>
            <a:avLst/>
            <a:gdLst/>
            <a:ahLst/>
            <a:cxnLst/>
            <a:rect l="l" t="t" r="r" b="b"/>
            <a:pathLst>
              <a:path w="0" h="1005204">
                <a:moveTo>
                  <a:pt x="0" y="0"/>
                </a:moveTo>
                <a:lnTo>
                  <a:pt x="0" y="1005077"/>
                </a:lnTo>
              </a:path>
            </a:pathLst>
          </a:custGeom>
          <a:ln w="115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879221" y="2769107"/>
            <a:ext cx="5080" cy="13970"/>
          </a:xfrm>
          <a:custGeom>
            <a:avLst/>
            <a:gdLst/>
            <a:ahLst/>
            <a:cxnLst/>
            <a:rect l="l" t="t" r="r" b="b"/>
            <a:pathLst>
              <a:path w="5079" h="13969">
                <a:moveTo>
                  <a:pt x="0" y="0"/>
                </a:moveTo>
                <a:lnTo>
                  <a:pt x="0" y="13716"/>
                </a:lnTo>
                <a:lnTo>
                  <a:pt x="4692" y="13716"/>
                </a:lnTo>
                <a:lnTo>
                  <a:pt x="469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780910" y="277596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9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331855" y="4344923"/>
            <a:ext cx="104393" cy="183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366907" y="6982206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5" h="6350">
                <a:moveTo>
                  <a:pt x="0" y="0"/>
                </a:moveTo>
                <a:lnTo>
                  <a:pt x="0" y="6095"/>
                </a:lnTo>
                <a:lnTo>
                  <a:pt x="12953" y="6095"/>
                </a:lnTo>
                <a:lnTo>
                  <a:pt x="1295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378718" y="4528565"/>
            <a:ext cx="0" cy="2453640"/>
          </a:xfrm>
          <a:custGeom>
            <a:avLst/>
            <a:gdLst/>
            <a:ahLst/>
            <a:cxnLst/>
            <a:rect l="l" t="t" r="r" b="b"/>
            <a:pathLst>
              <a:path w="0" h="2453640">
                <a:moveTo>
                  <a:pt x="0" y="0"/>
                </a:moveTo>
                <a:lnTo>
                  <a:pt x="0" y="2453640"/>
                </a:lnTo>
              </a:path>
            </a:pathLst>
          </a:custGeom>
          <a:ln w="2362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440296" y="6425946"/>
            <a:ext cx="183642" cy="1051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703967" y="6472428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6" y="1295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710063" y="6478904"/>
            <a:ext cx="2736850" cy="0"/>
          </a:xfrm>
          <a:custGeom>
            <a:avLst/>
            <a:gdLst/>
            <a:ahLst/>
            <a:cxnLst/>
            <a:rect l="l" t="t" r="r" b="b"/>
            <a:pathLst>
              <a:path w="2736850" h="0">
                <a:moveTo>
                  <a:pt x="0" y="0"/>
                </a:moveTo>
                <a:lnTo>
                  <a:pt x="2736341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883799" y="4686300"/>
            <a:ext cx="132587" cy="838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089539" y="4694682"/>
            <a:ext cx="66040" cy="20320"/>
          </a:xfrm>
          <a:custGeom>
            <a:avLst/>
            <a:gdLst/>
            <a:ahLst/>
            <a:cxnLst/>
            <a:rect l="l" t="t" r="r" b="b"/>
            <a:pathLst>
              <a:path w="66039" h="20320">
                <a:moveTo>
                  <a:pt x="65532" y="12954"/>
                </a:moveTo>
                <a:lnTo>
                  <a:pt x="64008" y="0"/>
                </a:lnTo>
                <a:lnTo>
                  <a:pt x="0" y="6858"/>
                </a:lnTo>
                <a:lnTo>
                  <a:pt x="1524" y="19812"/>
                </a:lnTo>
                <a:lnTo>
                  <a:pt x="65532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153547" y="4692396"/>
            <a:ext cx="38100" cy="15240"/>
          </a:xfrm>
          <a:custGeom>
            <a:avLst/>
            <a:gdLst/>
            <a:ahLst/>
            <a:cxnLst/>
            <a:rect l="l" t="t" r="r" b="b"/>
            <a:pathLst>
              <a:path w="38100" h="15239">
                <a:moveTo>
                  <a:pt x="38100" y="12954"/>
                </a:moveTo>
                <a:lnTo>
                  <a:pt x="36576" y="0"/>
                </a:lnTo>
                <a:lnTo>
                  <a:pt x="0" y="2286"/>
                </a:lnTo>
                <a:lnTo>
                  <a:pt x="1524" y="15240"/>
                </a:lnTo>
                <a:lnTo>
                  <a:pt x="3810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266323" y="4686300"/>
            <a:ext cx="76200" cy="14604"/>
          </a:xfrm>
          <a:custGeom>
            <a:avLst/>
            <a:gdLst/>
            <a:ahLst/>
            <a:cxnLst/>
            <a:rect l="l" t="t" r="r" b="b"/>
            <a:pathLst>
              <a:path w="76200" h="14604">
                <a:moveTo>
                  <a:pt x="75437" y="12969"/>
                </a:moveTo>
                <a:lnTo>
                  <a:pt x="75438" y="0"/>
                </a:lnTo>
                <a:lnTo>
                  <a:pt x="0" y="1524"/>
                </a:lnTo>
                <a:lnTo>
                  <a:pt x="762" y="14478"/>
                </a:lnTo>
                <a:lnTo>
                  <a:pt x="75437" y="12969"/>
                </a:lnTo>
                <a:close/>
              </a:path>
              <a:path w="76200" h="14604">
                <a:moveTo>
                  <a:pt x="76200" y="12954"/>
                </a:moveTo>
                <a:lnTo>
                  <a:pt x="75438" y="12954"/>
                </a:lnTo>
                <a:lnTo>
                  <a:pt x="7620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341761" y="4686300"/>
            <a:ext cx="25400" cy="13970"/>
          </a:xfrm>
          <a:custGeom>
            <a:avLst/>
            <a:gdLst/>
            <a:ahLst/>
            <a:cxnLst/>
            <a:rect l="l" t="t" r="r" b="b"/>
            <a:pathLst>
              <a:path w="25400" h="13970">
                <a:moveTo>
                  <a:pt x="25146" y="13715"/>
                </a:moveTo>
                <a:lnTo>
                  <a:pt x="25146" y="761"/>
                </a:lnTo>
                <a:lnTo>
                  <a:pt x="0" y="0"/>
                </a:lnTo>
                <a:lnTo>
                  <a:pt x="0" y="12954"/>
                </a:lnTo>
                <a:lnTo>
                  <a:pt x="25146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42345" y="4689347"/>
            <a:ext cx="83820" cy="18415"/>
          </a:xfrm>
          <a:custGeom>
            <a:avLst/>
            <a:gdLst/>
            <a:ahLst/>
            <a:cxnLst/>
            <a:rect l="l" t="t" r="r" b="b"/>
            <a:pathLst>
              <a:path w="83820" h="18414">
                <a:moveTo>
                  <a:pt x="83820" y="6095"/>
                </a:moveTo>
                <a:lnTo>
                  <a:pt x="1524" y="0"/>
                </a:lnTo>
                <a:lnTo>
                  <a:pt x="0" y="12192"/>
                </a:lnTo>
                <a:lnTo>
                  <a:pt x="82296" y="18287"/>
                </a:lnTo>
                <a:lnTo>
                  <a:pt x="83820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524641" y="4695444"/>
            <a:ext cx="20320" cy="14604"/>
          </a:xfrm>
          <a:custGeom>
            <a:avLst/>
            <a:gdLst/>
            <a:ahLst/>
            <a:cxnLst/>
            <a:rect l="l" t="t" r="r" b="b"/>
            <a:pathLst>
              <a:path w="20320" h="14604">
                <a:moveTo>
                  <a:pt x="19812" y="2285"/>
                </a:moveTo>
                <a:lnTo>
                  <a:pt x="1524" y="0"/>
                </a:lnTo>
                <a:lnTo>
                  <a:pt x="0" y="12192"/>
                </a:lnTo>
                <a:lnTo>
                  <a:pt x="18288" y="14478"/>
                </a:lnTo>
                <a:lnTo>
                  <a:pt x="19812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617605" y="4706873"/>
            <a:ext cx="89535" cy="26670"/>
          </a:xfrm>
          <a:custGeom>
            <a:avLst/>
            <a:gdLst/>
            <a:ahLst/>
            <a:cxnLst/>
            <a:rect l="l" t="t" r="r" b="b"/>
            <a:pathLst>
              <a:path w="89535" h="26670">
                <a:moveTo>
                  <a:pt x="89154" y="14477"/>
                </a:moveTo>
                <a:lnTo>
                  <a:pt x="88392" y="14477"/>
                </a:lnTo>
                <a:lnTo>
                  <a:pt x="2286" y="0"/>
                </a:lnTo>
                <a:lnTo>
                  <a:pt x="0" y="12192"/>
                </a:lnTo>
                <a:lnTo>
                  <a:pt x="86106" y="26669"/>
                </a:lnTo>
                <a:lnTo>
                  <a:pt x="89154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03711" y="4721352"/>
            <a:ext cx="16510" cy="15240"/>
          </a:xfrm>
          <a:custGeom>
            <a:avLst/>
            <a:gdLst/>
            <a:ahLst/>
            <a:cxnLst/>
            <a:rect l="l" t="t" r="r" b="b"/>
            <a:pathLst>
              <a:path w="16510" h="15239">
                <a:moveTo>
                  <a:pt x="16002" y="3047"/>
                </a:moveTo>
                <a:lnTo>
                  <a:pt x="3048" y="0"/>
                </a:lnTo>
                <a:lnTo>
                  <a:pt x="0" y="12192"/>
                </a:lnTo>
                <a:lnTo>
                  <a:pt x="12954" y="15240"/>
                </a:lnTo>
                <a:lnTo>
                  <a:pt x="16002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786769" y="474040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5778" y="6260"/>
                </a:moveTo>
                <a:lnTo>
                  <a:pt x="0" y="7620"/>
                </a:lnTo>
                <a:lnTo>
                  <a:pt x="3809" y="12954"/>
                </a:lnTo>
                <a:lnTo>
                  <a:pt x="5778" y="6260"/>
                </a:lnTo>
                <a:close/>
              </a:path>
              <a:path w="13335" h="13335">
                <a:moveTo>
                  <a:pt x="12953" y="4572"/>
                </a:moveTo>
                <a:lnTo>
                  <a:pt x="7619" y="0"/>
                </a:lnTo>
                <a:lnTo>
                  <a:pt x="5778" y="6260"/>
                </a:lnTo>
                <a:lnTo>
                  <a:pt x="12953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790579" y="4740402"/>
            <a:ext cx="90805" cy="36195"/>
          </a:xfrm>
          <a:custGeom>
            <a:avLst/>
            <a:gdLst/>
            <a:ahLst/>
            <a:cxnLst/>
            <a:rect l="l" t="t" r="r" b="b"/>
            <a:pathLst>
              <a:path w="90804" h="36195">
                <a:moveTo>
                  <a:pt x="90678" y="22859"/>
                </a:moveTo>
                <a:lnTo>
                  <a:pt x="3810" y="0"/>
                </a:lnTo>
                <a:lnTo>
                  <a:pt x="0" y="12954"/>
                </a:lnTo>
                <a:lnTo>
                  <a:pt x="86868" y="35813"/>
                </a:lnTo>
                <a:lnTo>
                  <a:pt x="90678" y="228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877447" y="4763261"/>
            <a:ext cx="14604" cy="16510"/>
          </a:xfrm>
          <a:custGeom>
            <a:avLst/>
            <a:gdLst/>
            <a:ahLst/>
            <a:cxnLst/>
            <a:rect l="l" t="t" r="r" b="b"/>
            <a:pathLst>
              <a:path w="14604" h="16510">
                <a:moveTo>
                  <a:pt x="14478" y="3047"/>
                </a:moveTo>
                <a:lnTo>
                  <a:pt x="3810" y="0"/>
                </a:lnTo>
                <a:lnTo>
                  <a:pt x="0" y="12954"/>
                </a:lnTo>
                <a:lnTo>
                  <a:pt x="10668" y="16002"/>
                </a:lnTo>
                <a:lnTo>
                  <a:pt x="14478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959743" y="4789932"/>
            <a:ext cx="7620" cy="12700"/>
          </a:xfrm>
          <a:custGeom>
            <a:avLst/>
            <a:gdLst/>
            <a:ahLst/>
            <a:cxnLst/>
            <a:rect l="l" t="t" r="r" b="b"/>
            <a:pathLst>
              <a:path w="7620" h="12700">
                <a:moveTo>
                  <a:pt x="6737" y="320"/>
                </a:moveTo>
                <a:lnTo>
                  <a:pt x="6096" y="0"/>
                </a:lnTo>
                <a:lnTo>
                  <a:pt x="0" y="11430"/>
                </a:lnTo>
                <a:lnTo>
                  <a:pt x="1524" y="12192"/>
                </a:lnTo>
                <a:lnTo>
                  <a:pt x="2286" y="12192"/>
                </a:lnTo>
                <a:lnTo>
                  <a:pt x="6737" y="320"/>
                </a:lnTo>
                <a:close/>
              </a:path>
              <a:path w="7620" h="12700">
                <a:moveTo>
                  <a:pt x="7620" y="761"/>
                </a:moveTo>
                <a:lnTo>
                  <a:pt x="6858" y="0"/>
                </a:lnTo>
                <a:lnTo>
                  <a:pt x="6737" y="320"/>
                </a:lnTo>
                <a:lnTo>
                  <a:pt x="7620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962029" y="4789932"/>
            <a:ext cx="87630" cy="43180"/>
          </a:xfrm>
          <a:custGeom>
            <a:avLst/>
            <a:gdLst/>
            <a:ahLst/>
            <a:cxnLst/>
            <a:rect l="l" t="t" r="r" b="b"/>
            <a:pathLst>
              <a:path w="87629" h="43179">
                <a:moveTo>
                  <a:pt x="87630" y="30479"/>
                </a:moveTo>
                <a:lnTo>
                  <a:pt x="4572" y="0"/>
                </a:lnTo>
                <a:lnTo>
                  <a:pt x="0" y="12192"/>
                </a:lnTo>
                <a:lnTo>
                  <a:pt x="83058" y="42671"/>
                </a:lnTo>
                <a:lnTo>
                  <a:pt x="8763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5045087" y="4820411"/>
            <a:ext cx="14604" cy="16510"/>
          </a:xfrm>
          <a:custGeom>
            <a:avLst/>
            <a:gdLst/>
            <a:ahLst/>
            <a:cxnLst/>
            <a:rect l="l" t="t" r="r" b="b"/>
            <a:pathLst>
              <a:path w="14604" h="16510">
                <a:moveTo>
                  <a:pt x="14478" y="3810"/>
                </a:moveTo>
                <a:lnTo>
                  <a:pt x="4572" y="0"/>
                </a:lnTo>
                <a:lnTo>
                  <a:pt x="0" y="12192"/>
                </a:lnTo>
                <a:lnTo>
                  <a:pt x="9906" y="16002"/>
                </a:lnTo>
                <a:lnTo>
                  <a:pt x="14478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5125097" y="4853940"/>
            <a:ext cx="5715" cy="13335"/>
          </a:xfrm>
          <a:custGeom>
            <a:avLst/>
            <a:gdLst/>
            <a:ahLst/>
            <a:cxnLst/>
            <a:rect l="l" t="t" r="r" b="b"/>
            <a:pathLst>
              <a:path w="5714" h="13335">
                <a:moveTo>
                  <a:pt x="3038" y="12799"/>
                </a:moveTo>
                <a:lnTo>
                  <a:pt x="2647" y="6141"/>
                </a:lnTo>
                <a:lnTo>
                  <a:pt x="0" y="12192"/>
                </a:lnTo>
                <a:lnTo>
                  <a:pt x="3038" y="12799"/>
                </a:lnTo>
                <a:close/>
              </a:path>
              <a:path w="5714" h="13335">
                <a:moveTo>
                  <a:pt x="5334" y="0"/>
                </a:moveTo>
                <a:lnTo>
                  <a:pt x="2286" y="0"/>
                </a:lnTo>
                <a:lnTo>
                  <a:pt x="2647" y="6141"/>
                </a:lnTo>
                <a:lnTo>
                  <a:pt x="5334" y="0"/>
                </a:lnTo>
                <a:close/>
              </a:path>
              <a:path w="5714" h="13335">
                <a:moveTo>
                  <a:pt x="3810" y="12954"/>
                </a:moveTo>
                <a:lnTo>
                  <a:pt x="3038" y="12799"/>
                </a:lnTo>
                <a:lnTo>
                  <a:pt x="3048" y="12954"/>
                </a:lnTo>
                <a:lnTo>
                  <a:pt x="381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125097" y="4853940"/>
            <a:ext cx="85725" cy="50800"/>
          </a:xfrm>
          <a:custGeom>
            <a:avLst/>
            <a:gdLst/>
            <a:ahLst/>
            <a:cxnLst/>
            <a:rect l="l" t="t" r="r" b="b"/>
            <a:pathLst>
              <a:path w="85725" h="50800">
                <a:moveTo>
                  <a:pt x="85344" y="38861"/>
                </a:moveTo>
                <a:lnTo>
                  <a:pt x="84582" y="38099"/>
                </a:lnTo>
                <a:lnTo>
                  <a:pt x="5334" y="0"/>
                </a:lnTo>
                <a:lnTo>
                  <a:pt x="0" y="12192"/>
                </a:lnTo>
                <a:lnTo>
                  <a:pt x="79248" y="50291"/>
                </a:lnTo>
                <a:lnTo>
                  <a:pt x="85344" y="388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5204345" y="4892802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6764" y="5333"/>
                </a:moveTo>
                <a:lnTo>
                  <a:pt x="6096" y="0"/>
                </a:lnTo>
                <a:lnTo>
                  <a:pt x="0" y="11430"/>
                </a:lnTo>
                <a:lnTo>
                  <a:pt x="10668" y="16764"/>
                </a:lnTo>
                <a:lnTo>
                  <a:pt x="16764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282069" y="4933950"/>
            <a:ext cx="80010" cy="55880"/>
          </a:xfrm>
          <a:custGeom>
            <a:avLst/>
            <a:gdLst/>
            <a:ahLst/>
            <a:cxnLst/>
            <a:rect l="l" t="t" r="r" b="b"/>
            <a:pathLst>
              <a:path w="80010" h="55879">
                <a:moveTo>
                  <a:pt x="80010" y="44195"/>
                </a:moveTo>
                <a:lnTo>
                  <a:pt x="6096" y="0"/>
                </a:lnTo>
                <a:lnTo>
                  <a:pt x="0" y="11430"/>
                </a:lnTo>
                <a:lnTo>
                  <a:pt x="73914" y="55626"/>
                </a:lnTo>
                <a:lnTo>
                  <a:pt x="80010" y="44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5355983" y="4978146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9050" y="7619"/>
                </a:moveTo>
                <a:lnTo>
                  <a:pt x="6096" y="0"/>
                </a:lnTo>
                <a:lnTo>
                  <a:pt x="0" y="11430"/>
                </a:lnTo>
                <a:lnTo>
                  <a:pt x="12954" y="19050"/>
                </a:lnTo>
                <a:lnTo>
                  <a:pt x="19050" y="76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5431421" y="5028438"/>
            <a:ext cx="89153" cy="701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5570105" y="5136641"/>
            <a:ext cx="84582" cy="769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5698883" y="5257800"/>
            <a:ext cx="77723" cy="838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5814707" y="5392673"/>
            <a:ext cx="69341" cy="883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5914529" y="5537453"/>
            <a:ext cx="43180" cy="58419"/>
          </a:xfrm>
          <a:custGeom>
            <a:avLst/>
            <a:gdLst/>
            <a:ahLst/>
            <a:cxnLst/>
            <a:rect l="l" t="t" r="r" b="b"/>
            <a:pathLst>
              <a:path w="43179" h="58420">
                <a:moveTo>
                  <a:pt x="42671" y="51816"/>
                </a:moveTo>
                <a:lnTo>
                  <a:pt x="42671" y="51053"/>
                </a:lnTo>
                <a:lnTo>
                  <a:pt x="11429" y="0"/>
                </a:lnTo>
                <a:lnTo>
                  <a:pt x="0" y="6858"/>
                </a:lnTo>
                <a:lnTo>
                  <a:pt x="31241" y="57912"/>
                </a:lnTo>
                <a:lnTo>
                  <a:pt x="42671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5945771" y="5589270"/>
            <a:ext cx="31750" cy="43180"/>
          </a:xfrm>
          <a:custGeom>
            <a:avLst/>
            <a:gdLst/>
            <a:ahLst/>
            <a:cxnLst/>
            <a:rect l="l" t="t" r="r" b="b"/>
            <a:pathLst>
              <a:path w="31750" h="43179">
                <a:moveTo>
                  <a:pt x="31241" y="36576"/>
                </a:moveTo>
                <a:lnTo>
                  <a:pt x="11429" y="0"/>
                </a:lnTo>
                <a:lnTo>
                  <a:pt x="0" y="6096"/>
                </a:lnTo>
                <a:lnTo>
                  <a:pt x="19811" y="42672"/>
                </a:lnTo>
                <a:lnTo>
                  <a:pt x="31241" y="36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5999873" y="5692902"/>
            <a:ext cx="36195" cy="55244"/>
          </a:xfrm>
          <a:custGeom>
            <a:avLst/>
            <a:gdLst/>
            <a:ahLst/>
            <a:cxnLst/>
            <a:rect l="l" t="t" r="r" b="b"/>
            <a:pathLst>
              <a:path w="36195" h="55245">
                <a:moveTo>
                  <a:pt x="35813" y="50292"/>
                </a:moveTo>
                <a:lnTo>
                  <a:pt x="35813" y="49530"/>
                </a:lnTo>
                <a:lnTo>
                  <a:pt x="12191" y="0"/>
                </a:lnTo>
                <a:lnTo>
                  <a:pt x="0" y="6096"/>
                </a:lnTo>
                <a:lnTo>
                  <a:pt x="23621" y="54864"/>
                </a:lnTo>
                <a:lnTo>
                  <a:pt x="35813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6023483" y="5743194"/>
            <a:ext cx="29845" cy="47625"/>
          </a:xfrm>
          <a:custGeom>
            <a:avLst/>
            <a:gdLst/>
            <a:ahLst/>
            <a:cxnLst/>
            <a:rect l="l" t="t" r="r" b="b"/>
            <a:pathLst>
              <a:path w="29845" h="47625">
                <a:moveTo>
                  <a:pt x="29717" y="42672"/>
                </a:moveTo>
                <a:lnTo>
                  <a:pt x="12191" y="0"/>
                </a:lnTo>
                <a:lnTo>
                  <a:pt x="0" y="4572"/>
                </a:lnTo>
                <a:lnTo>
                  <a:pt x="17525" y="47244"/>
                </a:lnTo>
                <a:lnTo>
                  <a:pt x="29717" y="426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6068440" y="5856732"/>
            <a:ext cx="29845" cy="52705"/>
          </a:xfrm>
          <a:custGeom>
            <a:avLst/>
            <a:gdLst/>
            <a:ahLst/>
            <a:cxnLst/>
            <a:rect l="l" t="t" r="r" b="b"/>
            <a:pathLst>
              <a:path w="29845" h="52704">
                <a:moveTo>
                  <a:pt x="29717" y="48768"/>
                </a:moveTo>
                <a:lnTo>
                  <a:pt x="28955" y="48006"/>
                </a:lnTo>
                <a:lnTo>
                  <a:pt x="12191" y="0"/>
                </a:lnTo>
                <a:lnTo>
                  <a:pt x="0" y="4572"/>
                </a:lnTo>
                <a:lnTo>
                  <a:pt x="16763" y="52577"/>
                </a:lnTo>
                <a:lnTo>
                  <a:pt x="29717" y="487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6085217" y="5905500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26669" y="48006"/>
                </a:moveTo>
                <a:lnTo>
                  <a:pt x="12953" y="0"/>
                </a:lnTo>
                <a:lnTo>
                  <a:pt x="0" y="3810"/>
                </a:lnTo>
                <a:lnTo>
                  <a:pt x="13715" y="51816"/>
                </a:lnTo>
                <a:lnTo>
                  <a:pt x="26669" y="480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6117971" y="6026658"/>
            <a:ext cx="25400" cy="52705"/>
          </a:xfrm>
          <a:custGeom>
            <a:avLst/>
            <a:gdLst/>
            <a:ahLst/>
            <a:cxnLst/>
            <a:rect l="l" t="t" r="r" b="b"/>
            <a:pathLst>
              <a:path w="25400" h="52704">
                <a:moveTo>
                  <a:pt x="25145" y="49530"/>
                </a:moveTo>
                <a:lnTo>
                  <a:pt x="12953" y="0"/>
                </a:lnTo>
                <a:lnTo>
                  <a:pt x="0" y="3048"/>
                </a:lnTo>
                <a:lnTo>
                  <a:pt x="12191" y="52577"/>
                </a:lnTo>
                <a:lnTo>
                  <a:pt x="25145" y="495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918339" y="5986271"/>
            <a:ext cx="191770" cy="101600"/>
          </a:xfrm>
          <a:custGeom>
            <a:avLst/>
            <a:gdLst/>
            <a:ahLst/>
            <a:cxnLst/>
            <a:rect l="l" t="t" r="r" b="b"/>
            <a:pathLst>
              <a:path w="191770" h="101600">
                <a:moveTo>
                  <a:pt x="27431" y="48005"/>
                </a:moveTo>
                <a:lnTo>
                  <a:pt x="17417" y="12953"/>
                </a:lnTo>
                <a:lnTo>
                  <a:pt x="8381" y="12953"/>
                </a:lnTo>
                <a:lnTo>
                  <a:pt x="8381" y="63"/>
                </a:lnTo>
                <a:lnTo>
                  <a:pt x="0" y="761"/>
                </a:lnTo>
                <a:lnTo>
                  <a:pt x="2285" y="8381"/>
                </a:lnTo>
                <a:lnTo>
                  <a:pt x="8381" y="29717"/>
                </a:lnTo>
                <a:lnTo>
                  <a:pt x="8381" y="12953"/>
                </a:lnTo>
                <a:lnTo>
                  <a:pt x="9143" y="0"/>
                </a:lnTo>
                <a:lnTo>
                  <a:pt x="9143" y="32384"/>
                </a:lnTo>
                <a:lnTo>
                  <a:pt x="14477" y="51053"/>
                </a:lnTo>
                <a:lnTo>
                  <a:pt x="27431" y="48005"/>
                </a:lnTo>
                <a:close/>
              </a:path>
              <a:path w="191770" h="101600">
                <a:moveTo>
                  <a:pt x="17417" y="12953"/>
                </a:moveTo>
                <a:lnTo>
                  <a:pt x="15239" y="5333"/>
                </a:lnTo>
                <a:lnTo>
                  <a:pt x="9143" y="0"/>
                </a:lnTo>
                <a:lnTo>
                  <a:pt x="8381" y="12953"/>
                </a:lnTo>
                <a:lnTo>
                  <a:pt x="17417" y="12953"/>
                </a:lnTo>
                <a:close/>
              </a:path>
              <a:path w="191770" h="101600">
                <a:moveTo>
                  <a:pt x="191261" y="761"/>
                </a:moveTo>
                <a:lnTo>
                  <a:pt x="172211" y="105"/>
                </a:lnTo>
                <a:lnTo>
                  <a:pt x="9143" y="0"/>
                </a:lnTo>
                <a:lnTo>
                  <a:pt x="15239" y="5333"/>
                </a:lnTo>
                <a:lnTo>
                  <a:pt x="17417" y="12953"/>
                </a:lnTo>
                <a:lnTo>
                  <a:pt x="147024" y="12953"/>
                </a:lnTo>
                <a:lnTo>
                  <a:pt x="165353" y="1523"/>
                </a:lnTo>
                <a:lnTo>
                  <a:pt x="172211" y="12191"/>
                </a:lnTo>
                <a:lnTo>
                  <a:pt x="191261" y="76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8401" y="12953"/>
                </a:lnTo>
                <a:lnTo>
                  <a:pt x="147024" y="12953"/>
                </a:lnTo>
                <a:lnTo>
                  <a:pt x="29717" y="86105"/>
                </a:lnTo>
                <a:lnTo>
                  <a:pt x="26669" y="92963"/>
                </a:lnTo>
                <a:lnTo>
                  <a:pt x="28955" y="101345"/>
                </a:lnTo>
                <a:lnTo>
                  <a:pt x="36575" y="96773"/>
                </a:lnTo>
                <a:lnTo>
                  <a:pt x="172211" y="12191"/>
                </a:lnTo>
                <a:close/>
              </a:path>
              <a:path w="191770" h="101600">
                <a:moveTo>
                  <a:pt x="172211" y="12191"/>
                </a:moveTo>
                <a:lnTo>
                  <a:pt x="165353" y="1523"/>
                </a:lnTo>
                <a:lnTo>
                  <a:pt x="147024" y="12953"/>
                </a:lnTo>
                <a:lnTo>
                  <a:pt x="168401" y="12953"/>
                </a:lnTo>
                <a:lnTo>
                  <a:pt x="172211" y="121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5932817" y="6034278"/>
            <a:ext cx="25400" cy="45085"/>
          </a:xfrm>
          <a:custGeom>
            <a:avLst/>
            <a:gdLst/>
            <a:ahLst/>
            <a:cxnLst/>
            <a:rect l="l" t="t" r="r" b="b"/>
            <a:pathLst>
              <a:path w="25400" h="45085">
                <a:moveTo>
                  <a:pt x="25145" y="41910"/>
                </a:moveTo>
                <a:lnTo>
                  <a:pt x="12953" y="0"/>
                </a:lnTo>
                <a:lnTo>
                  <a:pt x="0" y="3048"/>
                </a:lnTo>
                <a:lnTo>
                  <a:pt x="12191" y="44958"/>
                </a:lnTo>
                <a:lnTo>
                  <a:pt x="25145" y="4191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5926721" y="5993129"/>
            <a:ext cx="160020" cy="85090"/>
          </a:xfrm>
          <a:custGeom>
            <a:avLst/>
            <a:gdLst/>
            <a:ahLst/>
            <a:cxnLst/>
            <a:rect l="l" t="t" r="r" b="b"/>
            <a:pathLst>
              <a:path w="160020" h="85089">
                <a:moveTo>
                  <a:pt x="160019" y="0"/>
                </a:moveTo>
                <a:lnTo>
                  <a:pt x="0" y="0"/>
                </a:lnTo>
                <a:lnTo>
                  <a:pt x="24383" y="84582"/>
                </a:lnTo>
                <a:lnTo>
                  <a:pt x="16001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4379861" y="6470903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5931293" y="6029705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385957" y="6031229"/>
            <a:ext cx="1549400" cy="452120"/>
          </a:xfrm>
          <a:custGeom>
            <a:avLst/>
            <a:gdLst/>
            <a:ahLst/>
            <a:cxnLst/>
            <a:rect l="l" t="t" r="r" b="b"/>
            <a:pathLst>
              <a:path w="1549400" h="452120">
                <a:moveTo>
                  <a:pt x="1549146" y="12192"/>
                </a:moveTo>
                <a:lnTo>
                  <a:pt x="1545336" y="0"/>
                </a:lnTo>
                <a:lnTo>
                  <a:pt x="0" y="439674"/>
                </a:lnTo>
                <a:lnTo>
                  <a:pt x="3810" y="451866"/>
                </a:lnTo>
                <a:lnTo>
                  <a:pt x="154914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6058547" y="5985509"/>
            <a:ext cx="53340" cy="6350"/>
          </a:xfrm>
          <a:custGeom>
            <a:avLst/>
            <a:gdLst/>
            <a:ahLst/>
            <a:cxnLst/>
            <a:rect l="l" t="t" r="r" b="b"/>
            <a:pathLst>
              <a:path w="53339" h="6350">
                <a:moveTo>
                  <a:pt x="0" y="0"/>
                </a:moveTo>
                <a:lnTo>
                  <a:pt x="0" y="6095"/>
                </a:lnTo>
                <a:lnTo>
                  <a:pt x="53339" y="6095"/>
                </a:lnTo>
                <a:lnTo>
                  <a:pt x="5333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5886335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5714123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5541911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5369699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5197487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5026037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4853825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681613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09401" y="5988557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 h="0">
                <a:moveTo>
                  <a:pt x="0" y="0"/>
                </a:moveTo>
                <a:lnTo>
                  <a:pt x="9829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4382147" y="5985509"/>
            <a:ext cx="53340" cy="6350"/>
          </a:xfrm>
          <a:custGeom>
            <a:avLst/>
            <a:gdLst/>
            <a:ahLst/>
            <a:cxnLst/>
            <a:rect l="l" t="t" r="r" b="b"/>
            <a:pathLst>
              <a:path w="53339" h="6350">
                <a:moveTo>
                  <a:pt x="0" y="0"/>
                </a:moveTo>
                <a:lnTo>
                  <a:pt x="0" y="6095"/>
                </a:lnTo>
                <a:lnTo>
                  <a:pt x="53339" y="6095"/>
                </a:lnTo>
                <a:lnTo>
                  <a:pt x="5333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6105791" y="5990082"/>
            <a:ext cx="6350" cy="54610"/>
          </a:xfrm>
          <a:custGeom>
            <a:avLst/>
            <a:gdLst/>
            <a:ahLst/>
            <a:cxnLst/>
            <a:rect l="l" t="t" r="r" b="b"/>
            <a:pathLst>
              <a:path w="6350" h="54610">
                <a:moveTo>
                  <a:pt x="0" y="0"/>
                </a:moveTo>
                <a:lnTo>
                  <a:pt x="0" y="54101"/>
                </a:lnTo>
                <a:lnTo>
                  <a:pt x="6095" y="54101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6108839" y="6111240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39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6108839" y="6269735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39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6105791" y="6428232"/>
            <a:ext cx="6350" cy="54610"/>
          </a:xfrm>
          <a:custGeom>
            <a:avLst/>
            <a:gdLst/>
            <a:ahLst/>
            <a:cxnLst/>
            <a:rect l="l" t="t" r="r" b="b"/>
            <a:pathLst>
              <a:path w="6350" h="54610">
                <a:moveTo>
                  <a:pt x="0" y="0"/>
                </a:moveTo>
                <a:lnTo>
                  <a:pt x="0" y="54101"/>
                </a:lnTo>
                <a:lnTo>
                  <a:pt x="6095" y="54101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3854081" y="482345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0"/>
                </a:moveTo>
                <a:lnTo>
                  <a:pt x="0" y="53339"/>
                </a:lnTo>
                <a:lnTo>
                  <a:pt x="6096" y="53339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3857129" y="4956047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3857129" y="5140452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857129" y="5324094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3857129" y="5508497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857129" y="5692140"/>
            <a:ext cx="0" cy="105410"/>
          </a:xfrm>
          <a:custGeom>
            <a:avLst/>
            <a:gdLst/>
            <a:ahLst/>
            <a:cxnLst/>
            <a:rect l="l" t="t" r="r" b="b"/>
            <a:pathLst>
              <a:path w="0" h="105410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3857129" y="5876544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3857129" y="6060185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3857129" y="6244590"/>
            <a:ext cx="0" cy="104775"/>
          </a:xfrm>
          <a:custGeom>
            <a:avLst/>
            <a:gdLst/>
            <a:ahLst/>
            <a:cxnLst/>
            <a:rect l="l" t="t" r="r" b="b"/>
            <a:pathLst>
              <a:path w="0" h="104775">
                <a:moveTo>
                  <a:pt x="0" y="0"/>
                </a:moveTo>
                <a:lnTo>
                  <a:pt x="0" y="10439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3854081" y="6428232"/>
            <a:ext cx="6350" cy="54610"/>
          </a:xfrm>
          <a:custGeom>
            <a:avLst/>
            <a:gdLst/>
            <a:ahLst/>
            <a:cxnLst/>
            <a:rect l="l" t="t" r="r" b="b"/>
            <a:pathLst>
              <a:path w="6350" h="54610">
                <a:moveTo>
                  <a:pt x="0" y="0"/>
                </a:moveTo>
                <a:lnTo>
                  <a:pt x="0" y="54101"/>
                </a:lnTo>
                <a:lnTo>
                  <a:pt x="6096" y="54101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4384433" y="4785359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4333379" y="4784597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8" y="6095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4336427" y="4784597"/>
            <a:ext cx="48260" cy="6985"/>
          </a:xfrm>
          <a:custGeom>
            <a:avLst/>
            <a:gdLst/>
            <a:ahLst/>
            <a:cxnLst/>
            <a:rect l="l" t="t" r="r" b="b"/>
            <a:pathLst>
              <a:path w="48260" h="6985">
                <a:moveTo>
                  <a:pt x="48005" y="6857"/>
                </a:moveTo>
                <a:lnTo>
                  <a:pt x="48005" y="761"/>
                </a:lnTo>
                <a:lnTo>
                  <a:pt x="0" y="0"/>
                </a:lnTo>
                <a:lnTo>
                  <a:pt x="0" y="6095"/>
                </a:lnTo>
                <a:lnTo>
                  <a:pt x="48005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4259465" y="4782311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4168025" y="478078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4171073" y="4784597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 h="0">
                <a:moveTo>
                  <a:pt x="0" y="0"/>
                </a:moveTo>
                <a:lnTo>
                  <a:pt x="88391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3929519" y="4775453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7" y="6095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3879227" y="4774691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6"/>
                </a:lnTo>
                <a:lnTo>
                  <a:pt x="3047" y="6096"/>
                </a:lnTo>
                <a:lnTo>
                  <a:pt x="30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3882275" y="4774691"/>
            <a:ext cx="47625" cy="6985"/>
          </a:xfrm>
          <a:custGeom>
            <a:avLst/>
            <a:gdLst/>
            <a:ahLst/>
            <a:cxnLst/>
            <a:rect l="l" t="t" r="r" b="b"/>
            <a:pathLst>
              <a:path w="47625" h="6985">
                <a:moveTo>
                  <a:pt x="47244" y="6857"/>
                </a:moveTo>
                <a:lnTo>
                  <a:pt x="47244" y="761"/>
                </a:lnTo>
                <a:lnTo>
                  <a:pt x="0" y="0"/>
                </a:lnTo>
                <a:lnTo>
                  <a:pt x="0" y="6095"/>
                </a:lnTo>
                <a:lnTo>
                  <a:pt x="47244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/>
          <p:nvPr/>
        </p:nvSpPr>
        <p:spPr>
          <a:xfrm>
            <a:off x="3965333" y="4659121"/>
            <a:ext cx="3486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55" strike="sngStrike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dirty="0" sz="1800" spc="5" strike="sngStrike">
                <a:solidFill>
                  <a:srgbClr val="0000FF"/>
                </a:solidFill>
                <a:latin typeface="Arial"/>
                <a:cs typeface="Arial"/>
              </a:rPr>
              <a:t>x</a:t>
            </a:r>
            <a:r>
              <a:rPr dirty="0" baseline="-17857" sz="2100" spc="7" strike="noStrike">
                <a:solidFill>
                  <a:srgbClr val="0000FF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022477" y="5778500"/>
            <a:ext cx="2914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dirty="0" baseline="-17857" sz="2100" spc="7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015107" y="6510781"/>
            <a:ext cx="2927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1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dirty="0" baseline="-17857" sz="2100" spc="15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4955927" y="6510781"/>
            <a:ext cx="2927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10">
                <a:solidFill>
                  <a:srgbClr val="0000FF"/>
                </a:solidFill>
                <a:latin typeface="Arial"/>
                <a:cs typeface="Arial"/>
              </a:rPr>
              <a:t>x</a:t>
            </a:r>
            <a:r>
              <a:rPr dirty="0" baseline="-17857" sz="2100" spc="15">
                <a:solidFill>
                  <a:srgbClr val="0000FF"/>
                </a:solidFill>
                <a:latin typeface="Arial"/>
                <a:cs typeface="Arial"/>
              </a:rPr>
              <a:t>2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3812933" y="4713174"/>
            <a:ext cx="102870" cy="102870"/>
          </a:xfrm>
          <a:custGeom>
            <a:avLst/>
            <a:gdLst/>
            <a:ahLst/>
            <a:cxnLst/>
            <a:rect l="l" t="t" r="r" b="b"/>
            <a:pathLst>
              <a:path w="102870" h="102870">
                <a:moveTo>
                  <a:pt x="102870" y="51611"/>
                </a:moveTo>
                <a:lnTo>
                  <a:pt x="101346" y="40943"/>
                </a:lnTo>
                <a:lnTo>
                  <a:pt x="98298" y="31037"/>
                </a:lnTo>
                <a:lnTo>
                  <a:pt x="75357" y="5633"/>
                </a:lnTo>
                <a:lnTo>
                  <a:pt x="45577" y="0"/>
                </a:lnTo>
                <a:lnTo>
                  <a:pt x="17773" y="12361"/>
                </a:lnTo>
                <a:lnTo>
                  <a:pt x="762" y="40943"/>
                </a:lnTo>
                <a:lnTo>
                  <a:pt x="0" y="51611"/>
                </a:lnTo>
                <a:lnTo>
                  <a:pt x="762" y="61517"/>
                </a:lnTo>
                <a:lnTo>
                  <a:pt x="17773" y="90098"/>
                </a:lnTo>
                <a:lnTo>
                  <a:pt x="45577" y="102460"/>
                </a:lnTo>
                <a:lnTo>
                  <a:pt x="75357" y="96826"/>
                </a:lnTo>
                <a:lnTo>
                  <a:pt x="98298" y="71423"/>
                </a:lnTo>
                <a:lnTo>
                  <a:pt x="101346" y="61517"/>
                </a:lnTo>
                <a:lnTo>
                  <a:pt x="102870" y="51611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3811212" y="4711375"/>
            <a:ext cx="107950" cy="107950"/>
          </a:xfrm>
          <a:custGeom>
            <a:avLst/>
            <a:gdLst/>
            <a:ahLst/>
            <a:cxnLst/>
            <a:rect l="l" t="t" r="r" b="b"/>
            <a:pathLst>
              <a:path w="107950" h="107950">
                <a:moveTo>
                  <a:pt x="107639" y="53410"/>
                </a:moveTo>
                <a:lnTo>
                  <a:pt x="106115" y="42742"/>
                </a:lnTo>
                <a:lnTo>
                  <a:pt x="106115" y="41980"/>
                </a:lnTo>
                <a:lnTo>
                  <a:pt x="103067" y="32074"/>
                </a:lnTo>
                <a:lnTo>
                  <a:pt x="103067" y="31312"/>
                </a:lnTo>
                <a:lnTo>
                  <a:pt x="98495" y="22930"/>
                </a:lnTo>
                <a:lnTo>
                  <a:pt x="97733" y="22930"/>
                </a:lnTo>
                <a:lnTo>
                  <a:pt x="69588" y="688"/>
                </a:lnTo>
                <a:lnTo>
                  <a:pt x="40112" y="0"/>
                </a:lnTo>
                <a:lnTo>
                  <a:pt x="15013" y="15105"/>
                </a:lnTo>
                <a:lnTo>
                  <a:pt x="0" y="40247"/>
                </a:lnTo>
                <a:lnTo>
                  <a:pt x="778" y="69667"/>
                </a:lnTo>
                <a:lnTo>
                  <a:pt x="4769" y="74672"/>
                </a:lnTo>
                <a:lnTo>
                  <a:pt x="4769" y="53410"/>
                </a:lnTo>
                <a:lnTo>
                  <a:pt x="4797" y="53777"/>
                </a:lnTo>
                <a:lnTo>
                  <a:pt x="5531" y="43504"/>
                </a:lnTo>
                <a:lnTo>
                  <a:pt x="8579" y="33598"/>
                </a:lnTo>
                <a:lnTo>
                  <a:pt x="8579" y="34360"/>
                </a:lnTo>
                <a:lnTo>
                  <a:pt x="12389" y="27375"/>
                </a:lnTo>
                <a:lnTo>
                  <a:pt x="12389" y="26740"/>
                </a:lnTo>
                <a:lnTo>
                  <a:pt x="19247" y="19120"/>
                </a:lnTo>
                <a:lnTo>
                  <a:pt x="26867" y="13024"/>
                </a:lnTo>
                <a:lnTo>
                  <a:pt x="26867" y="13301"/>
                </a:lnTo>
                <a:lnTo>
                  <a:pt x="33725" y="8937"/>
                </a:lnTo>
                <a:lnTo>
                  <a:pt x="33725" y="8452"/>
                </a:lnTo>
                <a:lnTo>
                  <a:pt x="43631" y="5404"/>
                </a:lnTo>
                <a:lnTo>
                  <a:pt x="52775" y="4701"/>
                </a:lnTo>
                <a:lnTo>
                  <a:pt x="63443" y="5404"/>
                </a:lnTo>
                <a:lnTo>
                  <a:pt x="63443" y="5639"/>
                </a:lnTo>
                <a:lnTo>
                  <a:pt x="72587" y="8452"/>
                </a:lnTo>
                <a:lnTo>
                  <a:pt x="72587" y="8937"/>
                </a:lnTo>
                <a:lnTo>
                  <a:pt x="80207" y="13786"/>
                </a:lnTo>
                <a:lnTo>
                  <a:pt x="80207" y="13024"/>
                </a:lnTo>
                <a:lnTo>
                  <a:pt x="87827" y="19120"/>
                </a:lnTo>
                <a:lnTo>
                  <a:pt x="87827" y="20073"/>
                </a:lnTo>
                <a:lnTo>
                  <a:pt x="93161" y="26740"/>
                </a:lnTo>
                <a:lnTo>
                  <a:pt x="93161" y="25978"/>
                </a:lnTo>
                <a:lnTo>
                  <a:pt x="97733" y="34360"/>
                </a:lnTo>
                <a:lnTo>
                  <a:pt x="97733" y="36075"/>
                </a:lnTo>
                <a:lnTo>
                  <a:pt x="100019" y="43504"/>
                </a:lnTo>
                <a:lnTo>
                  <a:pt x="101487" y="53777"/>
                </a:lnTo>
                <a:lnTo>
                  <a:pt x="101543" y="53410"/>
                </a:lnTo>
                <a:lnTo>
                  <a:pt x="104591" y="53791"/>
                </a:lnTo>
                <a:lnTo>
                  <a:pt x="107639" y="53410"/>
                </a:lnTo>
                <a:close/>
              </a:path>
              <a:path w="107950" h="107950">
                <a:moveTo>
                  <a:pt x="4797" y="53777"/>
                </a:moveTo>
                <a:lnTo>
                  <a:pt x="4769" y="53410"/>
                </a:lnTo>
                <a:lnTo>
                  <a:pt x="4769" y="54172"/>
                </a:lnTo>
                <a:lnTo>
                  <a:pt x="4797" y="53777"/>
                </a:lnTo>
                <a:close/>
              </a:path>
              <a:path w="107950" h="107950">
                <a:moveTo>
                  <a:pt x="13151" y="80080"/>
                </a:moveTo>
                <a:lnTo>
                  <a:pt x="8579" y="71698"/>
                </a:lnTo>
                <a:lnTo>
                  <a:pt x="8579" y="72460"/>
                </a:lnTo>
                <a:lnTo>
                  <a:pt x="5531" y="62554"/>
                </a:lnTo>
                <a:lnTo>
                  <a:pt x="5531" y="63316"/>
                </a:lnTo>
                <a:lnTo>
                  <a:pt x="4797" y="53777"/>
                </a:lnTo>
                <a:lnTo>
                  <a:pt x="4769" y="54172"/>
                </a:lnTo>
                <a:lnTo>
                  <a:pt x="4769" y="74672"/>
                </a:lnTo>
                <a:lnTo>
                  <a:pt x="12389" y="84228"/>
                </a:lnTo>
                <a:lnTo>
                  <a:pt x="12389" y="80080"/>
                </a:lnTo>
                <a:lnTo>
                  <a:pt x="13151" y="80080"/>
                </a:lnTo>
                <a:close/>
              </a:path>
              <a:path w="107950" h="107950">
                <a:moveTo>
                  <a:pt x="13151" y="25978"/>
                </a:moveTo>
                <a:lnTo>
                  <a:pt x="12389" y="26740"/>
                </a:lnTo>
                <a:lnTo>
                  <a:pt x="12389" y="27375"/>
                </a:lnTo>
                <a:lnTo>
                  <a:pt x="13151" y="25978"/>
                </a:lnTo>
                <a:close/>
              </a:path>
              <a:path w="107950" h="107950">
                <a:moveTo>
                  <a:pt x="26867" y="93034"/>
                </a:moveTo>
                <a:lnTo>
                  <a:pt x="19247" y="86938"/>
                </a:lnTo>
                <a:lnTo>
                  <a:pt x="19247" y="87700"/>
                </a:lnTo>
                <a:lnTo>
                  <a:pt x="12389" y="80080"/>
                </a:lnTo>
                <a:lnTo>
                  <a:pt x="12389" y="84228"/>
                </a:lnTo>
                <a:lnTo>
                  <a:pt x="23057" y="97606"/>
                </a:lnTo>
                <a:lnTo>
                  <a:pt x="23057" y="98368"/>
                </a:lnTo>
                <a:lnTo>
                  <a:pt x="26105" y="100308"/>
                </a:lnTo>
                <a:lnTo>
                  <a:pt x="26105" y="93034"/>
                </a:lnTo>
                <a:lnTo>
                  <a:pt x="26867" y="93034"/>
                </a:lnTo>
                <a:close/>
              </a:path>
              <a:path w="107950" h="107950">
                <a:moveTo>
                  <a:pt x="26867" y="13301"/>
                </a:moveTo>
                <a:lnTo>
                  <a:pt x="26867" y="13024"/>
                </a:lnTo>
                <a:lnTo>
                  <a:pt x="26105" y="13786"/>
                </a:lnTo>
                <a:lnTo>
                  <a:pt x="26867" y="13301"/>
                </a:lnTo>
                <a:close/>
              </a:path>
              <a:path w="107950" h="107950">
                <a:moveTo>
                  <a:pt x="34487" y="104405"/>
                </a:moveTo>
                <a:lnTo>
                  <a:pt x="34487" y="98368"/>
                </a:lnTo>
                <a:lnTo>
                  <a:pt x="26105" y="93034"/>
                </a:lnTo>
                <a:lnTo>
                  <a:pt x="26105" y="100308"/>
                </a:lnTo>
                <a:lnTo>
                  <a:pt x="31439" y="103702"/>
                </a:lnTo>
                <a:lnTo>
                  <a:pt x="32201" y="103702"/>
                </a:lnTo>
                <a:lnTo>
                  <a:pt x="34487" y="104405"/>
                </a:lnTo>
                <a:close/>
              </a:path>
              <a:path w="107950" h="107950">
                <a:moveTo>
                  <a:pt x="34487" y="8452"/>
                </a:moveTo>
                <a:lnTo>
                  <a:pt x="33725" y="8452"/>
                </a:lnTo>
                <a:lnTo>
                  <a:pt x="33725" y="8937"/>
                </a:lnTo>
                <a:lnTo>
                  <a:pt x="34487" y="8452"/>
                </a:lnTo>
                <a:close/>
              </a:path>
              <a:path w="107950" h="107950">
                <a:moveTo>
                  <a:pt x="53537" y="107512"/>
                </a:moveTo>
                <a:lnTo>
                  <a:pt x="53537" y="101416"/>
                </a:lnTo>
                <a:lnTo>
                  <a:pt x="52775" y="101416"/>
                </a:lnTo>
                <a:lnTo>
                  <a:pt x="43631" y="100654"/>
                </a:lnTo>
                <a:lnTo>
                  <a:pt x="33725" y="97606"/>
                </a:lnTo>
                <a:lnTo>
                  <a:pt x="34487" y="98368"/>
                </a:lnTo>
                <a:lnTo>
                  <a:pt x="34487" y="104405"/>
                </a:lnTo>
                <a:lnTo>
                  <a:pt x="42107" y="106750"/>
                </a:lnTo>
                <a:lnTo>
                  <a:pt x="43631" y="106809"/>
                </a:lnTo>
                <a:lnTo>
                  <a:pt x="52775" y="107512"/>
                </a:lnTo>
                <a:lnTo>
                  <a:pt x="53537" y="107512"/>
                </a:lnTo>
                <a:close/>
              </a:path>
              <a:path w="107950" h="107950">
                <a:moveTo>
                  <a:pt x="53170" y="4670"/>
                </a:moveTo>
                <a:lnTo>
                  <a:pt x="52775" y="4642"/>
                </a:lnTo>
                <a:lnTo>
                  <a:pt x="53170" y="4670"/>
                </a:lnTo>
                <a:close/>
              </a:path>
              <a:path w="107950" h="107950">
                <a:moveTo>
                  <a:pt x="53170" y="101388"/>
                </a:moveTo>
                <a:lnTo>
                  <a:pt x="52775" y="101357"/>
                </a:lnTo>
                <a:lnTo>
                  <a:pt x="53170" y="101388"/>
                </a:lnTo>
                <a:close/>
              </a:path>
              <a:path w="107950" h="107950">
                <a:moveTo>
                  <a:pt x="53537" y="4696"/>
                </a:moveTo>
                <a:lnTo>
                  <a:pt x="53170" y="4670"/>
                </a:lnTo>
                <a:lnTo>
                  <a:pt x="53537" y="4696"/>
                </a:lnTo>
                <a:close/>
              </a:path>
              <a:path w="107950" h="107950">
                <a:moveTo>
                  <a:pt x="63443" y="106804"/>
                </a:moveTo>
                <a:lnTo>
                  <a:pt x="63443" y="100654"/>
                </a:lnTo>
                <a:lnTo>
                  <a:pt x="53170" y="101388"/>
                </a:lnTo>
                <a:lnTo>
                  <a:pt x="53537" y="101416"/>
                </a:lnTo>
                <a:lnTo>
                  <a:pt x="53537" y="107512"/>
                </a:lnTo>
                <a:lnTo>
                  <a:pt x="63443" y="106804"/>
                </a:lnTo>
                <a:close/>
              </a:path>
              <a:path w="107950" h="107950">
                <a:moveTo>
                  <a:pt x="63443" y="5639"/>
                </a:moveTo>
                <a:lnTo>
                  <a:pt x="63443" y="5404"/>
                </a:lnTo>
                <a:lnTo>
                  <a:pt x="62681" y="5404"/>
                </a:lnTo>
                <a:lnTo>
                  <a:pt x="63443" y="5639"/>
                </a:lnTo>
                <a:close/>
              </a:path>
              <a:path w="107950" h="107950">
                <a:moveTo>
                  <a:pt x="72587" y="97606"/>
                </a:moveTo>
                <a:lnTo>
                  <a:pt x="62681" y="100654"/>
                </a:lnTo>
                <a:lnTo>
                  <a:pt x="63443" y="100654"/>
                </a:lnTo>
                <a:lnTo>
                  <a:pt x="63443" y="106804"/>
                </a:lnTo>
                <a:lnTo>
                  <a:pt x="64205" y="106750"/>
                </a:lnTo>
                <a:lnTo>
                  <a:pt x="71825" y="104405"/>
                </a:lnTo>
                <a:lnTo>
                  <a:pt x="71825" y="98368"/>
                </a:lnTo>
                <a:lnTo>
                  <a:pt x="72587" y="97606"/>
                </a:lnTo>
                <a:close/>
              </a:path>
              <a:path w="107950" h="107950">
                <a:moveTo>
                  <a:pt x="72587" y="8937"/>
                </a:moveTo>
                <a:lnTo>
                  <a:pt x="72587" y="8452"/>
                </a:lnTo>
                <a:lnTo>
                  <a:pt x="71825" y="8452"/>
                </a:lnTo>
                <a:lnTo>
                  <a:pt x="72587" y="8937"/>
                </a:lnTo>
                <a:close/>
              </a:path>
              <a:path w="107950" h="107950">
                <a:moveTo>
                  <a:pt x="87404" y="87277"/>
                </a:moveTo>
                <a:lnTo>
                  <a:pt x="80207" y="93034"/>
                </a:lnTo>
                <a:lnTo>
                  <a:pt x="71825" y="98368"/>
                </a:lnTo>
                <a:lnTo>
                  <a:pt x="71825" y="104405"/>
                </a:lnTo>
                <a:lnTo>
                  <a:pt x="74111" y="103702"/>
                </a:lnTo>
                <a:lnTo>
                  <a:pt x="74873" y="103702"/>
                </a:lnTo>
                <a:lnTo>
                  <a:pt x="83255" y="98368"/>
                </a:lnTo>
                <a:lnTo>
                  <a:pt x="84017" y="97606"/>
                </a:lnTo>
                <a:lnTo>
                  <a:pt x="87065" y="95168"/>
                </a:lnTo>
                <a:lnTo>
                  <a:pt x="87065" y="87700"/>
                </a:lnTo>
                <a:lnTo>
                  <a:pt x="87404" y="87277"/>
                </a:lnTo>
                <a:close/>
              </a:path>
              <a:path w="107950" h="107950">
                <a:moveTo>
                  <a:pt x="87827" y="20073"/>
                </a:moveTo>
                <a:lnTo>
                  <a:pt x="87827" y="19120"/>
                </a:lnTo>
                <a:lnTo>
                  <a:pt x="87065" y="19120"/>
                </a:lnTo>
                <a:lnTo>
                  <a:pt x="87827" y="20073"/>
                </a:lnTo>
                <a:close/>
              </a:path>
              <a:path w="107950" h="107950">
                <a:moveTo>
                  <a:pt x="87827" y="86938"/>
                </a:moveTo>
                <a:lnTo>
                  <a:pt x="87404" y="87277"/>
                </a:lnTo>
                <a:lnTo>
                  <a:pt x="87065" y="87700"/>
                </a:lnTo>
                <a:lnTo>
                  <a:pt x="87827" y="86938"/>
                </a:lnTo>
                <a:close/>
              </a:path>
              <a:path w="107950" h="107950">
                <a:moveTo>
                  <a:pt x="87827" y="94558"/>
                </a:moveTo>
                <a:lnTo>
                  <a:pt x="87827" y="86938"/>
                </a:lnTo>
                <a:lnTo>
                  <a:pt x="87065" y="87700"/>
                </a:lnTo>
                <a:lnTo>
                  <a:pt x="87065" y="95168"/>
                </a:lnTo>
                <a:lnTo>
                  <a:pt x="87827" y="94558"/>
                </a:lnTo>
                <a:close/>
              </a:path>
              <a:path w="107950" h="107950">
                <a:moveTo>
                  <a:pt x="97733" y="83890"/>
                </a:moveTo>
                <a:lnTo>
                  <a:pt x="97733" y="71698"/>
                </a:lnTo>
                <a:lnTo>
                  <a:pt x="93161" y="80080"/>
                </a:lnTo>
                <a:lnTo>
                  <a:pt x="87404" y="87277"/>
                </a:lnTo>
                <a:lnTo>
                  <a:pt x="87827" y="86938"/>
                </a:lnTo>
                <a:lnTo>
                  <a:pt x="87827" y="94558"/>
                </a:lnTo>
                <a:lnTo>
                  <a:pt x="91637" y="91510"/>
                </a:lnTo>
                <a:lnTo>
                  <a:pt x="97733" y="83890"/>
                </a:lnTo>
                <a:close/>
              </a:path>
              <a:path w="107950" h="107950">
                <a:moveTo>
                  <a:pt x="97733" y="36075"/>
                </a:moveTo>
                <a:lnTo>
                  <a:pt x="97733" y="34360"/>
                </a:lnTo>
                <a:lnTo>
                  <a:pt x="96971" y="33598"/>
                </a:lnTo>
                <a:lnTo>
                  <a:pt x="97733" y="36075"/>
                </a:lnTo>
                <a:close/>
              </a:path>
              <a:path w="107950" h="107950">
                <a:moveTo>
                  <a:pt x="107639" y="54172"/>
                </a:moveTo>
                <a:lnTo>
                  <a:pt x="104591" y="53791"/>
                </a:lnTo>
                <a:lnTo>
                  <a:pt x="101543" y="54172"/>
                </a:lnTo>
                <a:lnTo>
                  <a:pt x="101487" y="53777"/>
                </a:lnTo>
                <a:lnTo>
                  <a:pt x="100019" y="63316"/>
                </a:lnTo>
                <a:lnTo>
                  <a:pt x="100019" y="62554"/>
                </a:lnTo>
                <a:lnTo>
                  <a:pt x="96971" y="72460"/>
                </a:lnTo>
                <a:lnTo>
                  <a:pt x="97733" y="71698"/>
                </a:lnTo>
                <a:lnTo>
                  <a:pt x="97733" y="83890"/>
                </a:lnTo>
                <a:lnTo>
                  <a:pt x="98495" y="83128"/>
                </a:lnTo>
                <a:lnTo>
                  <a:pt x="103067" y="74746"/>
                </a:lnTo>
                <a:lnTo>
                  <a:pt x="103067" y="73984"/>
                </a:lnTo>
                <a:lnTo>
                  <a:pt x="106115" y="64078"/>
                </a:lnTo>
                <a:lnTo>
                  <a:pt x="107639" y="54172"/>
                </a:lnTo>
                <a:close/>
              </a:path>
              <a:path w="107950" h="107950">
                <a:moveTo>
                  <a:pt x="104591" y="53791"/>
                </a:moveTo>
                <a:lnTo>
                  <a:pt x="101543" y="53410"/>
                </a:lnTo>
                <a:lnTo>
                  <a:pt x="101487" y="53777"/>
                </a:lnTo>
                <a:lnTo>
                  <a:pt x="101543" y="54172"/>
                </a:lnTo>
                <a:lnTo>
                  <a:pt x="104591" y="53791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3912755" y="4764785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6075311" y="5935860"/>
            <a:ext cx="102870" cy="102235"/>
          </a:xfrm>
          <a:custGeom>
            <a:avLst/>
            <a:gdLst/>
            <a:ahLst/>
            <a:cxnLst/>
            <a:rect l="l" t="t" r="r" b="b"/>
            <a:pathLst>
              <a:path w="102870" h="102235">
                <a:moveTo>
                  <a:pt x="102870" y="51173"/>
                </a:moveTo>
                <a:lnTo>
                  <a:pt x="101346" y="40505"/>
                </a:lnTo>
                <a:lnTo>
                  <a:pt x="98298" y="31361"/>
                </a:lnTo>
                <a:lnTo>
                  <a:pt x="76532" y="6294"/>
                </a:lnTo>
                <a:lnTo>
                  <a:pt x="46415" y="0"/>
                </a:lnTo>
                <a:lnTo>
                  <a:pt x="17870" y="11666"/>
                </a:lnTo>
                <a:lnTo>
                  <a:pt x="762" y="40505"/>
                </a:lnTo>
                <a:lnTo>
                  <a:pt x="0" y="51173"/>
                </a:lnTo>
                <a:lnTo>
                  <a:pt x="762" y="61079"/>
                </a:lnTo>
                <a:lnTo>
                  <a:pt x="17541" y="90425"/>
                </a:lnTo>
                <a:lnTo>
                  <a:pt x="46424" y="102135"/>
                </a:lnTo>
                <a:lnTo>
                  <a:pt x="76846" y="95796"/>
                </a:lnTo>
                <a:lnTo>
                  <a:pt x="98298" y="70985"/>
                </a:lnTo>
                <a:lnTo>
                  <a:pt x="101346" y="61079"/>
                </a:lnTo>
                <a:lnTo>
                  <a:pt x="102870" y="5117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6072251" y="5932766"/>
            <a:ext cx="109220" cy="108585"/>
          </a:xfrm>
          <a:custGeom>
            <a:avLst/>
            <a:gdLst/>
            <a:ahLst/>
            <a:cxnLst/>
            <a:rect l="l" t="t" r="r" b="b"/>
            <a:pathLst>
              <a:path w="109220" h="108585">
                <a:moveTo>
                  <a:pt x="108966" y="54266"/>
                </a:moveTo>
                <a:lnTo>
                  <a:pt x="107442" y="43598"/>
                </a:lnTo>
                <a:lnTo>
                  <a:pt x="107442" y="42836"/>
                </a:lnTo>
                <a:lnTo>
                  <a:pt x="104394" y="33692"/>
                </a:lnTo>
                <a:lnTo>
                  <a:pt x="104394" y="32930"/>
                </a:lnTo>
                <a:lnTo>
                  <a:pt x="99822" y="23786"/>
                </a:lnTo>
                <a:lnTo>
                  <a:pt x="99060" y="23786"/>
                </a:lnTo>
                <a:lnTo>
                  <a:pt x="92964" y="16166"/>
                </a:lnTo>
                <a:lnTo>
                  <a:pt x="92964" y="15404"/>
                </a:lnTo>
                <a:lnTo>
                  <a:pt x="85344" y="9308"/>
                </a:lnTo>
                <a:lnTo>
                  <a:pt x="84582" y="9308"/>
                </a:lnTo>
                <a:lnTo>
                  <a:pt x="75438" y="4736"/>
                </a:lnTo>
                <a:lnTo>
                  <a:pt x="75438" y="3974"/>
                </a:lnTo>
                <a:lnTo>
                  <a:pt x="66294" y="926"/>
                </a:lnTo>
                <a:lnTo>
                  <a:pt x="64008" y="847"/>
                </a:lnTo>
                <a:lnTo>
                  <a:pt x="47673" y="0"/>
                </a:lnTo>
                <a:lnTo>
                  <a:pt x="29394" y="6056"/>
                </a:lnTo>
                <a:lnTo>
                  <a:pt x="13943" y="17548"/>
                </a:lnTo>
                <a:lnTo>
                  <a:pt x="4572" y="32930"/>
                </a:lnTo>
                <a:lnTo>
                  <a:pt x="3810" y="33692"/>
                </a:lnTo>
                <a:lnTo>
                  <a:pt x="762" y="42836"/>
                </a:lnTo>
                <a:lnTo>
                  <a:pt x="762" y="43598"/>
                </a:lnTo>
                <a:lnTo>
                  <a:pt x="0" y="54266"/>
                </a:lnTo>
                <a:lnTo>
                  <a:pt x="0" y="55028"/>
                </a:lnTo>
                <a:lnTo>
                  <a:pt x="762" y="64934"/>
                </a:lnTo>
                <a:lnTo>
                  <a:pt x="3810" y="74840"/>
                </a:lnTo>
                <a:lnTo>
                  <a:pt x="4572" y="75602"/>
                </a:lnTo>
                <a:lnTo>
                  <a:pt x="6096" y="78650"/>
                </a:lnTo>
                <a:lnTo>
                  <a:pt x="6096" y="54266"/>
                </a:lnTo>
                <a:lnTo>
                  <a:pt x="6124" y="54633"/>
                </a:lnTo>
                <a:lnTo>
                  <a:pt x="6858" y="44360"/>
                </a:lnTo>
                <a:lnTo>
                  <a:pt x="6858" y="45122"/>
                </a:lnTo>
                <a:lnTo>
                  <a:pt x="9906" y="35978"/>
                </a:lnTo>
                <a:lnTo>
                  <a:pt x="13716" y="28358"/>
                </a:lnTo>
                <a:lnTo>
                  <a:pt x="13716" y="27596"/>
                </a:lnTo>
                <a:lnTo>
                  <a:pt x="19812" y="19976"/>
                </a:lnTo>
                <a:lnTo>
                  <a:pt x="27432" y="13880"/>
                </a:lnTo>
                <a:lnTo>
                  <a:pt x="27432" y="14261"/>
                </a:lnTo>
                <a:lnTo>
                  <a:pt x="35814" y="10070"/>
                </a:lnTo>
                <a:lnTo>
                  <a:pt x="44196" y="7276"/>
                </a:lnTo>
                <a:lnTo>
                  <a:pt x="44196" y="7022"/>
                </a:lnTo>
                <a:lnTo>
                  <a:pt x="54102" y="5607"/>
                </a:lnTo>
                <a:lnTo>
                  <a:pt x="64770" y="7022"/>
                </a:lnTo>
                <a:lnTo>
                  <a:pt x="64770" y="7276"/>
                </a:lnTo>
                <a:lnTo>
                  <a:pt x="73152" y="10070"/>
                </a:lnTo>
                <a:lnTo>
                  <a:pt x="73152" y="10451"/>
                </a:lnTo>
                <a:lnTo>
                  <a:pt x="81534" y="14642"/>
                </a:lnTo>
                <a:lnTo>
                  <a:pt x="81534" y="13880"/>
                </a:lnTo>
                <a:lnTo>
                  <a:pt x="89154" y="19976"/>
                </a:lnTo>
                <a:lnTo>
                  <a:pt x="89154" y="20929"/>
                </a:lnTo>
                <a:lnTo>
                  <a:pt x="94488" y="27596"/>
                </a:lnTo>
                <a:lnTo>
                  <a:pt x="94488" y="26834"/>
                </a:lnTo>
                <a:lnTo>
                  <a:pt x="99060" y="35978"/>
                </a:lnTo>
                <a:lnTo>
                  <a:pt x="99060" y="38264"/>
                </a:lnTo>
                <a:lnTo>
                  <a:pt x="101346" y="45122"/>
                </a:lnTo>
                <a:lnTo>
                  <a:pt x="101346" y="44360"/>
                </a:lnTo>
                <a:lnTo>
                  <a:pt x="102813" y="54633"/>
                </a:lnTo>
                <a:lnTo>
                  <a:pt x="102870" y="54266"/>
                </a:lnTo>
                <a:lnTo>
                  <a:pt x="105918" y="54647"/>
                </a:lnTo>
                <a:lnTo>
                  <a:pt x="108966" y="54266"/>
                </a:lnTo>
                <a:close/>
              </a:path>
              <a:path w="109220" h="108585">
                <a:moveTo>
                  <a:pt x="6124" y="54633"/>
                </a:moveTo>
                <a:lnTo>
                  <a:pt x="6096" y="54266"/>
                </a:lnTo>
                <a:lnTo>
                  <a:pt x="6096" y="55028"/>
                </a:lnTo>
                <a:lnTo>
                  <a:pt x="6124" y="54633"/>
                </a:lnTo>
                <a:close/>
              </a:path>
              <a:path w="109220" h="108585">
                <a:moveTo>
                  <a:pt x="14478" y="81698"/>
                </a:moveTo>
                <a:lnTo>
                  <a:pt x="9906" y="72554"/>
                </a:lnTo>
                <a:lnTo>
                  <a:pt x="9906" y="73316"/>
                </a:lnTo>
                <a:lnTo>
                  <a:pt x="6858" y="63410"/>
                </a:lnTo>
                <a:lnTo>
                  <a:pt x="6858" y="64172"/>
                </a:lnTo>
                <a:lnTo>
                  <a:pt x="6124" y="54633"/>
                </a:lnTo>
                <a:lnTo>
                  <a:pt x="6096" y="55028"/>
                </a:lnTo>
                <a:lnTo>
                  <a:pt x="6096" y="78650"/>
                </a:lnTo>
                <a:lnTo>
                  <a:pt x="9144" y="84746"/>
                </a:lnTo>
                <a:lnTo>
                  <a:pt x="9144" y="85508"/>
                </a:lnTo>
                <a:lnTo>
                  <a:pt x="13716" y="91223"/>
                </a:lnTo>
                <a:lnTo>
                  <a:pt x="13716" y="81698"/>
                </a:lnTo>
                <a:lnTo>
                  <a:pt x="14478" y="81698"/>
                </a:lnTo>
                <a:close/>
              </a:path>
              <a:path w="109220" h="108585">
                <a:moveTo>
                  <a:pt x="14478" y="26834"/>
                </a:moveTo>
                <a:lnTo>
                  <a:pt x="13716" y="27596"/>
                </a:lnTo>
                <a:lnTo>
                  <a:pt x="13716" y="28358"/>
                </a:lnTo>
                <a:lnTo>
                  <a:pt x="14478" y="26834"/>
                </a:lnTo>
                <a:close/>
              </a:path>
              <a:path w="109220" h="108585">
                <a:moveTo>
                  <a:pt x="27432" y="94652"/>
                </a:moveTo>
                <a:lnTo>
                  <a:pt x="19812" y="88556"/>
                </a:lnTo>
                <a:lnTo>
                  <a:pt x="19812" y="89318"/>
                </a:lnTo>
                <a:lnTo>
                  <a:pt x="13716" y="81698"/>
                </a:lnTo>
                <a:lnTo>
                  <a:pt x="13716" y="91223"/>
                </a:lnTo>
                <a:lnTo>
                  <a:pt x="15240" y="93128"/>
                </a:lnTo>
                <a:lnTo>
                  <a:pt x="16002" y="93128"/>
                </a:lnTo>
                <a:lnTo>
                  <a:pt x="23622" y="99224"/>
                </a:lnTo>
                <a:lnTo>
                  <a:pt x="23622" y="99986"/>
                </a:lnTo>
                <a:lnTo>
                  <a:pt x="26670" y="101510"/>
                </a:lnTo>
                <a:lnTo>
                  <a:pt x="26670" y="94652"/>
                </a:lnTo>
                <a:lnTo>
                  <a:pt x="27432" y="94652"/>
                </a:lnTo>
                <a:close/>
              </a:path>
              <a:path w="109220" h="108585">
                <a:moveTo>
                  <a:pt x="27432" y="14261"/>
                </a:moveTo>
                <a:lnTo>
                  <a:pt x="27432" y="13880"/>
                </a:lnTo>
                <a:lnTo>
                  <a:pt x="26670" y="14642"/>
                </a:lnTo>
                <a:lnTo>
                  <a:pt x="27432" y="14261"/>
                </a:lnTo>
                <a:close/>
              </a:path>
              <a:path w="109220" h="108585">
                <a:moveTo>
                  <a:pt x="44958" y="101510"/>
                </a:moveTo>
                <a:lnTo>
                  <a:pt x="35814" y="98462"/>
                </a:lnTo>
                <a:lnTo>
                  <a:pt x="35814" y="99224"/>
                </a:lnTo>
                <a:lnTo>
                  <a:pt x="26670" y="94652"/>
                </a:lnTo>
                <a:lnTo>
                  <a:pt x="26670" y="101510"/>
                </a:lnTo>
                <a:lnTo>
                  <a:pt x="32766" y="104558"/>
                </a:lnTo>
                <a:lnTo>
                  <a:pt x="33528" y="104558"/>
                </a:lnTo>
                <a:lnTo>
                  <a:pt x="41403" y="107287"/>
                </a:lnTo>
                <a:lnTo>
                  <a:pt x="44196" y="107636"/>
                </a:lnTo>
                <a:lnTo>
                  <a:pt x="44196" y="101510"/>
                </a:lnTo>
                <a:lnTo>
                  <a:pt x="44958" y="101510"/>
                </a:lnTo>
                <a:close/>
              </a:path>
              <a:path w="109220" h="108585">
                <a:moveTo>
                  <a:pt x="44958" y="7022"/>
                </a:moveTo>
                <a:lnTo>
                  <a:pt x="44196" y="7022"/>
                </a:lnTo>
                <a:lnTo>
                  <a:pt x="44196" y="7276"/>
                </a:lnTo>
                <a:lnTo>
                  <a:pt x="44958" y="7022"/>
                </a:lnTo>
                <a:close/>
              </a:path>
              <a:path w="109220" h="108585">
                <a:moveTo>
                  <a:pt x="54864" y="108261"/>
                </a:moveTo>
                <a:lnTo>
                  <a:pt x="54864" y="102272"/>
                </a:lnTo>
                <a:lnTo>
                  <a:pt x="54102" y="102272"/>
                </a:lnTo>
                <a:lnTo>
                  <a:pt x="44196" y="101510"/>
                </a:lnTo>
                <a:lnTo>
                  <a:pt x="44196" y="107636"/>
                </a:lnTo>
                <a:lnTo>
                  <a:pt x="49639" y="108316"/>
                </a:lnTo>
                <a:lnTo>
                  <a:pt x="54864" y="108261"/>
                </a:lnTo>
                <a:close/>
              </a:path>
              <a:path w="109220" h="108585">
                <a:moveTo>
                  <a:pt x="54483" y="5553"/>
                </a:moveTo>
                <a:lnTo>
                  <a:pt x="54102" y="5498"/>
                </a:lnTo>
                <a:lnTo>
                  <a:pt x="54483" y="5553"/>
                </a:lnTo>
                <a:close/>
              </a:path>
              <a:path w="109220" h="108585">
                <a:moveTo>
                  <a:pt x="54483" y="102245"/>
                </a:moveTo>
                <a:lnTo>
                  <a:pt x="54102" y="102218"/>
                </a:lnTo>
                <a:lnTo>
                  <a:pt x="54483" y="102245"/>
                </a:lnTo>
                <a:close/>
              </a:path>
              <a:path w="109220" h="108585">
                <a:moveTo>
                  <a:pt x="54864" y="5607"/>
                </a:moveTo>
                <a:lnTo>
                  <a:pt x="54483" y="5553"/>
                </a:lnTo>
                <a:lnTo>
                  <a:pt x="54864" y="5607"/>
                </a:lnTo>
                <a:close/>
              </a:path>
              <a:path w="109220" h="108585">
                <a:moveTo>
                  <a:pt x="64770" y="107721"/>
                </a:moveTo>
                <a:lnTo>
                  <a:pt x="64770" y="101510"/>
                </a:lnTo>
                <a:lnTo>
                  <a:pt x="54483" y="102245"/>
                </a:lnTo>
                <a:lnTo>
                  <a:pt x="54864" y="102272"/>
                </a:lnTo>
                <a:lnTo>
                  <a:pt x="54864" y="108261"/>
                </a:lnTo>
                <a:lnTo>
                  <a:pt x="58011" y="108229"/>
                </a:lnTo>
                <a:lnTo>
                  <a:pt x="64770" y="107721"/>
                </a:lnTo>
                <a:close/>
              </a:path>
              <a:path w="109220" h="108585">
                <a:moveTo>
                  <a:pt x="64770" y="7276"/>
                </a:moveTo>
                <a:lnTo>
                  <a:pt x="64770" y="7022"/>
                </a:lnTo>
                <a:lnTo>
                  <a:pt x="64008" y="7022"/>
                </a:lnTo>
                <a:lnTo>
                  <a:pt x="64770" y="7276"/>
                </a:lnTo>
                <a:close/>
              </a:path>
              <a:path w="109220" h="108585">
                <a:moveTo>
                  <a:pt x="73152" y="98462"/>
                </a:moveTo>
                <a:lnTo>
                  <a:pt x="64008" y="101510"/>
                </a:lnTo>
                <a:lnTo>
                  <a:pt x="64770" y="101510"/>
                </a:lnTo>
                <a:lnTo>
                  <a:pt x="64770" y="107721"/>
                </a:lnTo>
                <a:lnTo>
                  <a:pt x="66294" y="107606"/>
                </a:lnTo>
                <a:lnTo>
                  <a:pt x="72390" y="105574"/>
                </a:lnTo>
                <a:lnTo>
                  <a:pt x="72390" y="99224"/>
                </a:lnTo>
                <a:lnTo>
                  <a:pt x="73152" y="98462"/>
                </a:lnTo>
                <a:close/>
              </a:path>
              <a:path w="109220" h="108585">
                <a:moveTo>
                  <a:pt x="73152" y="10451"/>
                </a:moveTo>
                <a:lnTo>
                  <a:pt x="73152" y="10070"/>
                </a:lnTo>
                <a:lnTo>
                  <a:pt x="72390" y="10070"/>
                </a:lnTo>
                <a:lnTo>
                  <a:pt x="73152" y="10451"/>
                </a:lnTo>
                <a:close/>
              </a:path>
              <a:path w="109220" h="108585">
                <a:moveTo>
                  <a:pt x="88730" y="88895"/>
                </a:moveTo>
                <a:lnTo>
                  <a:pt x="81534" y="94652"/>
                </a:lnTo>
                <a:lnTo>
                  <a:pt x="72390" y="99224"/>
                </a:lnTo>
                <a:lnTo>
                  <a:pt x="72390" y="105574"/>
                </a:lnTo>
                <a:lnTo>
                  <a:pt x="75438" y="104558"/>
                </a:lnTo>
                <a:lnTo>
                  <a:pt x="84582" y="99986"/>
                </a:lnTo>
                <a:lnTo>
                  <a:pt x="85344" y="99224"/>
                </a:lnTo>
                <a:lnTo>
                  <a:pt x="88392" y="96786"/>
                </a:lnTo>
                <a:lnTo>
                  <a:pt x="88392" y="89318"/>
                </a:lnTo>
                <a:lnTo>
                  <a:pt x="88730" y="88895"/>
                </a:lnTo>
                <a:close/>
              </a:path>
              <a:path w="109220" h="108585">
                <a:moveTo>
                  <a:pt x="89154" y="20929"/>
                </a:moveTo>
                <a:lnTo>
                  <a:pt x="89154" y="19976"/>
                </a:lnTo>
                <a:lnTo>
                  <a:pt x="88392" y="19976"/>
                </a:lnTo>
                <a:lnTo>
                  <a:pt x="89154" y="20929"/>
                </a:lnTo>
                <a:close/>
              </a:path>
              <a:path w="109220" h="108585">
                <a:moveTo>
                  <a:pt x="89154" y="88556"/>
                </a:moveTo>
                <a:lnTo>
                  <a:pt x="88730" y="88895"/>
                </a:lnTo>
                <a:lnTo>
                  <a:pt x="88392" y="89318"/>
                </a:lnTo>
                <a:lnTo>
                  <a:pt x="89154" y="88556"/>
                </a:lnTo>
                <a:close/>
              </a:path>
              <a:path w="109220" h="108585">
                <a:moveTo>
                  <a:pt x="89154" y="96176"/>
                </a:moveTo>
                <a:lnTo>
                  <a:pt x="89154" y="88556"/>
                </a:lnTo>
                <a:lnTo>
                  <a:pt x="88392" y="89318"/>
                </a:lnTo>
                <a:lnTo>
                  <a:pt x="88392" y="96786"/>
                </a:lnTo>
                <a:lnTo>
                  <a:pt x="89154" y="96176"/>
                </a:lnTo>
                <a:close/>
              </a:path>
              <a:path w="109220" h="108585">
                <a:moveTo>
                  <a:pt x="99060" y="85508"/>
                </a:moveTo>
                <a:lnTo>
                  <a:pt x="99060" y="72554"/>
                </a:lnTo>
                <a:lnTo>
                  <a:pt x="94488" y="81698"/>
                </a:lnTo>
                <a:lnTo>
                  <a:pt x="88730" y="88895"/>
                </a:lnTo>
                <a:lnTo>
                  <a:pt x="89154" y="88556"/>
                </a:lnTo>
                <a:lnTo>
                  <a:pt x="89154" y="96176"/>
                </a:lnTo>
                <a:lnTo>
                  <a:pt x="92964" y="93128"/>
                </a:lnTo>
                <a:lnTo>
                  <a:pt x="99060" y="85508"/>
                </a:lnTo>
                <a:close/>
              </a:path>
              <a:path w="109220" h="108585">
                <a:moveTo>
                  <a:pt x="99060" y="38264"/>
                </a:moveTo>
                <a:lnTo>
                  <a:pt x="99060" y="35978"/>
                </a:lnTo>
                <a:lnTo>
                  <a:pt x="98298" y="35978"/>
                </a:lnTo>
                <a:lnTo>
                  <a:pt x="99060" y="38264"/>
                </a:lnTo>
                <a:close/>
              </a:path>
              <a:path w="109220" h="108585">
                <a:moveTo>
                  <a:pt x="108966" y="55028"/>
                </a:moveTo>
                <a:lnTo>
                  <a:pt x="105918" y="54647"/>
                </a:lnTo>
                <a:lnTo>
                  <a:pt x="102870" y="55028"/>
                </a:lnTo>
                <a:lnTo>
                  <a:pt x="102813" y="54633"/>
                </a:lnTo>
                <a:lnTo>
                  <a:pt x="101346" y="64172"/>
                </a:lnTo>
                <a:lnTo>
                  <a:pt x="101346" y="63410"/>
                </a:lnTo>
                <a:lnTo>
                  <a:pt x="98298" y="73316"/>
                </a:lnTo>
                <a:lnTo>
                  <a:pt x="99060" y="72554"/>
                </a:lnTo>
                <a:lnTo>
                  <a:pt x="99060" y="85508"/>
                </a:lnTo>
                <a:lnTo>
                  <a:pt x="99822" y="84746"/>
                </a:lnTo>
                <a:lnTo>
                  <a:pt x="104394" y="75602"/>
                </a:lnTo>
                <a:lnTo>
                  <a:pt x="104394" y="74840"/>
                </a:lnTo>
                <a:lnTo>
                  <a:pt x="107442" y="64934"/>
                </a:lnTo>
                <a:lnTo>
                  <a:pt x="108966" y="55028"/>
                </a:lnTo>
                <a:close/>
              </a:path>
              <a:path w="109220" h="108585">
                <a:moveTo>
                  <a:pt x="105918" y="54647"/>
                </a:moveTo>
                <a:lnTo>
                  <a:pt x="102870" y="54266"/>
                </a:lnTo>
                <a:lnTo>
                  <a:pt x="102813" y="54633"/>
                </a:lnTo>
                <a:lnTo>
                  <a:pt x="102870" y="55028"/>
                </a:lnTo>
                <a:lnTo>
                  <a:pt x="105918" y="5464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6175121" y="5987034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3048" y="380"/>
                </a:moveTo>
                <a:lnTo>
                  <a:pt x="0" y="0"/>
                </a:lnTo>
                <a:lnTo>
                  <a:pt x="0" y="762"/>
                </a:lnTo>
                <a:lnTo>
                  <a:pt x="3048" y="380"/>
                </a:lnTo>
                <a:close/>
              </a:path>
              <a:path w="6350" h="1270">
                <a:moveTo>
                  <a:pt x="6096" y="761"/>
                </a:moveTo>
                <a:lnTo>
                  <a:pt x="6096" y="0"/>
                </a:lnTo>
                <a:lnTo>
                  <a:pt x="3048" y="380"/>
                </a:lnTo>
                <a:lnTo>
                  <a:pt x="6096" y="76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3870083" y="4756403"/>
            <a:ext cx="101600" cy="189865"/>
          </a:xfrm>
          <a:custGeom>
            <a:avLst/>
            <a:gdLst/>
            <a:ahLst/>
            <a:cxnLst/>
            <a:rect l="l" t="t" r="r" b="b"/>
            <a:pathLst>
              <a:path w="101600" h="189864">
                <a:moveTo>
                  <a:pt x="12953" y="19050"/>
                </a:moveTo>
                <a:lnTo>
                  <a:pt x="1523" y="0"/>
                </a:lnTo>
                <a:lnTo>
                  <a:pt x="761" y="22098"/>
                </a:lnTo>
                <a:lnTo>
                  <a:pt x="0" y="181356"/>
                </a:lnTo>
                <a:lnTo>
                  <a:pt x="2285" y="178743"/>
                </a:lnTo>
                <a:lnTo>
                  <a:pt x="2285" y="25908"/>
                </a:lnTo>
                <a:lnTo>
                  <a:pt x="12953" y="19050"/>
                </a:lnTo>
                <a:close/>
              </a:path>
              <a:path w="101600" h="189864">
                <a:moveTo>
                  <a:pt x="12996" y="173207"/>
                </a:moveTo>
                <a:lnTo>
                  <a:pt x="5333" y="175260"/>
                </a:lnTo>
                <a:lnTo>
                  <a:pt x="0" y="181356"/>
                </a:lnTo>
                <a:lnTo>
                  <a:pt x="12953" y="182118"/>
                </a:lnTo>
                <a:lnTo>
                  <a:pt x="12996" y="173207"/>
                </a:lnTo>
                <a:close/>
              </a:path>
              <a:path w="101600" h="189864">
                <a:moveTo>
                  <a:pt x="51053" y="176784"/>
                </a:moveTo>
                <a:lnTo>
                  <a:pt x="48005" y="163830"/>
                </a:lnTo>
                <a:lnTo>
                  <a:pt x="12996" y="173207"/>
                </a:lnTo>
                <a:lnTo>
                  <a:pt x="12953" y="182118"/>
                </a:lnTo>
                <a:lnTo>
                  <a:pt x="0" y="181356"/>
                </a:lnTo>
                <a:lnTo>
                  <a:pt x="0" y="189738"/>
                </a:lnTo>
                <a:lnTo>
                  <a:pt x="8381" y="188214"/>
                </a:lnTo>
                <a:lnTo>
                  <a:pt x="51053" y="176784"/>
                </a:lnTo>
                <a:close/>
              </a:path>
              <a:path w="101600" h="189864">
                <a:moveTo>
                  <a:pt x="13715" y="22860"/>
                </a:moveTo>
                <a:lnTo>
                  <a:pt x="12953" y="19050"/>
                </a:lnTo>
                <a:lnTo>
                  <a:pt x="2285" y="25908"/>
                </a:lnTo>
                <a:lnTo>
                  <a:pt x="13613" y="44238"/>
                </a:lnTo>
                <a:lnTo>
                  <a:pt x="13715" y="22860"/>
                </a:lnTo>
                <a:close/>
              </a:path>
              <a:path w="101600" h="189864">
                <a:moveTo>
                  <a:pt x="13613" y="44238"/>
                </a:moveTo>
                <a:lnTo>
                  <a:pt x="2285" y="25908"/>
                </a:lnTo>
                <a:lnTo>
                  <a:pt x="2285" y="178743"/>
                </a:lnTo>
                <a:lnTo>
                  <a:pt x="5333" y="175260"/>
                </a:lnTo>
                <a:lnTo>
                  <a:pt x="12996" y="173207"/>
                </a:lnTo>
                <a:lnTo>
                  <a:pt x="13613" y="44238"/>
                </a:lnTo>
                <a:close/>
              </a:path>
              <a:path w="101600" h="189864">
                <a:moveTo>
                  <a:pt x="101345" y="162306"/>
                </a:moveTo>
                <a:lnTo>
                  <a:pt x="96773" y="154686"/>
                </a:lnTo>
                <a:lnTo>
                  <a:pt x="12953" y="19050"/>
                </a:lnTo>
                <a:lnTo>
                  <a:pt x="13715" y="22860"/>
                </a:lnTo>
                <a:lnTo>
                  <a:pt x="13715" y="44403"/>
                </a:lnTo>
                <a:lnTo>
                  <a:pt x="86105" y="161544"/>
                </a:lnTo>
                <a:lnTo>
                  <a:pt x="92963" y="164592"/>
                </a:lnTo>
                <a:lnTo>
                  <a:pt x="101345" y="162306"/>
                </a:lnTo>
                <a:close/>
              </a:path>
              <a:path w="101600" h="189864">
                <a:moveTo>
                  <a:pt x="13715" y="44403"/>
                </a:moveTo>
                <a:lnTo>
                  <a:pt x="13715" y="22860"/>
                </a:lnTo>
                <a:lnTo>
                  <a:pt x="13613" y="44238"/>
                </a:lnTo>
                <a:lnTo>
                  <a:pt x="13715" y="444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3918089" y="4908041"/>
            <a:ext cx="45085" cy="25400"/>
          </a:xfrm>
          <a:custGeom>
            <a:avLst/>
            <a:gdLst/>
            <a:ahLst/>
            <a:cxnLst/>
            <a:rect l="l" t="t" r="r" b="b"/>
            <a:pathLst>
              <a:path w="45085" h="25400">
                <a:moveTo>
                  <a:pt x="44958" y="12953"/>
                </a:moveTo>
                <a:lnTo>
                  <a:pt x="41910" y="0"/>
                </a:lnTo>
                <a:lnTo>
                  <a:pt x="0" y="12191"/>
                </a:lnTo>
                <a:lnTo>
                  <a:pt x="3048" y="25145"/>
                </a:lnTo>
                <a:lnTo>
                  <a:pt x="44958" y="1295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3876941" y="4779264"/>
            <a:ext cx="85090" cy="159385"/>
          </a:xfrm>
          <a:custGeom>
            <a:avLst/>
            <a:gdLst/>
            <a:ahLst/>
            <a:cxnLst/>
            <a:rect l="l" t="t" r="r" b="b"/>
            <a:pathLst>
              <a:path w="85089" h="159385">
                <a:moveTo>
                  <a:pt x="84582" y="135635"/>
                </a:moveTo>
                <a:lnTo>
                  <a:pt x="762" y="0"/>
                </a:lnTo>
                <a:lnTo>
                  <a:pt x="0" y="159257"/>
                </a:lnTo>
                <a:lnTo>
                  <a:pt x="42672" y="147827"/>
                </a:lnTo>
                <a:lnTo>
                  <a:pt x="84582" y="13563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354715" y="6477000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60">
                <a:moveTo>
                  <a:pt x="13716" y="6096"/>
                </a:moveTo>
                <a:lnTo>
                  <a:pt x="12192" y="0"/>
                </a:lnTo>
                <a:lnTo>
                  <a:pt x="0" y="3810"/>
                </a:lnTo>
                <a:lnTo>
                  <a:pt x="1524" y="9906"/>
                </a:lnTo>
                <a:lnTo>
                  <a:pt x="13716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3913517" y="4925567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60">
                <a:moveTo>
                  <a:pt x="13716" y="6095"/>
                </a:moveTo>
                <a:lnTo>
                  <a:pt x="12192" y="0"/>
                </a:lnTo>
                <a:lnTo>
                  <a:pt x="0" y="3809"/>
                </a:lnTo>
                <a:lnTo>
                  <a:pt x="1524" y="9905"/>
                </a:lnTo>
                <a:lnTo>
                  <a:pt x="13716" y="60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3915041" y="4931664"/>
            <a:ext cx="452120" cy="1549400"/>
          </a:xfrm>
          <a:custGeom>
            <a:avLst/>
            <a:gdLst/>
            <a:ahLst/>
            <a:cxnLst/>
            <a:rect l="l" t="t" r="r" b="b"/>
            <a:pathLst>
              <a:path w="452120" h="1549400">
                <a:moveTo>
                  <a:pt x="451866" y="1545336"/>
                </a:moveTo>
                <a:lnTo>
                  <a:pt x="12192" y="0"/>
                </a:lnTo>
                <a:lnTo>
                  <a:pt x="0" y="3810"/>
                </a:lnTo>
                <a:lnTo>
                  <a:pt x="439674" y="1549146"/>
                </a:lnTo>
                <a:lnTo>
                  <a:pt x="451866" y="154533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 txBox="1"/>
          <p:nvPr/>
        </p:nvSpPr>
        <p:spPr>
          <a:xfrm>
            <a:off x="3847217" y="6487921"/>
            <a:ext cx="3689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0000FF"/>
                </a:solidFill>
                <a:latin typeface="Arial"/>
                <a:cs typeface="Arial"/>
              </a:rPr>
              <a:t>-y</a:t>
            </a:r>
            <a:r>
              <a:rPr dirty="0" baseline="-17857" sz="2100" spc="7">
                <a:solidFill>
                  <a:srgbClr val="0000FF"/>
                </a:solidFill>
                <a:latin typeface="Arial"/>
                <a:cs typeface="Arial"/>
              </a:rPr>
              <a:t>1</a:t>
            </a:r>
            <a:endParaRPr baseline="-17857" sz="2100">
              <a:latin typeface="Arial"/>
              <a:cs typeface="Arial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4291469" y="6134861"/>
            <a:ext cx="279400" cy="107950"/>
          </a:xfrm>
          <a:custGeom>
            <a:avLst/>
            <a:gdLst/>
            <a:ahLst/>
            <a:cxnLst/>
            <a:rect l="l" t="t" r="r" b="b"/>
            <a:pathLst>
              <a:path w="279400" h="107950">
                <a:moveTo>
                  <a:pt x="278892" y="12192"/>
                </a:moveTo>
                <a:lnTo>
                  <a:pt x="275082" y="0"/>
                </a:lnTo>
                <a:lnTo>
                  <a:pt x="262890" y="3810"/>
                </a:lnTo>
                <a:lnTo>
                  <a:pt x="0" y="83058"/>
                </a:lnTo>
                <a:lnTo>
                  <a:pt x="7620" y="107442"/>
                </a:lnTo>
                <a:lnTo>
                  <a:pt x="270510" y="28194"/>
                </a:lnTo>
                <a:lnTo>
                  <a:pt x="278892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4546739" y="6147053"/>
            <a:ext cx="104139" cy="247015"/>
          </a:xfrm>
          <a:custGeom>
            <a:avLst/>
            <a:gdLst/>
            <a:ahLst/>
            <a:cxnLst/>
            <a:rect l="l" t="t" r="r" b="b"/>
            <a:pathLst>
              <a:path w="104139" h="247014">
                <a:moveTo>
                  <a:pt x="103632" y="239268"/>
                </a:moveTo>
                <a:lnTo>
                  <a:pt x="23622" y="0"/>
                </a:lnTo>
                <a:lnTo>
                  <a:pt x="0" y="7620"/>
                </a:lnTo>
                <a:lnTo>
                  <a:pt x="80010" y="246888"/>
                </a:lnTo>
                <a:lnTo>
                  <a:pt x="103632" y="2392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759" y="359155"/>
            <a:ext cx="9921875" cy="7512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38100" marR="30480">
              <a:lnSpc>
                <a:spcPct val="98900"/>
              </a:lnSpc>
              <a:spcBef>
                <a:spcPts val="114"/>
              </a:spcBef>
            </a:pPr>
            <a:r>
              <a:rPr dirty="0" sz="1600" spc="-5">
                <a:latin typeface="宋体"/>
                <a:cs typeface="宋体"/>
              </a:rPr>
              <a:t>给定一个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d</a:t>
            </a:r>
            <a:r>
              <a:rPr dirty="0" baseline="-17777" sz="1875" spc="7" i="1">
                <a:latin typeface="Arial"/>
                <a:cs typeface="Arial"/>
              </a:rPr>
              <a:t>eff</a:t>
            </a:r>
            <a:r>
              <a:rPr dirty="0" baseline="-17777" sz="1875" spc="97" i="1">
                <a:latin typeface="Arial"/>
                <a:cs typeface="Arial"/>
              </a:rPr>
              <a:t> </a:t>
            </a:r>
            <a:r>
              <a:rPr dirty="0" sz="1600" spc="-360">
                <a:latin typeface="宋体"/>
                <a:cs typeface="宋体"/>
              </a:rPr>
              <a:t>,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5" i="1">
                <a:latin typeface="Arial"/>
                <a:cs typeface="Arial"/>
              </a:rPr>
              <a:t>d</a:t>
            </a:r>
            <a:r>
              <a:rPr dirty="0" baseline="-17777" sz="1875" spc="7" i="1">
                <a:latin typeface="Arial"/>
                <a:cs typeface="Arial"/>
              </a:rPr>
              <a:t>eff</a:t>
            </a:r>
            <a:r>
              <a:rPr dirty="0" baseline="-17777" sz="1875" spc="104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表可被用来找出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n</a:t>
            </a:r>
            <a:r>
              <a:rPr dirty="0" sz="1600" spc="-25" i="1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385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b</a:t>
            </a:r>
            <a:r>
              <a:rPr dirty="0" sz="1600" spc="-30" i="1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的值</a:t>
            </a:r>
            <a:r>
              <a:rPr dirty="0" sz="1600" spc="1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比</a:t>
            </a:r>
            <a:r>
              <a:rPr dirty="0" sz="1600">
                <a:latin typeface="宋体"/>
                <a:cs typeface="宋体"/>
              </a:rPr>
              <a:t>如说我们希望计算带</a:t>
            </a:r>
            <a:r>
              <a:rPr dirty="0" sz="1600" spc="-5">
                <a:latin typeface="宋体"/>
                <a:cs typeface="宋体"/>
              </a:rPr>
              <a:t>有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6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个小数位精度的向量幅度</a:t>
            </a:r>
            <a:r>
              <a:rPr dirty="0" sz="1600" spc="1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通过查 下表</a:t>
            </a:r>
            <a:r>
              <a:rPr dirty="0" sz="1600" spc="1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能够提供该精确度的最有效的结构是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n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4,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 i="1">
                <a:latin typeface="Arial"/>
                <a:cs typeface="Arial"/>
              </a:rPr>
              <a:t>b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=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8</a:t>
            </a:r>
            <a:r>
              <a:rPr dirty="0" sz="1600" spc="1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当我们使用这组值设计</a:t>
            </a:r>
            <a:r>
              <a:rPr dirty="0" sz="1600" spc="-38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系统时</a:t>
            </a:r>
            <a:r>
              <a:rPr dirty="0" sz="1600" spc="-40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相对于浮点 设计，最坏情况下的所产生的误差小于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5">
                <a:latin typeface="Arial"/>
                <a:cs typeface="Arial"/>
              </a:rPr>
              <a:t>2</a:t>
            </a:r>
            <a:r>
              <a:rPr dirty="0" baseline="28888" sz="1875" spc="7">
                <a:latin typeface="Arial"/>
                <a:cs typeface="Arial"/>
              </a:rPr>
              <a:t>-6</a:t>
            </a:r>
            <a:r>
              <a:rPr dirty="0" sz="1600" spc="-5">
                <a:latin typeface="宋体"/>
                <a:cs typeface="宋体"/>
              </a:rPr>
              <a:t>。</a:t>
            </a:r>
            <a:endParaRPr sz="1600">
              <a:latin typeface="宋体"/>
              <a:cs typeface="宋体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930031" y="1315974"/>
          <a:ext cx="6439535" cy="304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3764"/>
                <a:gridCol w="914400"/>
                <a:gridCol w="915669"/>
                <a:gridCol w="914400"/>
                <a:gridCol w="915035"/>
                <a:gridCol w="915669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9080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Predicted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0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8851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Simulated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0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29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n /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5" b="1"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5.09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5.31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5.43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5.32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5.71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5.80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6.03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6.59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6.98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 b="1">
                          <a:latin typeface="Arial"/>
                          <a:cs typeface="Arial"/>
                        </a:rPr>
                        <a:t>6.22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6.88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7.34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6.28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7.13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7.88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6.52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7.56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8.27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7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6.21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7.17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6.55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35">
                          <a:latin typeface="Arial"/>
                          <a:cs typeface="Arial"/>
                        </a:rPr>
                        <a:t>7.11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6.06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7.05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8.04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6.42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7.29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8.29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5.92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6.91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7.91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6.33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7.29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8.31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1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5.78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6.78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7.78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6.00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7.00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-5">
                          <a:latin typeface="Arial"/>
                          <a:cs typeface="Arial"/>
                        </a:rPr>
                        <a:t>8.00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79553" y="40640"/>
            <a:ext cx="37852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00FF"/>
                </a:solidFill>
              </a:rPr>
              <a:t>CORDIC</a:t>
            </a:r>
            <a:r>
              <a:rPr dirty="0" sz="3600" spc="-55">
                <a:solidFill>
                  <a:srgbClr val="0000FF"/>
                </a:solidFill>
              </a:rPr>
              <a:t> </a:t>
            </a:r>
            <a:r>
              <a:rPr dirty="0" sz="3600" spc="-5">
                <a:solidFill>
                  <a:srgbClr val="0000FF"/>
                </a:solidFill>
                <a:latin typeface="Microsoft JhengHei"/>
                <a:cs typeface="Microsoft JhengHei"/>
              </a:rPr>
              <a:t>整体设计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4.30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7648575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到目前为止，我们仅仅说明计算</a:t>
            </a:r>
            <a:r>
              <a:rPr dirty="0" sz="2400" spc="-58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1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次迭代所需的逻辑。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这里给出的完整设计的参数为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n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5">
                <a:latin typeface="Arial"/>
                <a:cs typeface="Arial"/>
              </a:rPr>
              <a:t> 3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和</a:t>
            </a:r>
            <a:r>
              <a:rPr dirty="0" sz="2400" spc="-530">
                <a:latin typeface="宋体"/>
                <a:cs typeface="宋体"/>
              </a:rPr>
              <a:t> </a:t>
            </a:r>
            <a:r>
              <a:rPr dirty="0" sz="2400" spc="-5" i="1">
                <a:latin typeface="Arial"/>
                <a:cs typeface="Arial"/>
              </a:rPr>
              <a:t>b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8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7105" y="2329433"/>
            <a:ext cx="5420105" cy="2286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12165" y="1940814"/>
            <a:ext cx="3057144" cy="3191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804545" y="1919097"/>
            <a:ext cx="3065145" cy="0"/>
          </a:xfrm>
          <a:custGeom>
            <a:avLst/>
            <a:gdLst/>
            <a:ahLst/>
            <a:cxnLst/>
            <a:rect l="l" t="t" r="r" b="b"/>
            <a:pathLst>
              <a:path w="3065145" h="0">
                <a:moveTo>
                  <a:pt x="0" y="0"/>
                </a:moveTo>
                <a:lnTo>
                  <a:pt x="306476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862832" y="1918716"/>
            <a:ext cx="0" cy="3207385"/>
          </a:xfrm>
          <a:custGeom>
            <a:avLst/>
            <a:gdLst/>
            <a:ahLst/>
            <a:cxnLst/>
            <a:rect l="l" t="t" r="r" b="b"/>
            <a:pathLst>
              <a:path w="0" h="3207385">
                <a:moveTo>
                  <a:pt x="0" y="0"/>
                </a:moveTo>
                <a:lnTo>
                  <a:pt x="0" y="320725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798436" y="5119496"/>
            <a:ext cx="3064510" cy="0"/>
          </a:xfrm>
          <a:custGeom>
            <a:avLst/>
            <a:gdLst/>
            <a:ahLst/>
            <a:cxnLst/>
            <a:rect l="l" t="t" r="r" b="b"/>
            <a:pathLst>
              <a:path w="3064509" h="0">
                <a:moveTo>
                  <a:pt x="0" y="0"/>
                </a:moveTo>
                <a:lnTo>
                  <a:pt x="3064002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804914" y="1912620"/>
            <a:ext cx="0" cy="3206750"/>
          </a:xfrm>
          <a:custGeom>
            <a:avLst/>
            <a:gdLst/>
            <a:ahLst/>
            <a:cxnLst/>
            <a:rect l="l" t="t" r="r" b="b"/>
            <a:pathLst>
              <a:path w="0" h="3206750">
                <a:moveTo>
                  <a:pt x="0" y="0"/>
                </a:moveTo>
                <a:lnTo>
                  <a:pt x="0" y="320649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731391" y="2978911"/>
            <a:ext cx="3689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1/K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10163" y="3898391"/>
            <a:ext cx="13335" cy="13970"/>
          </a:xfrm>
          <a:custGeom>
            <a:avLst/>
            <a:gdLst/>
            <a:ahLst/>
            <a:cxnLst/>
            <a:rect l="l" t="t" r="r" b="b"/>
            <a:pathLst>
              <a:path w="13335" h="13970">
                <a:moveTo>
                  <a:pt x="12954" y="9906"/>
                </a:moveTo>
                <a:lnTo>
                  <a:pt x="4572" y="0"/>
                </a:lnTo>
                <a:lnTo>
                  <a:pt x="0" y="3810"/>
                </a:lnTo>
                <a:lnTo>
                  <a:pt x="8382" y="13716"/>
                </a:lnTo>
                <a:lnTo>
                  <a:pt x="12954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48263" y="3865626"/>
            <a:ext cx="13335" cy="13970"/>
          </a:xfrm>
          <a:custGeom>
            <a:avLst/>
            <a:gdLst/>
            <a:ahLst/>
            <a:cxnLst/>
            <a:rect l="l" t="t" r="r" b="b"/>
            <a:pathLst>
              <a:path w="13335" h="13970">
                <a:moveTo>
                  <a:pt x="12954" y="9906"/>
                </a:moveTo>
                <a:lnTo>
                  <a:pt x="4572" y="0"/>
                </a:lnTo>
                <a:lnTo>
                  <a:pt x="0" y="3810"/>
                </a:lnTo>
                <a:lnTo>
                  <a:pt x="8382" y="13716"/>
                </a:lnTo>
                <a:lnTo>
                  <a:pt x="12954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514735" y="3869435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10" h="39370">
                <a:moveTo>
                  <a:pt x="41910" y="9905"/>
                </a:moveTo>
                <a:lnTo>
                  <a:pt x="33528" y="0"/>
                </a:lnTo>
                <a:lnTo>
                  <a:pt x="0" y="28955"/>
                </a:lnTo>
                <a:lnTo>
                  <a:pt x="8382" y="38861"/>
                </a:lnTo>
                <a:lnTo>
                  <a:pt x="41910" y="9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611509" y="3749040"/>
            <a:ext cx="84581" cy="754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45621" y="3632453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80495" y="3515867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014607" y="3399282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149481" y="3282696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283593" y="3166110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418467" y="3049523"/>
            <a:ext cx="84581" cy="76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52579" y="2932938"/>
            <a:ext cx="84581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687453" y="2816351"/>
            <a:ext cx="84582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21565" y="2699766"/>
            <a:ext cx="84582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955677" y="2583179"/>
            <a:ext cx="85344" cy="76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90551" y="2467355"/>
            <a:ext cx="84582" cy="754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224663" y="2350770"/>
            <a:ext cx="85344" cy="754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359525" y="2234183"/>
            <a:ext cx="84594" cy="754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493649" y="2117598"/>
            <a:ext cx="85331" cy="754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628524" y="2001011"/>
            <a:ext cx="84569" cy="754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762636" y="1946148"/>
            <a:ext cx="13335" cy="13970"/>
          </a:xfrm>
          <a:custGeom>
            <a:avLst/>
            <a:gdLst/>
            <a:ahLst/>
            <a:cxnLst/>
            <a:rect l="l" t="t" r="r" b="b"/>
            <a:pathLst>
              <a:path w="13334" h="13969">
                <a:moveTo>
                  <a:pt x="12954" y="9906"/>
                </a:moveTo>
                <a:lnTo>
                  <a:pt x="4572" y="0"/>
                </a:lnTo>
                <a:lnTo>
                  <a:pt x="0" y="3810"/>
                </a:lnTo>
                <a:lnTo>
                  <a:pt x="8382" y="13716"/>
                </a:lnTo>
                <a:lnTo>
                  <a:pt x="12954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800722" y="1913382"/>
            <a:ext cx="13335" cy="13970"/>
          </a:xfrm>
          <a:custGeom>
            <a:avLst/>
            <a:gdLst/>
            <a:ahLst/>
            <a:cxnLst/>
            <a:rect l="l" t="t" r="r" b="b"/>
            <a:pathLst>
              <a:path w="13334" h="13969">
                <a:moveTo>
                  <a:pt x="12954" y="9906"/>
                </a:moveTo>
                <a:lnTo>
                  <a:pt x="4572" y="0"/>
                </a:lnTo>
                <a:lnTo>
                  <a:pt x="0" y="3810"/>
                </a:lnTo>
                <a:lnTo>
                  <a:pt x="8382" y="13716"/>
                </a:lnTo>
                <a:lnTo>
                  <a:pt x="12954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767207" y="1917192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69">
                <a:moveTo>
                  <a:pt x="41910" y="9905"/>
                </a:moveTo>
                <a:lnTo>
                  <a:pt x="33528" y="0"/>
                </a:lnTo>
                <a:lnTo>
                  <a:pt x="0" y="28955"/>
                </a:lnTo>
                <a:lnTo>
                  <a:pt x="8382" y="38861"/>
                </a:lnTo>
                <a:lnTo>
                  <a:pt x="41910" y="9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501781" y="438150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549787" y="439597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507877" y="4383023"/>
            <a:ext cx="45720" cy="25400"/>
          </a:xfrm>
          <a:custGeom>
            <a:avLst/>
            <a:gdLst/>
            <a:ahLst/>
            <a:cxnLst/>
            <a:rect l="l" t="t" r="r" b="b"/>
            <a:pathLst>
              <a:path w="45720" h="25400">
                <a:moveTo>
                  <a:pt x="45720" y="12953"/>
                </a:moveTo>
                <a:lnTo>
                  <a:pt x="3810" y="0"/>
                </a:lnTo>
                <a:lnTo>
                  <a:pt x="0" y="12192"/>
                </a:lnTo>
                <a:lnTo>
                  <a:pt x="41910" y="25145"/>
                </a:lnTo>
                <a:lnTo>
                  <a:pt x="45720" y="12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625987" y="4421123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713617" y="4448555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632083" y="4422647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85344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099"/>
                </a:lnTo>
                <a:lnTo>
                  <a:pt x="8534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89817" y="447294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77447" y="450113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95913" y="4474464"/>
            <a:ext cx="85725" cy="39370"/>
          </a:xfrm>
          <a:custGeom>
            <a:avLst/>
            <a:gdLst/>
            <a:ahLst/>
            <a:cxnLst/>
            <a:rect l="l" t="t" r="r" b="b"/>
            <a:pathLst>
              <a:path w="85725" h="39370">
                <a:moveTo>
                  <a:pt x="85344" y="26669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861"/>
                </a:lnTo>
                <a:lnTo>
                  <a:pt x="85344" y="26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953647" y="4525517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041277" y="455295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959743" y="4527041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85344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099"/>
                </a:lnTo>
                <a:lnTo>
                  <a:pt x="8534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117477" y="4578096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205107" y="460552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123573" y="4579620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85344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099"/>
                </a:lnTo>
                <a:lnTo>
                  <a:pt x="8534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281307" y="462991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368937" y="4658105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287403" y="4631435"/>
            <a:ext cx="85725" cy="39370"/>
          </a:xfrm>
          <a:custGeom>
            <a:avLst/>
            <a:gdLst/>
            <a:ahLst/>
            <a:cxnLst/>
            <a:rect l="l" t="t" r="r" b="b"/>
            <a:pathLst>
              <a:path w="85725" h="39370">
                <a:moveTo>
                  <a:pt x="85344" y="26669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861"/>
                </a:lnTo>
                <a:lnTo>
                  <a:pt x="85344" y="26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444375" y="468249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532767" y="470992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450471" y="4684014"/>
            <a:ext cx="86360" cy="38100"/>
          </a:xfrm>
          <a:custGeom>
            <a:avLst/>
            <a:gdLst/>
            <a:ahLst/>
            <a:cxnLst/>
            <a:rect l="l" t="t" r="r" b="b"/>
            <a:pathLst>
              <a:path w="86360" h="38100">
                <a:moveTo>
                  <a:pt x="86106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099"/>
                </a:lnTo>
                <a:lnTo>
                  <a:pt x="86106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608205" y="4735067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696597" y="476250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614301" y="4736591"/>
            <a:ext cx="86360" cy="38100"/>
          </a:xfrm>
          <a:custGeom>
            <a:avLst/>
            <a:gdLst/>
            <a:ahLst/>
            <a:cxnLst/>
            <a:rect l="l" t="t" r="r" b="b"/>
            <a:pathLst>
              <a:path w="86360" h="38100">
                <a:moveTo>
                  <a:pt x="86106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099"/>
                </a:lnTo>
                <a:lnTo>
                  <a:pt x="86106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772035" y="478688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860427" y="481507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778131" y="4788408"/>
            <a:ext cx="86360" cy="39370"/>
          </a:xfrm>
          <a:custGeom>
            <a:avLst/>
            <a:gdLst/>
            <a:ahLst/>
            <a:cxnLst/>
            <a:rect l="l" t="t" r="r" b="b"/>
            <a:pathLst>
              <a:path w="86360" h="39370">
                <a:moveTo>
                  <a:pt x="86106" y="26669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861"/>
                </a:lnTo>
                <a:lnTo>
                  <a:pt x="86106" y="26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935865" y="483946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024257" y="486689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941961" y="4840985"/>
            <a:ext cx="86360" cy="38100"/>
          </a:xfrm>
          <a:custGeom>
            <a:avLst/>
            <a:gdLst/>
            <a:ahLst/>
            <a:cxnLst/>
            <a:rect l="l" t="t" r="r" b="b"/>
            <a:pathLst>
              <a:path w="86360" h="38100">
                <a:moveTo>
                  <a:pt x="86106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099"/>
                </a:lnTo>
                <a:lnTo>
                  <a:pt x="86106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099683" y="489204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188087" y="491947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105778" y="4893564"/>
            <a:ext cx="86360" cy="38100"/>
          </a:xfrm>
          <a:custGeom>
            <a:avLst/>
            <a:gdLst/>
            <a:ahLst/>
            <a:cxnLst/>
            <a:rect l="l" t="t" r="r" b="b"/>
            <a:pathLst>
              <a:path w="86360" h="38100">
                <a:moveTo>
                  <a:pt x="86106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099"/>
                </a:lnTo>
                <a:lnTo>
                  <a:pt x="86106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263525" y="4943855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351917" y="497205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523"/>
                </a:moveTo>
                <a:lnTo>
                  <a:pt x="3810" y="0"/>
                </a:lnTo>
                <a:lnTo>
                  <a:pt x="0" y="12192"/>
                </a:lnTo>
                <a:lnTo>
                  <a:pt x="6096" y="13716"/>
                </a:lnTo>
                <a:lnTo>
                  <a:pt x="9906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269621" y="4945379"/>
            <a:ext cx="86360" cy="39370"/>
          </a:xfrm>
          <a:custGeom>
            <a:avLst/>
            <a:gdLst/>
            <a:ahLst/>
            <a:cxnLst/>
            <a:rect l="l" t="t" r="r" b="b"/>
            <a:pathLst>
              <a:path w="86360" h="39370">
                <a:moveTo>
                  <a:pt x="86106" y="26669"/>
                </a:moveTo>
                <a:lnTo>
                  <a:pt x="3810" y="0"/>
                </a:lnTo>
                <a:lnTo>
                  <a:pt x="0" y="12192"/>
                </a:lnTo>
                <a:lnTo>
                  <a:pt x="82296" y="38861"/>
                </a:lnTo>
                <a:lnTo>
                  <a:pt x="86106" y="26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427342" y="499643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14986" y="5023865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5" y="1523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433439" y="4997958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85344" y="25907"/>
                </a:moveTo>
                <a:lnTo>
                  <a:pt x="3810" y="0"/>
                </a:lnTo>
                <a:lnTo>
                  <a:pt x="0" y="12192"/>
                </a:lnTo>
                <a:lnTo>
                  <a:pt x="81534" y="38099"/>
                </a:lnTo>
                <a:lnTo>
                  <a:pt x="85344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91186" y="5049011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678803" y="507644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5" y="1523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597281" y="5050535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85343" y="25907"/>
                </a:moveTo>
                <a:lnTo>
                  <a:pt x="3809" y="0"/>
                </a:lnTo>
                <a:lnTo>
                  <a:pt x="0" y="12192"/>
                </a:lnTo>
                <a:lnTo>
                  <a:pt x="81533" y="38099"/>
                </a:lnTo>
                <a:lnTo>
                  <a:pt x="85343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755015" y="510082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5" y="1524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803021" y="5116067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9905" y="1523"/>
                </a:moveTo>
                <a:lnTo>
                  <a:pt x="3809" y="0"/>
                </a:lnTo>
                <a:lnTo>
                  <a:pt x="0" y="12192"/>
                </a:lnTo>
                <a:lnTo>
                  <a:pt x="6095" y="13716"/>
                </a:lnTo>
                <a:lnTo>
                  <a:pt x="9905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761111" y="5102352"/>
            <a:ext cx="45720" cy="26034"/>
          </a:xfrm>
          <a:custGeom>
            <a:avLst/>
            <a:gdLst/>
            <a:ahLst/>
            <a:cxnLst/>
            <a:rect l="l" t="t" r="r" b="b"/>
            <a:pathLst>
              <a:path w="45720" h="26035">
                <a:moveTo>
                  <a:pt x="45719" y="13715"/>
                </a:moveTo>
                <a:lnTo>
                  <a:pt x="3809" y="0"/>
                </a:lnTo>
                <a:lnTo>
                  <a:pt x="0" y="12192"/>
                </a:lnTo>
                <a:lnTo>
                  <a:pt x="41909" y="25908"/>
                </a:lnTo>
                <a:lnTo>
                  <a:pt x="45719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2664847" y="3563365"/>
            <a:ext cx="19050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Cell 1 Cell 2 Cell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068448" y="2566669"/>
            <a:ext cx="14389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 sz="1600" spc="5">
                <a:latin typeface="Symbol"/>
                <a:cs typeface="Symbol"/>
              </a:rPr>
              <a:t></a:t>
            </a:r>
            <a:r>
              <a:rPr dirty="0" sz="1600" spc="5">
                <a:latin typeface="Arial"/>
                <a:cs typeface="Arial"/>
              </a:rPr>
              <a:t>&lt;2,8&gt;</a:t>
            </a:r>
            <a:r>
              <a:rPr dirty="0" sz="1600" spc="280">
                <a:latin typeface="Arial"/>
                <a:cs typeface="Arial"/>
              </a:rPr>
              <a:t> </a:t>
            </a:r>
            <a:r>
              <a:rPr dirty="0" baseline="-43402" sz="2400" spc="7">
                <a:latin typeface="Symbol"/>
                <a:cs typeface="Symbol"/>
              </a:rPr>
              <a:t></a:t>
            </a:r>
            <a:r>
              <a:rPr dirty="0" baseline="-43402" sz="2400" spc="7">
                <a:latin typeface="Arial"/>
                <a:cs typeface="Arial"/>
              </a:rPr>
              <a:t>&lt;2,8&gt;</a:t>
            </a:r>
            <a:endParaRPr baseline="-43402" sz="24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748394" y="3519170"/>
            <a:ext cx="6508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&lt;2,8&gt;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748394" y="4554728"/>
            <a:ext cx="6508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&lt;2,8&gt;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100694" y="3722623"/>
            <a:ext cx="6508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&lt;2,8&gt;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38516" y="2493645"/>
            <a:ext cx="1390650" cy="1305560"/>
          </a:xfrm>
          <a:prstGeom prst="rect">
            <a:avLst/>
          </a:prstGeom>
          <a:ln w="25146">
            <a:solidFill>
              <a:srgbClr val="FF0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dirty="0" sz="1600" spc="5">
                <a:latin typeface="Symbol"/>
                <a:cs typeface="Symbol"/>
              </a:rPr>
              <a:t></a:t>
            </a:r>
            <a:r>
              <a:rPr dirty="0" sz="1600" spc="5">
                <a:latin typeface="Arial"/>
                <a:cs typeface="Arial"/>
              </a:rPr>
              <a:t>&lt;1,8&gt;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527180" y="4291076"/>
            <a:ext cx="6648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60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&lt;1,6&gt;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105526" y="3324860"/>
            <a:ext cx="6635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42271" y="2934715"/>
            <a:ext cx="6991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x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input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68171" y="4268208"/>
            <a:ext cx="6985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input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987173" y="2248915"/>
            <a:ext cx="2005964" cy="55562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 marR="5080">
              <a:lnSpc>
                <a:spcPts val="2010"/>
              </a:lnSpc>
              <a:spcBef>
                <a:spcPts val="290"/>
              </a:spcBef>
            </a:pPr>
            <a:r>
              <a:rPr dirty="0" sz="1800" spc="-5">
                <a:latin typeface="Arial"/>
                <a:cs typeface="Arial"/>
              </a:rPr>
              <a:t>Converts </a:t>
            </a:r>
            <a:r>
              <a:rPr dirty="0" sz="1800">
                <a:latin typeface="Arial"/>
                <a:cs typeface="Arial"/>
              </a:rPr>
              <a:t>x </a:t>
            </a:r>
            <a:r>
              <a:rPr dirty="0" sz="1800" spc="-5">
                <a:latin typeface="Arial"/>
                <a:cs typeface="Arial"/>
              </a:rPr>
              <a:t>input to  only positive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values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2693555" y="3028950"/>
            <a:ext cx="111251" cy="12877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3876560" y="2782823"/>
            <a:ext cx="0" cy="318135"/>
          </a:xfrm>
          <a:custGeom>
            <a:avLst/>
            <a:gdLst/>
            <a:ahLst/>
            <a:cxnLst/>
            <a:rect l="l" t="t" r="r" b="b"/>
            <a:pathLst>
              <a:path w="0" h="318135">
                <a:moveTo>
                  <a:pt x="0" y="0"/>
                </a:moveTo>
                <a:lnTo>
                  <a:pt x="0" y="317753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799473" y="3094101"/>
            <a:ext cx="1076960" cy="0"/>
          </a:xfrm>
          <a:custGeom>
            <a:avLst/>
            <a:gdLst/>
            <a:ahLst/>
            <a:cxnLst/>
            <a:rect l="l" t="t" r="r" b="b"/>
            <a:pathLst>
              <a:path w="1076960" h="0">
                <a:moveTo>
                  <a:pt x="0" y="0"/>
                </a:moveTo>
                <a:lnTo>
                  <a:pt x="1076705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222637" y="5432552"/>
            <a:ext cx="9744075" cy="72136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87020" marR="50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该设计具有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5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个有效小数位的准确度</a:t>
            </a:r>
            <a:r>
              <a:rPr dirty="0" sz="2400" spc="7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注意乘法器的输出是</a:t>
            </a:r>
            <a:r>
              <a:rPr dirty="0" sz="2400" spc="-450">
                <a:latin typeface="宋体"/>
                <a:cs typeface="宋体"/>
              </a:rPr>
              <a:t> </a:t>
            </a:r>
            <a:r>
              <a:rPr dirty="0" sz="2400" spc="10">
                <a:latin typeface="Symbol"/>
                <a:cs typeface="Symbol"/>
              </a:rPr>
              <a:t></a:t>
            </a:r>
            <a:r>
              <a:rPr dirty="0" sz="2400" spc="10">
                <a:latin typeface="Arial"/>
                <a:cs typeface="Arial"/>
              </a:rPr>
              <a:t>&lt;1,6&gt;</a:t>
            </a:r>
            <a:r>
              <a:rPr dirty="0" sz="2400" spc="18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而 不是</a:t>
            </a:r>
            <a:r>
              <a:rPr dirty="0" sz="2400" spc="-450">
                <a:latin typeface="宋体"/>
                <a:cs typeface="宋体"/>
              </a:rPr>
              <a:t> </a:t>
            </a:r>
            <a:r>
              <a:rPr dirty="0" sz="2400" spc="45">
                <a:latin typeface="Symbol"/>
                <a:cs typeface="Symbol"/>
              </a:rPr>
              <a:t></a:t>
            </a:r>
            <a:r>
              <a:rPr dirty="0" sz="2400" spc="45">
                <a:latin typeface="Arial"/>
                <a:cs typeface="Arial"/>
              </a:rPr>
              <a:t>&lt;1,5&gt;</a:t>
            </a:r>
            <a:r>
              <a:rPr dirty="0" sz="2400" spc="6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如果输出为</a:t>
            </a:r>
            <a:r>
              <a:rPr dirty="0" sz="2400" spc="-450">
                <a:latin typeface="宋体"/>
                <a:cs typeface="宋体"/>
              </a:rPr>
              <a:t> </a:t>
            </a:r>
            <a:r>
              <a:rPr dirty="0" sz="2400" spc="10">
                <a:latin typeface="Symbol"/>
                <a:cs typeface="Symbol"/>
              </a:rPr>
              <a:t></a:t>
            </a:r>
            <a:r>
              <a:rPr dirty="0" sz="2400" spc="10">
                <a:latin typeface="Arial"/>
                <a:cs typeface="Arial"/>
              </a:rPr>
              <a:t>&lt;1,5&gt;</a:t>
            </a:r>
            <a:r>
              <a:rPr dirty="0" sz="2400" spc="18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则有效小数位数目将下降到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10">
                <a:latin typeface="Arial"/>
                <a:cs typeface="Arial"/>
              </a:rPr>
              <a:t>4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4.31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59207" y="40640"/>
            <a:ext cx="51625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59580" algn="l"/>
                <a:tab pos="5149215" algn="l"/>
              </a:tabLst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等效的直接设计	</a:t>
            </a:r>
            <a:r>
              <a:rPr dirty="0" u="heavy" sz="360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5273294"/>
            <a:ext cx="4448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问题是</a:t>
            </a:r>
            <a:r>
              <a:rPr dirty="0" sz="2400" spc="-63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两个设计哪个更高效</a:t>
            </a:r>
            <a:r>
              <a:rPr dirty="0" sz="2400" spc="-62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937" y="751585"/>
            <a:ext cx="86626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  <a:tab pos="7315834" algn="l"/>
              </a:tabLst>
            </a:pPr>
            <a:r>
              <a:rPr dirty="0" sz="2400">
                <a:latin typeface="宋体"/>
                <a:cs typeface="宋体"/>
              </a:rPr>
              <a:t>使用直接的方法所产生的等效的设计可被用于计算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41666" sz="2700" spc="60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41666" sz="2700" spc="60">
                <a:latin typeface="Arial"/>
                <a:cs typeface="Arial"/>
              </a:rPr>
              <a:t>2</a:t>
            </a:r>
            <a:r>
              <a:rPr dirty="0" baseline="41666" sz="2700" spc="517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。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27861" y="680466"/>
            <a:ext cx="105410" cy="422275"/>
          </a:xfrm>
          <a:custGeom>
            <a:avLst/>
            <a:gdLst/>
            <a:ahLst/>
            <a:cxnLst/>
            <a:rect l="l" t="t" r="r" b="b"/>
            <a:pathLst>
              <a:path w="105409" h="422275">
                <a:moveTo>
                  <a:pt x="105155" y="3048"/>
                </a:moveTo>
                <a:lnTo>
                  <a:pt x="91439" y="0"/>
                </a:lnTo>
                <a:lnTo>
                  <a:pt x="0" y="419100"/>
                </a:lnTo>
                <a:lnTo>
                  <a:pt x="13715" y="42214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334122" y="970788"/>
            <a:ext cx="109740" cy="139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13689" y="1246632"/>
            <a:ext cx="4577857" cy="37193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63428" y="2040127"/>
            <a:ext cx="6648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60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63428" y="3347720"/>
            <a:ext cx="6648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60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&lt;1,8&gt;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9424" y="3881120"/>
            <a:ext cx="7766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&lt;1,16&gt;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01628" y="1938019"/>
            <a:ext cx="777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60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&lt;1,16&gt;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24182" y="2509519"/>
            <a:ext cx="777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60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&lt;2,16&gt;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87466" y="3284473"/>
            <a:ext cx="6635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55">
                <a:latin typeface="Symbol"/>
                <a:cs typeface="Symbol"/>
              </a:rPr>
              <a:t></a:t>
            </a:r>
            <a:r>
              <a:rPr dirty="0" sz="1600" spc="-5">
                <a:latin typeface="Arial"/>
                <a:cs typeface="Arial"/>
              </a:rPr>
              <a:t>&lt;1,5&gt;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39" y="359155"/>
            <a:ext cx="9871075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ts val="191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注意</a:t>
            </a:r>
            <a:r>
              <a:rPr dirty="0" sz="1600" spc="-38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直接设计使用了乘法器和加法器的全精度</a:t>
            </a:r>
            <a:r>
              <a:rPr dirty="0" sz="1600" spc="-38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这意味着对于</a:t>
            </a:r>
            <a:r>
              <a:rPr dirty="0" sz="1600" spc="-275">
                <a:latin typeface="宋体"/>
                <a:cs typeface="宋体"/>
              </a:rPr>
              <a:t> </a:t>
            </a:r>
            <a:r>
              <a:rPr dirty="0" sz="1600" spc="5">
                <a:latin typeface="Symbol"/>
                <a:cs typeface="Symbol"/>
              </a:rPr>
              <a:t></a:t>
            </a:r>
            <a:r>
              <a:rPr dirty="0" sz="1600" spc="5">
                <a:latin typeface="Arial"/>
                <a:cs typeface="Arial"/>
              </a:rPr>
              <a:t>&lt;1,8&gt;</a:t>
            </a:r>
            <a:r>
              <a:rPr dirty="0" sz="1600" spc="18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输入数据</a:t>
            </a:r>
            <a:r>
              <a:rPr dirty="0" sz="1600" spc="4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加法器的输出是完全正确的</a:t>
            </a:r>
            <a:endParaRPr sz="1600">
              <a:latin typeface="宋体"/>
              <a:cs typeface="宋体"/>
            </a:endParaRPr>
          </a:p>
          <a:p>
            <a:pPr algn="just" marL="12700" marR="5080">
              <a:lnSpc>
                <a:spcPct val="98900"/>
              </a:lnSpc>
              <a:spcBef>
                <a:spcPts val="10"/>
              </a:spcBef>
            </a:pPr>
            <a:r>
              <a:rPr dirty="0" sz="1600" spc="-5">
                <a:latin typeface="Arial"/>
                <a:cs typeface="Arial"/>
              </a:rPr>
              <a:t>-</a:t>
            </a:r>
            <a:r>
              <a:rPr dirty="0" sz="1600" spc="-8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即不存在量化误差</a:t>
            </a:r>
            <a:r>
              <a:rPr dirty="0" sz="1600" spc="-8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因为数据进入平方根单元是全精度的</a:t>
            </a:r>
            <a:r>
              <a:rPr dirty="0" sz="1600" spc="-80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这意味着</a:t>
            </a:r>
            <a:r>
              <a:rPr dirty="0" sz="1600" spc="-75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假</a:t>
            </a:r>
            <a:r>
              <a:rPr dirty="0" sz="1600" spc="-5">
                <a:latin typeface="宋体"/>
                <a:cs typeface="宋体"/>
              </a:rPr>
              <a:t>如采用浮点解决方案并把浮点输出截 </a:t>
            </a:r>
            <a:r>
              <a:rPr dirty="0" sz="1600" spc="5">
                <a:latin typeface="宋体"/>
                <a:cs typeface="宋体"/>
              </a:rPr>
              <a:t>断到相同的位</a:t>
            </a:r>
            <a:r>
              <a:rPr dirty="0" sz="1600" spc="-5">
                <a:latin typeface="宋体"/>
                <a:cs typeface="宋体"/>
              </a:rPr>
              <a:t>数</a:t>
            </a:r>
            <a:r>
              <a:rPr dirty="0" sz="1600" spc="5">
                <a:latin typeface="宋体"/>
                <a:cs typeface="宋体"/>
              </a:rPr>
              <a:t>，那么该设计与浮点设计将具有完全相同的输</a:t>
            </a:r>
            <a:r>
              <a:rPr dirty="0" sz="1600" spc="-5">
                <a:latin typeface="宋体"/>
                <a:cs typeface="宋体"/>
              </a:rPr>
              <a:t>出</a:t>
            </a:r>
            <a:r>
              <a:rPr dirty="0" sz="1600" spc="5">
                <a:latin typeface="宋体"/>
                <a:cs typeface="宋体"/>
              </a:rPr>
              <a:t>。故如果需</a:t>
            </a:r>
            <a:r>
              <a:rPr dirty="0" sz="1600" spc="-5">
                <a:latin typeface="宋体"/>
                <a:cs typeface="宋体"/>
              </a:rPr>
              <a:t>要</a:t>
            </a:r>
            <a:r>
              <a:rPr dirty="0" sz="1600" spc="-2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5</a:t>
            </a:r>
            <a:r>
              <a:rPr dirty="0" sz="1600" spc="100">
                <a:latin typeface="Arial"/>
                <a:cs typeface="Arial"/>
              </a:rPr>
              <a:t> </a:t>
            </a:r>
            <a:r>
              <a:rPr dirty="0" sz="1600" spc="5">
                <a:latin typeface="宋体"/>
                <a:cs typeface="宋体"/>
              </a:rPr>
              <a:t>个有效小数位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-640">
                <a:latin typeface="宋体"/>
                <a:cs typeface="宋体"/>
              </a:rPr>
              <a:t> </a:t>
            </a:r>
            <a:r>
              <a:rPr dirty="0" sz="1600" spc="5">
                <a:latin typeface="宋体"/>
                <a:cs typeface="宋体"/>
              </a:rPr>
              <a:t>输出也只</a:t>
            </a:r>
            <a:r>
              <a:rPr dirty="0" sz="1600" spc="-5">
                <a:latin typeface="宋体"/>
                <a:cs typeface="宋体"/>
              </a:rPr>
              <a:t>有</a:t>
            </a:r>
            <a:r>
              <a:rPr dirty="0" sz="1600" spc="-2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5  </a:t>
            </a:r>
            <a:r>
              <a:rPr dirty="0" sz="1600" spc="-5">
                <a:latin typeface="宋体"/>
                <a:cs typeface="宋体"/>
              </a:rPr>
              <a:t>位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在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系统中，情况并不是这样，而是从</a:t>
            </a:r>
            <a:r>
              <a:rPr dirty="0" sz="1600" spc="-3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6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个小数位的输出中得到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5 </a:t>
            </a:r>
            <a:r>
              <a:rPr dirty="0" sz="1600" spc="-5">
                <a:latin typeface="宋体"/>
                <a:cs typeface="宋体"/>
              </a:rPr>
              <a:t>个有效小数位。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79553" y="40640"/>
            <a:ext cx="37839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两个设计的比较 </a:t>
            </a:r>
            <a:r>
              <a:rPr dirty="0" sz="3600" spc="-5">
                <a:solidFill>
                  <a:srgbClr val="0000FF"/>
                </a:solidFill>
              </a:rPr>
              <a:t>(i)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4.32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4075" cy="135699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87020" marR="50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86385" algn="l"/>
                <a:tab pos="287020" algn="l"/>
                <a:tab pos="1048385" algn="l"/>
              </a:tabLst>
            </a:pPr>
            <a:r>
              <a:rPr dirty="0" sz="2400">
                <a:latin typeface="宋体"/>
                <a:cs typeface="宋体"/>
              </a:rPr>
              <a:t>使用	</a:t>
            </a:r>
            <a:r>
              <a:rPr dirty="0" sz="2400" spc="-5">
                <a:latin typeface="Arial"/>
                <a:cs typeface="Arial"/>
              </a:rPr>
              <a:t>Hardware</a:t>
            </a:r>
            <a:r>
              <a:rPr dirty="0" sz="2400" spc="3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Design</a:t>
            </a:r>
            <a:r>
              <a:rPr dirty="0" sz="2400" spc="31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Studio</a:t>
            </a:r>
            <a:r>
              <a:rPr dirty="0" sz="2400" spc="31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(HDS),</a:t>
            </a:r>
            <a:r>
              <a:rPr dirty="0" sz="2400" spc="32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两个设计的</a:t>
            </a:r>
            <a:r>
              <a:rPr dirty="0" sz="2400" spc="-21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VHDL</a:t>
            </a:r>
            <a:r>
              <a:rPr dirty="0" sz="2400" spc="3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将被自动生 成。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08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HDS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>
                <a:latin typeface="宋体"/>
                <a:cs typeface="宋体"/>
              </a:rPr>
              <a:t>原理图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4466335"/>
            <a:ext cx="36271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 spc="-5">
                <a:latin typeface="Arial"/>
                <a:cs typeface="Arial"/>
              </a:rPr>
              <a:t>HDS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直接方法的原理图</a:t>
            </a:r>
            <a:r>
              <a:rPr dirty="0" sz="2400" spc="-64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5205" y="2412492"/>
            <a:ext cx="8878061" cy="1761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94979" y="2498217"/>
            <a:ext cx="2108200" cy="0"/>
          </a:xfrm>
          <a:custGeom>
            <a:avLst/>
            <a:gdLst/>
            <a:ahLst/>
            <a:cxnLst/>
            <a:rect l="l" t="t" r="r" b="b"/>
            <a:pathLst>
              <a:path w="2108200" h="0">
                <a:moveTo>
                  <a:pt x="0" y="0"/>
                </a:moveTo>
                <a:lnTo>
                  <a:pt x="2107692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96194" y="2497835"/>
            <a:ext cx="0" cy="1678939"/>
          </a:xfrm>
          <a:custGeom>
            <a:avLst/>
            <a:gdLst/>
            <a:ahLst/>
            <a:cxnLst/>
            <a:rect l="l" t="t" r="r" b="b"/>
            <a:pathLst>
              <a:path w="0" h="1678939">
                <a:moveTo>
                  <a:pt x="0" y="0"/>
                </a:moveTo>
                <a:lnTo>
                  <a:pt x="0" y="167868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88883" y="4170045"/>
            <a:ext cx="2106930" cy="0"/>
          </a:xfrm>
          <a:custGeom>
            <a:avLst/>
            <a:gdLst/>
            <a:ahLst/>
            <a:cxnLst/>
            <a:rect l="l" t="t" r="r" b="b"/>
            <a:pathLst>
              <a:path w="2106929" h="0">
                <a:moveTo>
                  <a:pt x="0" y="0"/>
                </a:moveTo>
                <a:lnTo>
                  <a:pt x="2106929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95360" y="2491739"/>
            <a:ext cx="0" cy="1678305"/>
          </a:xfrm>
          <a:custGeom>
            <a:avLst/>
            <a:gdLst/>
            <a:ahLst/>
            <a:cxnLst/>
            <a:rect l="l" t="t" r="r" b="b"/>
            <a:pathLst>
              <a:path w="0" h="1678304">
                <a:moveTo>
                  <a:pt x="0" y="0"/>
                </a:moveTo>
                <a:lnTo>
                  <a:pt x="0" y="1677924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95329" y="2498217"/>
            <a:ext cx="2108200" cy="0"/>
          </a:xfrm>
          <a:custGeom>
            <a:avLst/>
            <a:gdLst/>
            <a:ahLst/>
            <a:cxnLst/>
            <a:rect l="l" t="t" r="r" b="b"/>
            <a:pathLst>
              <a:path w="2108200" h="0">
                <a:moveTo>
                  <a:pt x="0" y="0"/>
                </a:moveTo>
                <a:lnTo>
                  <a:pt x="2107692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796544" y="2497835"/>
            <a:ext cx="0" cy="1678939"/>
          </a:xfrm>
          <a:custGeom>
            <a:avLst/>
            <a:gdLst/>
            <a:ahLst/>
            <a:cxnLst/>
            <a:rect l="l" t="t" r="r" b="b"/>
            <a:pathLst>
              <a:path w="0" h="1678939">
                <a:moveTo>
                  <a:pt x="0" y="0"/>
                </a:moveTo>
                <a:lnTo>
                  <a:pt x="0" y="167868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89233" y="4170045"/>
            <a:ext cx="2106930" cy="0"/>
          </a:xfrm>
          <a:custGeom>
            <a:avLst/>
            <a:gdLst/>
            <a:ahLst/>
            <a:cxnLst/>
            <a:rect l="l" t="t" r="r" b="b"/>
            <a:pathLst>
              <a:path w="2106929" h="0">
                <a:moveTo>
                  <a:pt x="0" y="0"/>
                </a:moveTo>
                <a:lnTo>
                  <a:pt x="2106929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95710" y="2491739"/>
            <a:ext cx="0" cy="1678305"/>
          </a:xfrm>
          <a:custGeom>
            <a:avLst/>
            <a:gdLst/>
            <a:ahLst/>
            <a:cxnLst/>
            <a:rect l="l" t="t" r="r" b="b"/>
            <a:pathLst>
              <a:path w="0" h="1678304">
                <a:moveTo>
                  <a:pt x="0" y="0"/>
                </a:moveTo>
                <a:lnTo>
                  <a:pt x="0" y="167792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83475" y="2498217"/>
            <a:ext cx="1592580" cy="0"/>
          </a:xfrm>
          <a:custGeom>
            <a:avLst/>
            <a:gdLst/>
            <a:ahLst/>
            <a:cxnLst/>
            <a:rect l="l" t="t" r="r" b="b"/>
            <a:pathLst>
              <a:path w="1592579" h="0">
                <a:moveTo>
                  <a:pt x="0" y="0"/>
                </a:moveTo>
                <a:lnTo>
                  <a:pt x="1592579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069578" y="2497835"/>
            <a:ext cx="0" cy="1678939"/>
          </a:xfrm>
          <a:custGeom>
            <a:avLst/>
            <a:gdLst/>
            <a:ahLst/>
            <a:cxnLst/>
            <a:rect l="l" t="t" r="r" b="b"/>
            <a:pathLst>
              <a:path w="0" h="1678939">
                <a:moveTo>
                  <a:pt x="0" y="0"/>
                </a:moveTo>
                <a:lnTo>
                  <a:pt x="0" y="167868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477391" y="4170045"/>
            <a:ext cx="1591945" cy="0"/>
          </a:xfrm>
          <a:custGeom>
            <a:avLst/>
            <a:gdLst/>
            <a:ahLst/>
            <a:cxnLst/>
            <a:rect l="l" t="t" r="r" b="b"/>
            <a:pathLst>
              <a:path w="1591945" h="0">
                <a:moveTo>
                  <a:pt x="0" y="0"/>
                </a:moveTo>
                <a:lnTo>
                  <a:pt x="159181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483868" y="2491739"/>
            <a:ext cx="0" cy="1678305"/>
          </a:xfrm>
          <a:custGeom>
            <a:avLst/>
            <a:gdLst/>
            <a:ahLst/>
            <a:cxnLst/>
            <a:rect l="l" t="t" r="r" b="b"/>
            <a:pathLst>
              <a:path w="0" h="1678304">
                <a:moveTo>
                  <a:pt x="0" y="0"/>
                </a:moveTo>
                <a:lnTo>
                  <a:pt x="0" y="1677924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635129" y="2140711"/>
            <a:ext cx="7366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cell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84425" y="2118614"/>
            <a:ext cx="32480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24125" algn="l"/>
              </a:tabLst>
            </a:pPr>
            <a:r>
              <a:rPr dirty="0" sz="2400" spc="-5">
                <a:latin typeface="Arial"/>
                <a:cs typeface="Arial"/>
              </a:rPr>
              <a:t>cell 2	cell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55783" y="4990719"/>
            <a:ext cx="2676905" cy="1733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39" y="359155"/>
            <a:ext cx="9871075" cy="51054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dirty="0" sz="1600" spc="-5">
                <a:latin typeface="宋体"/>
                <a:cs typeface="宋体"/>
              </a:rPr>
              <a:t>使</a:t>
            </a:r>
            <a:r>
              <a:rPr dirty="0" sz="1600" spc="390">
                <a:latin typeface="宋体"/>
                <a:cs typeface="宋体"/>
              </a:rPr>
              <a:t>用</a:t>
            </a:r>
            <a:r>
              <a:rPr dirty="0" sz="1600" spc="-5">
                <a:latin typeface="Arial"/>
                <a:cs typeface="Arial"/>
              </a:rPr>
              <a:t>Hardware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Design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Studio</a:t>
            </a:r>
            <a:r>
              <a:rPr dirty="0" sz="1600" spc="-10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(HDS),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两个设计的</a:t>
            </a:r>
            <a:r>
              <a:rPr dirty="0" sz="1600" spc="-4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VHDL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文件被自动生成</a:t>
            </a:r>
            <a:r>
              <a:rPr dirty="0" sz="1600" spc="-7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这些文件将被综合以比较设计的规格 和传输量</a:t>
            </a:r>
            <a:r>
              <a:rPr dirty="0" sz="1600" spc="4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原理图说明了使用端口与连接来组成设计的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VHDL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>
                <a:latin typeface="宋体"/>
                <a:cs typeface="宋体"/>
              </a:rPr>
              <a:t>文件。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91111" y="40640"/>
            <a:ext cx="47631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如何比较两个设计</a:t>
            </a:r>
            <a:r>
              <a:rPr dirty="0" sz="3600" spc="-45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z="3600">
                <a:solidFill>
                  <a:srgbClr val="0000FF"/>
                </a:solidFill>
              </a:rPr>
              <a:t>?</a:t>
            </a:r>
            <a:r>
              <a:rPr dirty="0" sz="3600" spc="-50">
                <a:solidFill>
                  <a:srgbClr val="0000FF"/>
                </a:solidFill>
              </a:rPr>
              <a:t> </a:t>
            </a:r>
            <a:r>
              <a:rPr dirty="0" sz="3600">
                <a:solidFill>
                  <a:srgbClr val="0000FF"/>
                </a:solidFill>
              </a:rPr>
              <a:t>(ii)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4.33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3440" cy="72136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87020" marR="50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使用</a:t>
            </a:r>
            <a:r>
              <a:rPr dirty="0" sz="2400" spc="-55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Synplify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Pro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将两种进行综合</a:t>
            </a:r>
            <a:r>
              <a:rPr dirty="0" sz="2400" spc="-37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目标器件是</a:t>
            </a:r>
            <a:r>
              <a:rPr dirty="0" sz="2400" spc="-55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Xilinx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xc2v8000</a:t>
            </a:r>
            <a:r>
              <a:rPr dirty="0" sz="2400" spc="65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综合 结果如下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637" y="3850640"/>
            <a:ext cx="9744710" cy="265239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287020" marR="5080" indent="-274320">
              <a:lnSpc>
                <a:spcPts val="2600"/>
              </a:lnSpc>
              <a:spcBef>
                <a:spcPts val="420"/>
              </a:spcBef>
              <a:buFont typeface="Arial"/>
              <a:buChar char="•"/>
              <a:tabLst>
                <a:tab pos="286385" algn="l"/>
                <a:tab pos="287020" algn="l"/>
                <a:tab pos="4314825" algn="l"/>
                <a:tab pos="5821045" algn="l"/>
                <a:tab pos="9425940" algn="l"/>
              </a:tabLst>
            </a:pPr>
            <a:r>
              <a:rPr dirty="0" sz="2400">
                <a:latin typeface="宋体"/>
                <a:cs typeface="宋体"/>
              </a:rPr>
              <a:t>注意到同样可以使用</a:t>
            </a:r>
            <a:r>
              <a:rPr dirty="0" sz="2400" spc="-1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Syste</a:t>
            </a:r>
            <a:r>
              <a:rPr dirty="0" sz="2400">
                <a:latin typeface="Arial"/>
                <a:cs typeface="Arial"/>
              </a:rPr>
              <a:t>m	</a:t>
            </a:r>
            <a:r>
              <a:rPr dirty="0" sz="2400" spc="-5">
                <a:latin typeface="Arial"/>
                <a:cs typeface="Arial"/>
              </a:rPr>
              <a:t>Generato</a:t>
            </a:r>
            <a:r>
              <a:rPr dirty="0" sz="2400">
                <a:latin typeface="Arial"/>
                <a:cs typeface="Arial"/>
              </a:rPr>
              <a:t>r	</a:t>
            </a:r>
            <a:r>
              <a:rPr dirty="0" sz="2400">
                <a:latin typeface="宋体"/>
                <a:cs typeface="宋体"/>
              </a:rPr>
              <a:t>创建一个等效的</a:t>
            </a:r>
            <a:r>
              <a:rPr dirty="0" sz="2400" spc="-1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</a:t>
            </a:r>
            <a:r>
              <a:rPr dirty="0" sz="2400">
                <a:latin typeface="Arial"/>
                <a:cs typeface="Arial"/>
              </a:rPr>
              <a:t>C	</a:t>
            </a:r>
            <a:r>
              <a:rPr dirty="0" sz="2400">
                <a:latin typeface="宋体"/>
                <a:cs typeface="宋体"/>
              </a:rPr>
              <a:t>设 计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并使用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ISE/XST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对设计进行综合</a:t>
            </a:r>
            <a:r>
              <a:rPr dirty="0" sz="2400" spc="70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结果同样列于上表。</a:t>
            </a:r>
            <a:endParaRPr sz="2400">
              <a:latin typeface="宋体"/>
              <a:cs typeface="宋体"/>
            </a:endParaRPr>
          </a:p>
          <a:p>
            <a:pPr marL="287020" marR="5080" indent="-274320">
              <a:lnSpc>
                <a:spcPts val="2600"/>
              </a:lnSpc>
              <a:spcBef>
                <a:spcPts val="24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这样的比较稍微有一点不公正</a:t>
            </a:r>
            <a:r>
              <a:rPr dirty="0" sz="2400" spc="-4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因为使用直接方法的平方根模块是其实 际所需规模的两倍大。</a:t>
            </a:r>
            <a:endParaRPr sz="2400">
              <a:latin typeface="宋体"/>
              <a:cs typeface="宋体"/>
            </a:endParaRPr>
          </a:p>
          <a:p>
            <a:pPr marL="287020" marR="5080" indent="-274320">
              <a:lnSpc>
                <a:spcPts val="2600"/>
              </a:lnSpc>
              <a:spcBef>
                <a:spcPts val="2395"/>
              </a:spcBef>
              <a:buFont typeface="Arial"/>
              <a:buChar char="•"/>
              <a:tabLst>
                <a:tab pos="286385" algn="l"/>
                <a:tab pos="287020" algn="l"/>
                <a:tab pos="4183379" algn="l"/>
              </a:tabLst>
            </a:pPr>
            <a:r>
              <a:rPr dirty="0" sz="2400">
                <a:latin typeface="宋体"/>
                <a:cs typeface="宋体"/>
              </a:rPr>
              <a:t>对于平方根模块，即使</a:t>
            </a:r>
            <a:r>
              <a:rPr dirty="0" sz="2400" spc="-13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LUT	</a:t>
            </a:r>
            <a:r>
              <a:rPr dirty="0" sz="2400">
                <a:latin typeface="宋体"/>
                <a:cs typeface="宋体"/>
              </a:rPr>
              <a:t>的数目被减半，</a:t>
            </a:r>
            <a:r>
              <a:rPr dirty="0" sz="2400" spc="-819">
                <a:latin typeface="宋体"/>
                <a:cs typeface="宋体"/>
              </a:rPr>
              <a:t> </a:t>
            </a:r>
            <a:r>
              <a:rPr dirty="0" sz="2400">
                <a:latin typeface="宋体"/>
                <a:cs typeface="宋体"/>
              </a:rPr>
              <a:t>直接方法所使用的总的逻 辑电路仍然要多。</a:t>
            </a:r>
            <a:endParaRPr sz="2400">
              <a:latin typeface="宋体"/>
              <a:cs typeface="宋体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235849" y="1793748"/>
          <a:ext cx="773049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7970"/>
                <a:gridCol w="1948180"/>
                <a:gridCol w="1948814"/>
                <a:gridCol w="2258060"/>
              </a:tblGrid>
              <a:tr h="40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HDS</a:t>
                      </a:r>
                      <a:r>
                        <a:rPr dirty="0" sz="18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 b="1">
                          <a:latin typeface="Arial"/>
                          <a:cs typeface="Arial"/>
                        </a:rPr>
                        <a:t>CORDIC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4765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HDS</a:t>
                      </a:r>
                      <a:r>
                        <a:rPr dirty="0" sz="1800" spc="-10" b="1">
                          <a:latin typeface="Arial"/>
                          <a:cs typeface="Arial"/>
                        </a:rPr>
                        <a:t> Direct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-5" b="1">
                          <a:latin typeface="Arial"/>
                          <a:cs typeface="Arial"/>
                        </a:rPr>
                        <a:t>SysGen</a:t>
                      </a:r>
                      <a:r>
                        <a:rPr dirty="0" sz="1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 b="1">
                          <a:latin typeface="Arial"/>
                          <a:cs typeface="Arial"/>
                        </a:rPr>
                        <a:t>CORDIC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476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473"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Slices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65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103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8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LUTs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99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125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172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18x18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Mults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2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Speed</a:t>
                      </a:r>
                      <a:r>
                        <a:rPr dirty="0" sz="18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(MHz)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&gt;45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&gt;25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&gt;30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Notes:</a:t>
            </a: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159" y="359155"/>
            <a:ext cx="9921240" cy="192023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5080">
              <a:lnSpc>
                <a:spcPct val="99000"/>
              </a:lnSpc>
              <a:spcBef>
                <a:spcPts val="114"/>
              </a:spcBef>
            </a:pPr>
            <a:r>
              <a:rPr dirty="0" sz="1600" spc="10">
                <a:latin typeface="宋体"/>
                <a:cs typeface="宋体"/>
              </a:rPr>
              <a:t>表面看</a:t>
            </a:r>
            <a:r>
              <a:rPr dirty="0" sz="1600">
                <a:latin typeface="宋体"/>
                <a:cs typeface="宋体"/>
              </a:rPr>
              <a:t>来</a:t>
            </a:r>
            <a:r>
              <a:rPr dirty="0" sz="1600" spc="-5">
                <a:latin typeface="宋体"/>
                <a:cs typeface="宋体"/>
              </a:rPr>
              <a:t>，</a:t>
            </a:r>
            <a:r>
              <a:rPr dirty="0" sz="1600" spc="-6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10">
                <a:latin typeface="宋体"/>
                <a:cs typeface="宋体"/>
              </a:rPr>
              <a:t>系统似乎使用了比直接方法少得多的资</a:t>
            </a:r>
            <a:r>
              <a:rPr dirty="0" sz="1600">
                <a:latin typeface="宋体"/>
                <a:cs typeface="宋体"/>
              </a:rPr>
              <a:t>源，</a:t>
            </a:r>
            <a:r>
              <a:rPr dirty="0" sz="1600" spc="10">
                <a:latin typeface="宋体"/>
                <a:cs typeface="宋体"/>
              </a:rPr>
              <a:t>并且具有更高的吞吐</a:t>
            </a:r>
            <a:r>
              <a:rPr dirty="0" sz="1600">
                <a:latin typeface="宋体"/>
                <a:cs typeface="宋体"/>
              </a:rPr>
              <a:t>量</a:t>
            </a:r>
            <a:r>
              <a:rPr dirty="0" sz="1600" spc="-5">
                <a:latin typeface="宋体"/>
                <a:cs typeface="宋体"/>
              </a:rPr>
              <a:t>。</a:t>
            </a:r>
            <a:r>
              <a:rPr dirty="0" sz="1600" spc="10">
                <a:latin typeface="宋体"/>
                <a:cs typeface="宋体"/>
              </a:rPr>
              <a:t>然而在直接方法</a:t>
            </a:r>
            <a:r>
              <a:rPr dirty="0" sz="1600">
                <a:latin typeface="宋体"/>
                <a:cs typeface="宋体"/>
              </a:rPr>
              <a:t>中</a:t>
            </a:r>
            <a:r>
              <a:rPr dirty="0" sz="1600" spc="-5">
                <a:latin typeface="宋体"/>
                <a:cs typeface="宋体"/>
              </a:rPr>
              <a:t>，  </a:t>
            </a:r>
            <a:r>
              <a:rPr dirty="0" sz="1600" spc="-5">
                <a:latin typeface="Arial"/>
                <a:cs typeface="Arial"/>
              </a:rPr>
              <a:t>LUT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主要是由平方根单元使用的</a:t>
            </a:r>
            <a:r>
              <a:rPr dirty="0" sz="1600" spc="-400">
                <a:latin typeface="宋体"/>
                <a:cs typeface="宋体"/>
              </a:rPr>
              <a:t> </a:t>
            </a:r>
            <a:r>
              <a:rPr dirty="0" sz="1600" spc="-360">
                <a:latin typeface="宋体"/>
                <a:cs typeface="宋体"/>
              </a:rPr>
              <a:t>,</a:t>
            </a:r>
            <a:r>
              <a:rPr dirty="0" sz="1600" spc="-450">
                <a:latin typeface="宋体"/>
                <a:cs typeface="宋体"/>
              </a:rPr>
              <a:t> </a:t>
            </a:r>
            <a:r>
              <a:rPr dirty="0" sz="1600" spc="-5">
                <a:latin typeface="宋体"/>
                <a:cs typeface="宋体"/>
              </a:rPr>
              <a:t>它使用的资</a:t>
            </a:r>
            <a:r>
              <a:rPr dirty="0" sz="1600" spc="-10">
                <a:latin typeface="宋体"/>
                <a:cs typeface="宋体"/>
              </a:rPr>
              <a:t>源</a:t>
            </a:r>
            <a:r>
              <a:rPr dirty="0" sz="1600" spc="-5">
                <a:latin typeface="宋体"/>
                <a:cs typeface="宋体"/>
              </a:rPr>
              <a:t>比其实际所需大了两倍</a:t>
            </a:r>
            <a:r>
              <a:rPr dirty="0" sz="1600" spc="-40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因此</a:t>
            </a:r>
            <a:r>
              <a:rPr dirty="0" sz="1600" spc="-40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在直接方法中</a:t>
            </a:r>
            <a:r>
              <a:rPr dirty="0" sz="1600" spc="-20">
                <a:latin typeface="宋体"/>
                <a:cs typeface="宋体"/>
              </a:rPr>
              <a:t>，</a:t>
            </a:r>
            <a:r>
              <a:rPr dirty="0" sz="1600" spc="-20">
                <a:latin typeface="Arial"/>
                <a:cs typeface="Arial"/>
              </a:rPr>
              <a:t>LUT</a:t>
            </a:r>
            <a:r>
              <a:rPr dirty="0" sz="1600" spc="-9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的使用数目 实际上可以减半，来近似最</a:t>
            </a:r>
            <a:r>
              <a:rPr dirty="0" sz="1600" spc="-10">
                <a:latin typeface="宋体"/>
                <a:cs typeface="宋体"/>
              </a:rPr>
              <a:t>小</a:t>
            </a:r>
            <a:r>
              <a:rPr dirty="0" sz="1600" spc="-5">
                <a:latin typeface="宋体"/>
                <a:cs typeface="宋体"/>
              </a:rPr>
              <a:t>可能的设计。对于一个具有</a:t>
            </a:r>
            <a:r>
              <a:rPr dirty="0" sz="1600" spc="-2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63</a:t>
            </a:r>
            <a:r>
              <a:rPr dirty="0" sz="1600" spc="1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</a:t>
            </a:r>
            <a:r>
              <a:rPr dirty="0" sz="1600" spc="-2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LUT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的设计，它使用了</a:t>
            </a:r>
            <a:r>
              <a:rPr dirty="0" sz="1600" spc="-25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HDS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系统中 </a:t>
            </a:r>
            <a:r>
              <a:rPr dirty="0" sz="1600" spc="-5">
                <a:latin typeface="Arial"/>
                <a:cs typeface="Arial"/>
              </a:rPr>
              <a:t>LUT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的大约</a:t>
            </a:r>
            <a:r>
              <a:rPr dirty="0" sz="1600" spc="-38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60%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40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它使用了</a:t>
            </a:r>
            <a:r>
              <a:rPr dirty="0" sz="1600" spc="-39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2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个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18x18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专用乘法器</a:t>
            </a:r>
            <a:r>
              <a:rPr dirty="0" sz="1600" spc="-405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如果乘法器使用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FPGA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上的逻辑电路来构成</a:t>
            </a:r>
            <a:r>
              <a:rPr dirty="0" sz="1600" spc="-405">
                <a:latin typeface="宋体"/>
                <a:cs typeface="宋体"/>
              </a:rPr>
              <a:t>，</a:t>
            </a:r>
            <a:r>
              <a:rPr dirty="0" sz="1600" spc="-5">
                <a:latin typeface="宋体"/>
                <a:cs typeface="宋体"/>
              </a:rPr>
              <a:t>那么直接方 法所用的</a:t>
            </a:r>
            <a:r>
              <a:rPr dirty="0" sz="1600" spc="-36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LUT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的数目要比任何一个</a:t>
            </a:r>
            <a:r>
              <a:rPr dirty="0" sz="1600" spc="-35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系统大得多。</a:t>
            </a:r>
            <a:endParaRPr sz="1600">
              <a:latin typeface="宋体"/>
              <a:cs typeface="宋体"/>
            </a:endParaRPr>
          </a:p>
          <a:p>
            <a:pPr algn="just" marL="12700" marR="55244">
              <a:lnSpc>
                <a:spcPts val="1900"/>
              </a:lnSpc>
              <a:spcBef>
                <a:spcPts val="1655"/>
              </a:spcBef>
            </a:pPr>
            <a:r>
              <a:rPr dirty="0" sz="1600" spc="-5">
                <a:latin typeface="宋体"/>
                <a:cs typeface="宋体"/>
              </a:rPr>
              <a:t>为了比较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HDS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和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System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Generator,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我们使用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System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Generator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创建了一个等效的</a:t>
            </a:r>
            <a:r>
              <a:rPr dirty="0" sz="1600" spc="-41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系统</a:t>
            </a:r>
            <a:r>
              <a:rPr dirty="0" sz="1600" spc="-10">
                <a:latin typeface="宋体"/>
                <a:cs typeface="宋体"/>
              </a:rPr>
              <a:t>。</a:t>
            </a:r>
            <a:r>
              <a:rPr dirty="0" sz="1600" spc="-5">
                <a:latin typeface="宋体"/>
                <a:cs typeface="宋体"/>
              </a:rPr>
              <a:t>该系统如 下图所示</a:t>
            </a:r>
            <a:r>
              <a:rPr dirty="0" sz="1600" spc="-40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159" y="5417294"/>
            <a:ext cx="61550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宋体"/>
                <a:cs typeface="宋体"/>
              </a:rPr>
              <a:t>通过观察综合结果我们发现</a:t>
            </a:r>
            <a:r>
              <a:rPr dirty="0" sz="1600" spc="-37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HDS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在实现</a:t>
            </a:r>
            <a:r>
              <a:rPr dirty="0" sz="1600" spc="-3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CORDIC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设计时效果更好。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5204" y="2493641"/>
            <a:ext cx="7534651" cy="26475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02207" y="40640"/>
            <a:ext cx="939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总结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6177" y="269240"/>
            <a:ext cx="4705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4.34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751585"/>
            <a:ext cx="9748520" cy="420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本章节介绍了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>
                <a:latin typeface="宋体"/>
                <a:cs typeface="宋体"/>
              </a:rPr>
              <a:t>算法的理论。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我们使用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Givens </a:t>
            </a:r>
            <a:r>
              <a:rPr dirty="0" sz="2400">
                <a:latin typeface="宋体"/>
                <a:cs typeface="宋体"/>
              </a:rPr>
              <a:t>变换作为该算法的基础。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通过简化，我们将变换化简为一系列更小的伪旋转的连续迭代。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每个迭代都是由移位和加法组成。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44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作为伪旋转的结果，存在着一个负面效果，我们将其称之为伸缩因子。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操作模式和其它坐标系统的引入扩大了可计算函数的范围。</a:t>
            </a:r>
            <a:endParaRPr sz="2400">
              <a:latin typeface="宋体"/>
              <a:cs typeface="宋体"/>
            </a:endParaRPr>
          </a:p>
          <a:p>
            <a:pPr marL="287020" indent="-2743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最后在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FPGA </a:t>
            </a:r>
            <a:r>
              <a:rPr dirty="0" sz="2400">
                <a:latin typeface="宋体"/>
                <a:cs typeface="宋体"/>
              </a:rPr>
              <a:t>上实现一个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 </a:t>
            </a:r>
            <a:r>
              <a:rPr dirty="0" sz="2400">
                <a:latin typeface="宋体"/>
                <a:cs typeface="宋体"/>
              </a:rPr>
              <a:t>内核。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36853" y="40640"/>
            <a:ext cx="13970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00FF"/>
                </a:solidFill>
                <a:latin typeface="Microsoft JhengHei"/>
                <a:cs typeface="Microsoft JhengHei"/>
              </a:rPr>
              <a:t>伪旋转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937" y="751585"/>
            <a:ext cx="7885430" cy="2305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通过提出因数</a:t>
            </a:r>
            <a:r>
              <a:rPr dirty="0" sz="2400" spc="-3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130">
                <a:latin typeface="Symbol"/>
                <a:cs typeface="Symbol"/>
              </a:rPr>
              <a:t></a:t>
            </a:r>
            <a:r>
              <a:rPr dirty="0" sz="2400" spc="13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方程可写成下面的形式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1915795">
              <a:lnSpc>
                <a:spcPct val="100000"/>
              </a:lnSpc>
              <a:spcBef>
                <a:spcPts val="2415"/>
              </a:spcBef>
              <a:tabLst>
                <a:tab pos="2359025" algn="l"/>
                <a:tab pos="2682875" algn="l"/>
                <a:tab pos="5034915" algn="l"/>
                <a:tab pos="5377180" algn="l"/>
              </a:tabLst>
            </a:pP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2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3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 –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30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r>
              <a:rPr dirty="0" sz="2400" spc="55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95">
                <a:latin typeface="Symbol"/>
                <a:cs typeface="Symbol"/>
              </a:rPr>
              <a:t></a:t>
            </a:r>
            <a:r>
              <a:rPr dirty="0" sz="2400" spc="95" i="1">
                <a:latin typeface="Arial"/>
                <a:cs typeface="Arial"/>
              </a:rPr>
              <a:t>x</a:t>
            </a:r>
            <a:r>
              <a:rPr dirty="0" baseline="-21604" sz="2700" spc="142">
                <a:latin typeface="Arial"/>
                <a:cs typeface="Arial"/>
              </a:rPr>
              <a:t>1</a:t>
            </a:r>
            <a:r>
              <a:rPr dirty="0" baseline="-21604" sz="2700" spc="104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45">
                <a:latin typeface="Arial"/>
                <a:cs typeface="Arial"/>
              </a:rPr>
              <a:t> </a:t>
            </a:r>
            <a:r>
              <a:rPr dirty="0" sz="2400" spc="80">
                <a:latin typeface="Arial"/>
                <a:cs typeface="Arial"/>
              </a:rPr>
              <a:t>tan</a:t>
            </a:r>
            <a:r>
              <a:rPr dirty="0" sz="2400" spc="80">
                <a:latin typeface="Symbol"/>
                <a:cs typeface="Symbol"/>
              </a:rPr>
              <a:t></a:t>
            </a:r>
            <a:endParaRPr sz="2400">
              <a:latin typeface="Symbol"/>
              <a:cs typeface="Symbol"/>
            </a:endParaRPr>
          </a:p>
          <a:p>
            <a:pPr marL="1896110">
              <a:lnSpc>
                <a:spcPct val="100000"/>
              </a:lnSpc>
              <a:spcBef>
                <a:spcPts val="1290"/>
              </a:spcBef>
              <a:tabLst>
                <a:tab pos="2339340" algn="l"/>
                <a:tab pos="2663190" algn="l"/>
                <a:tab pos="5034915" algn="l"/>
                <a:tab pos="5377180" algn="l"/>
              </a:tabLst>
            </a:pP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2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30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sin</a:t>
            </a:r>
            <a:r>
              <a:rPr dirty="0" sz="2400" spc="55">
                <a:latin typeface="Symbol"/>
                <a:cs typeface="Symbol"/>
              </a:rPr>
              <a:t>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22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95">
                <a:latin typeface="Symbol"/>
                <a:cs typeface="Symbol"/>
              </a:rPr>
              <a:t></a:t>
            </a:r>
            <a:r>
              <a:rPr dirty="0" sz="2400" spc="95" i="1">
                <a:latin typeface="Arial"/>
                <a:cs typeface="Arial"/>
              </a:rPr>
              <a:t>y</a:t>
            </a:r>
            <a:r>
              <a:rPr dirty="0" baseline="-21604" sz="2700" spc="142">
                <a:latin typeface="Arial"/>
                <a:cs typeface="Arial"/>
              </a:rPr>
              <a:t>1</a:t>
            </a:r>
            <a:r>
              <a:rPr dirty="0" baseline="-21604" sz="2700" spc="120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37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 spc="80">
                <a:latin typeface="Symbol"/>
                <a:cs typeface="Symbol"/>
              </a:rPr>
              <a:t></a:t>
            </a:r>
            <a:endParaRPr sz="2400">
              <a:latin typeface="Symbol"/>
              <a:cs typeface="Symbol"/>
            </a:endParaRPr>
          </a:p>
          <a:p>
            <a:pPr marL="299720" indent="-274320">
              <a:lnSpc>
                <a:spcPct val="100000"/>
              </a:lnSpc>
              <a:spcBef>
                <a:spcPts val="25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400">
                <a:latin typeface="宋体"/>
                <a:cs typeface="宋体"/>
              </a:rPr>
              <a:t>如果去除</a:t>
            </a:r>
            <a:r>
              <a:rPr dirty="0" sz="2400" spc="-3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26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项</a:t>
            </a:r>
            <a:r>
              <a:rPr dirty="0" sz="2400" spc="65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我们得到</a:t>
            </a:r>
            <a:r>
              <a:rPr dirty="0" sz="2400" spc="-540">
                <a:latin typeface="宋体"/>
                <a:cs typeface="宋体"/>
              </a:rPr>
              <a:t> </a:t>
            </a:r>
            <a:r>
              <a:rPr dirty="0" sz="2500" spc="-100" b="1">
                <a:latin typeface="Microsoft JhengHei"/>
                <a:cs typeface="Microsoft JhengHei"/>
              </a:rPr>
              <a:t>伪旋转</a:t>
            </a:r>
            <a:r>
              <a:rPr dirty="0" sz="2500" spc="40" b="1">
                <a:latin typeface="Microsoft JhengHei"/>
                <a:cs typeface="Microsoft JhengHei"/>
              </a:rPr>
              <a:t> </a:t>
            </a:r>
            <a:r>
              <a:rPr dirty="0" sz="2400">
                <a:latin typeface="宋体"/>
                <a:cs typeface="宋体"/>
              </a:rPr>
              <a:t>方程式</a:t>
            </a:r>
            <a:r>
              <a:rPr dirty="0" sz="2400" spc="-60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9135" y="3167887"/>
            <a:ext cx="387350" cy="1124585"/>
          </a:xfrm>
          <a:prstGeom prst="rect">
            <a:avLst/>
          </a:prstGeom>
        </p:spPr>
        <p:txBody>
          <a:bodyPr wrap="square" lIns="0" tIns="196215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1545"/>
              </a:spcBef>
            </a:pPr>
            <a:r>
              <a:rPr dirty="0" baseline="-15046" sz="3600" spc="-359" i="1">
                <a:latin typeface="Arial"/>
                <a:cs typeface="Arial"/>
              </a:rPr>
              <a:t>x</a:t>
            </a:r>
            <a:r>
              <a:rPr dirty="0" sz="2400" spc="-240">
                <a:latin typeface="Times New Roman"/>
                <a:cs typeface="Times New Roman"/>
              </a:rPr>
              <a:t>ˆ</a:t>
            </a:r>
            <a:r>
              <a:rPr dirty="0" baseline="-40123" sz="2700" spc="-359">
                <a:latin typeface="Arial"/>
                <a:cs typeface="Arial"/>
              </a:rPr>
              <a:t>2</a:t>
            </a:r>
            <a:endParaRPr baseline="-40123" sz="27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445"/>
              </a:spcBef>
            </a:pPr>
            <a:r>
              <a:rPr dirty="0" baseline="-15046" sz="3600" spc="-359" i="1">
                <a:latin typeface="Arial"/>
                <a:cs typeface="Arial"/>
              </a:rPr>
              <a:t>y</a:t>
            </a:r>
            <a:r>
              <a:rPr dirty="0" sz="2400" spc="-240">
                <a:latin typeface="Times New Roman"/>
                <a:cs typeface="Times New Roman"/>
              </a:rPr>
              <a:t>ˆ</a:t>
            </a:r>
            <a:r>
              <a:rPr dirty="0" baseline="-40123" sz="2700" spc="-359">
                <a:latin typeface="Arial"/>
                <a:cs typeface="Arial"/>
              </a:rPr>
              <a:t>2</a:t>
            </a:r>
            <a:endParaRPr baseline="-40123" sz="2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72619" y="3250945"/>
            <a:ext cx="4931410" cy="1124585"/>
          </a:xfrm>
          <a:prstGeom prst="rect">
            <a:avLst/>
          </a:prstGeom>
        </p:spPr>
        <p:txBody>
          <a:bodyPr wrap="square" lIns="0" tIns="196215" rIns="0" bIns="0" rtlCol="0" vert="horz">
            <a:spAutoFit/>
          </a:bodyPr>
          <a:lstStyle/>
          <a:p>
            <a:pPr marL="57150">
              <a:lnSpc>
                <a:spcPct val="100000"/>
              </a:lnSpc>
              <a:spcBef>
                <a:spcPts val="1545"/>
              </a:spcBef>
              <a:tabLst>
                <a:tab pos="398780" algn="l"/>
                <a:tab pos="3013075" algn="l"/>
                <a:tab pos="3338195" algn="l"/>
              </a:tabLst>
            </a:pP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95">
                <a:latin typeface="Symbol"/>
                <a:cs typeface="Symbol"/>
              </a:rPr>
              <a:t></a:t>
            </a:r>
            <a:r>
              <a:rPr dirty="0" sz="2400" spc="95" i="1">
                <a:latin typeface="Arial"/>
                <a:cs typeface="Arial"/>
              </a:rPr>
              <a:t>x</a:t>
            </a:r>
            <a:r>
              <a:rPr dirty="0" baseline="-21604" sz="2700" spc="142">
                <a:latin typeface="Arial"/>
                <a:cs typeface="Arial"/>
              </a:rPr>
              <a:t>1</a:t>
            </a:r>
            <a:r>
              <a:rPr dirty="0" baseline="-21604" sz="2700" spc="165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45" i="1">
                <a:latin typeface="Arial"/>
                <a:cs typeface="Arial"/>
              </a:rPr>
              <a:t>y</a:t>
            </a:r>
            <a:r>
              <a:rPr dirty="0" baseline="-21604" sz="2700" spc="67">
                <a:latin typeface="Arial"/>
                <a:cs typeface="Arial"/>
              </a:rPr>
              <a:t>1</a:t>
            </a:r>
            <a:r>
              <a:rPr dirty="0" baseline="-21604" sz="2700" spc="-33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 spc="80">
                <a:latin typeface="Symbol"/>
                <a:cs typeface="Symbol"/>
              </a:rPr>
              <a:t></a:t>
            </a:r>
            <a:r>
              <a:rPr dirty="0" sz="2400" spc="80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112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352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1445"/>
              </a:spcBef>
              <a:tabLst>
                <a:tab pos="379730" algn="l"/>
                <a:tab pos="3014345" algn="l"/>
                <a:tab pos="3338195" algn="l"/>
              </a:tabLst>
            </a:pP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95">
                <a:latin typeface="Symbol"/>
                <a:cs typeface="Symbol"/>
              </a:rPr>
              <a:t></a:t>
            </a:r>
            <a:r>
              <a:rPr dirty="0" sz="2400" spc="95" i="1">
                <a:latin typeface="Arial"/>
                <a:cs typeface="Arial"/>
              </a:rPr>
              <a:t>y</a:t>
            </a:r>
            <a:r>
              <a:rPr dirty="0" baseline="-21604" sz="2700" spc="142">
                <a:latin typeface="Arial"/>
                <a:cs typeface="Arial"/>
              </a:rPr>
              <a:t>1</a:t>
            </a:r>
            <a:r>
              <a:rPr dirty="0" baseline="-21604" sz="2700" spc="157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5" i="1">
                <a:latin typeface="Arial"/>
                <a:cs typeface="Arial"/>
              </a:rPr>
              <a:t>x</a:t>
            </a:r>
            <a:r>
              <a:rPr dirty="0" baseline="-21604" sz="2700" spc="67">
                <a:latin typeface="Arial"/>
                <a:cs typeface="Arial"/>
              </a:rPr>
              <a:t>1</a:t>
            </a:r>
            <a:r>
              <a:rPr dirty="0" baseline="-21604" sz="2700" spc="-33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 spc="85">
                <a:latin typeface="Symbol"/>
                <a:cs typeface="Symbol"/>
              </a:rPr>
              <a:t></a:t>
            </a:r>
            <a:r>
              <a:rPr dirty="0" sz="2400" spc="85">
                <a:latin typeface="Times New Roman"/>
                <a:cs typeface="Times New Roman"/>
              </a:rPr>
              <a:t>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104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45" i="1">
                <a:latin typeface="Arial"/>
                <a:cs typeface="Arial"/>
              </a:rPr>
              <a:t>x</a:t>
            </a:r>
            <a:r>
              <a:rPr dirty="0" baseline="-21604" sz="2700" spc="67">
                <a:latin typeface="Arial"/>
                <a:cs typeface="Arial"/>
              </a:rPr>
              <a:t>1</a:t>
            </a:r>
            <a:r>
              <a:rPr dirty="0" baseline="-21604" sz="2700" spc="-359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01631" y="4027932"/>
            <a:ext cx="595630" cy="341630"/>
          </a:xfrm>
          <a:custGeom>
            <a:avLst/>
            <a:gdLst/>
            <a:ahLst/>
            <a:cxnLst/>
            <a:rect l="l" t="t" r="r" b="b"/>
            <a:pathLst>
              <a:path w="595629" h="341629">
                <a:moveTo>
                  <a:pt x="595122" y="22097"/>
                </a:moveTo>
                <a:lnTo>
                  <a:pt x="582930" y="0"/>
                </a:lnTo>
                <a:lnTo>
                  <a:pt x="0" y="319277"/>
                </a:lnTo>
                <a:lnTo>
                  <a:pt x="12192" y="341375"/>
                </a:lnTo>
                <a:lnTo>
                  <a:pt x="595122" y="220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281819" y="4037838"/>
            <a:ext cx="594360" cy="342265"/>
          </a:xfrm>
          <a:custGeom>
            <a:avLst/>
            <a:gdLst/>
            <a:ahLst/>
            <a:cxnLst/>
            <a:rect l="l" t="t" r="r" b="b"/>
            <a:pathLst>
              <a:path w="594360" h="342264">
                <a:moveTo>
                  <a:pt x="594360" y="320040"/>
                </a:moveTo>
                <a:lnTo>
                  <a:pt x="12192" y="0"/>
                </a:lnTo>
                <a:lnTo>
                  <a:pt x="0" y="22098"/>
                </a:lnTo>
                <a:lnTo>
                  <a:pt x="582168" y="342138"/>
                </a:lnTo>
                <a:lnTo>
                  <a:pt x="594360" y="3200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97059" y="3504438"/>
            <a:ext cx="594360" cy="342265"/>
          </a:xfrm>
          <a:custGeom>
            <a:avLst/>
            <a:gdLst/>
            <a:ahLst/>
            <a:cxnLst/>
            <a:rect l="l" t="t" r="r" b="b"/>
            <a:pathLst>
              <a:path w="594360" h="342264">
                <a:moveTo>
                  <a:pt x="594360" y="22097"/>
                </a:moveTo>
                <a:lnTo>
                  <a:pt x="582168" y="0"/>
                </a:lnTo>
                <a:lnTo>
                  <a:pt x="0" y="320039"/>
                </a:lnTo>
                <a:lnTo>
                  <a:pt x="12192" y="342137"/>
                </a:lnTo>
                <a:lnTo>
                  <a:pt x="594360" y="220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76485" y="3515105"/>
            <a:ext cx="595630" cy="341630"/>
          </a:xfrm>
          <a:custGeom>
            <a:avLst/>
            <a:gdLst/>
            <a:ahLst/>
            <a:cxnLst/>
            <a:rect l="l" t="t" r="r" b="b"/>
            <a:pathLst>
              <a:path w="595629" h="341629">
                <a:moveTo>
                  <a:pt x="595121" y="319277"/>
                </a:moveTo>
                <a:lnTo>
                  <a:pt x="12191" y="0"/>
                </a:lnTo>
                <a:lnTo>
                  <a:pt x="0" y="22097"/>
                </a:lnTo>
                <a:lnTo>
                  <a:pt x="582929" y="341375"/>
                </a:lnTo>
                <a:lnTo>
                  <a:pt x="595121" y="31927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97237" y="4691126"/>
            <a:ext cx="9794875" cy="1686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1785">
              <a:lnSpc>
                <a:spcPts val="2740"/>
              </a:lnSpc>
              <a:spcBef>
                <a:spcPts val="100"/>
              </a:spcBef>
            </a:pPr>
            <a:r>
              <a:rPr dirty="0" sz="2400">
                <a:latin typeface="宋体"/>
                <a:cs typeface="宋体"/>
              </a:rPr>
              <a:t>即旋转的角度是正确的</a:t>
            </a:r>
            <a:r>
              <a:rPr dirty="0" sz="2400" spc="-37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但是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与</a:t>
            </a:r>
            <a:r>
              <a:rPr dirty="0" sz="2400" spc="-545">
                <a:latin typeface="宋体"/>
                <a:cs typeface="宋体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10" i="1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的值增加</a:t>
            </a:r>
            <a:r>
              <a:rPr dirty="0" sz="2400" spc="-310">
                <a:latin typeface="宋体"/>
                <a:cs typeface="宋体"/>
              </a:rPr>
              <a:t> </a:t>
            </a:r>
            <a:r>
              <a:rPr dirty="0" sz="2400" spc="10">
                <a:latin typeface="Arial"/>
                <a:cs typeface="Arial"/>
              </a:rPr>
              <a:t>cos</a:t>
            </a:r>
            <a:r>
              <a:rPr dirty="0" baseline="21604" sz="2700" spc="15">
                <a:latin typeface="Times New Roman"/>
                <a:cs typeface="Times New Roman"/>
              </a:rPr>
              <a:t>–</a:t>
            </a:r>
            <a:r>
              <a:rPr dirty="0" baseline="21604" sz="2700" spc="15">
                <a:latin typeface="Arial"/>
                <a:cs typeface="Arial"/>
              </a:rPr>
              <a:t>1</a:t>
            </a:r>
            <a:r>
              <a:rPr dirty="0" baseline="21604" sz="2700" spc="-39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25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倍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(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由于</a:t>
            </a:r>
            <a:r>
              <a:rPr dirty="0" sz="2400" spc="-300">
                <a:latin typeface="宋体"/>
                <a:cs typeface="宋体"/>
              </a:rPr>
              <a:t> </a:t>
            </a:r>
            <a:r>
              <a:rPr dirty="0" sz="2400" spc="10">
                <a:latin typeface="Arial"/>
                <a:cs typeface="Arial"/>
              </a:rPr>
              <a:t>cos</a:t>
            </a:r>
            <a:r>
              <a:rPr dirty="0" baseline="21604" sz="2700" spc="15">
                <a:latin typeface="Times New Roman"/>
                <a:cs typeface="Times New Roman"/>
              </a:rPr>
              <a:t>–</a:t>
            </a:r>
            <a:r>
              <a:rPr dirty="0" baseline="21604" sz="2700" spc="15">
                <a:latin typeface="Arial"/>
                <a:cs typeface="Arial"/>
              </a:rPr>
              <a:t>1</a:t>
            </a:r>
            <a:r>
              <a:rPr dirty="0" baseline="21604" sz="2700" spc="-39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  <a:p>
            <a:pPr marL="312420">
              <a:lnSpc>
                <a:spcPts val="2740"/>
              </a:lnSpc>
            </a:pPr>
            <a:r>
              <a:rPr dirty="0" sz="2400">
                <a:latin typeface="Arial"/>
                <a:cs typeface="Arial"/>
              </a:rPr>
              <a:t>&gt;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1</a:t>
            </a:r>
            <a:r>
              <a:rPr dirty="0" sz="2400" spc="30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所以模值变大。</a:t>
            </a:r>
            <a:endParaRPr sz="2400">
              <a:latin typeface="宋体"/>
              <a:cs typeface="宋体"/>
            </a:endParaRPr>
          </a:p>
          <a:p>
            <a:pPr marL="312420" marR="30480" indent="-274320">
              <a:lnSpc>
                <a:spcPts val="2600"/>
              </a:lnSpc>
              <a:spcBef>
                <a:spcPts val="243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>
                <a:latin typeface="宋体"/>
                <a:cs typeface="宋体"/>
              </a:rPr>
              <a:t>注意我们</a:t>
            </a:r>
            <a:r>
              <a:rPr dirty="0" sz="2400" spc="-695">
                <a:latin typeface="宋体"/>
                <a:cs typeface="宋体"/>
              </a:rPr>
              <a:t> </a:t>
            </a:r>
            <a:r>
              <a:rPr dirty="0" sz="2500" spc="-100" b="1">
                <a:latin typeface="Microsoft JhengHei"/>
                <a:cs typeface="Microsoft JhengHei"/>
              </a:rPr>
              <a:t>并不能</a:t>
            </a:r>
            <a:r>
              <a:rPr dirty="0" sz="2500" spc="-114" b="1">
                <a:latin typeface="Microsoft JhengHei"/>
                <a:cs typeface="Microsoft JhengHei"/>
              </a:rPr>
              <a:t> </a:t>
            </a:r>
            <a:r>
              <a:rPr dirty="0" sz="2400">
                <a:latin typeface="宋体"/>
                <a:cs typeface="宋体"/>
              </a:rPr>
              <a:t>通过适当的数学方法去除</a:t>
            </a:r>
            <a:r>
              <a:rPr dirty="0" sz="2400" spc="-45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4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105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项</a:t>
            </a:r>
            <a:r>
              <a:rPr dirty="0" sz="2400" spc="-61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,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然而随后我们发现 去除</a:t>
            </a:r>
            <a:r>
              <a:rPr dirty="0" sz="2400" spc="-30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 spc="260">
                <a:latin typeface="Times New Roman"/>
                <a:cs typeface="Times New Roman"/>
              </a:rPr>
              <a:t> </a:t>
            </a:r>
            <a:r>
              <a:rPr dirty="0" sz="2400">
                <a:latin typeface="宋体"/>
                <a:cs typeface="宋体"/>
              </a:rPr>
              <a:t>项可以简化坐标平面旋转的计算操作。</a:t>
            </a:r>
            <a:endParaRPr sz="24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95" y="90931"/>
            <a:ext cx="73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829" y="7088885"/>
            <a:ext cx="1359395" cy="377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40885" y="7003795"/>
            <a:ext cx="106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Developed</a:t>
            </a:r>
            <a:r>
              <a:rPr dirty="0" sz="1200" spc="-8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by: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0801" y="21336"/>
            <a:ext cx="406145" cy="307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34683" y="36068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4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95" y="90931"/>
            <a:ext cx="1722755" cy="537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 marL="67310">
              <a:lnSpc>
                <a:spcPts val="1895"/>
              </a:lnSpc>
            </a:pPr>
            <a:r>
              <a:rPr dirty="0" sz="1600" spc="-5">
                <a:latin typeface="宋体"/>
                <a:cs typeface="宋体"/>
              </a:rPr>
              <a:t>在</a:t>
            </a:r>
            <a:r>
              <a:rPr dirty="0" sz="1600" spc="-39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xy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坐标平面中</a:t>
            </a:r>
            <a:r>
              <a:rPr dirty="0" sz="1600" spc="-425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06709" y="963167"/>
            <a:ext cx="105155" cy="183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59668" y="1146810"/>
            <a:ext cx="0" cy="3058795"/>
          </a:xfrm>
          <a:custGeom>
            <a:avLst/>
            <a:gdLst/>
            <a:ahLst/>
            <a:cxnLst/>
            <a:rect l="l" t="t" r="r" b="b"/>
            <a:pathLst>
              <a:path w="0" h="3058795">
                <a:moveTo>
                  <a:pt x="0" y="0"/>
                </a:moveTo>
                <a:lnTo>
                  <a:pt x="0" y="3058668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39813" y="4050029"/>
            <a:ext cx="183642" cy="104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04423" y="4096511"/>
            <a:ext cx="6350" cy="13335"/>
          </a:xfrm>
          <a:custGeom>
            <a:avLst/>
            <a:gdLst/>
            <a:ahLst/>
            <a:cxnLst/>
            <a:rect l="l" t="t" r="r" b="b"/>
            <a:pathLst>
              <a:path w="6350" h="13335">
                <a:moveTo>
                  <a:pt x="0" y="0"/>
                </a:moveTo>
                <a:lnTo>
                  <a:pt x="0" y="12953"/>
                </a:lnTo>
                <a:lnTo>
                  <a:pt x="6095" y="12953"/>
                </a:lnTo>
                <a:lnTo>
                  <a:pt x="60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310519" y="4102989"/>
            <a:ext cx="2835910" cy="0"/>
          </a:xfrm>
          <a:custGeom>
            <a:avLst/>
            <a:gdLst/>
            <a:ahLst/>
            <a:cxnLst/>
            <a:rect l="l" t="t" r="r" b="b"/>
            <a:pathLst>
              <a:path w="2835909" h="0">
                <a:moveTo>
                  <a:pt x="0" y="0"/>
                </a:moveTo>
                <a:lnTo>
                  <a:pt x="2835402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93193" y="3609594"/>
            <a:ext cx="191770" cy="102235"/>
          </a:xfrm>
          <a:custGeom>
            <a:avLst/>
            <a:gdLst/>
            <a:ahLst/>
            <a:cxnLst/>
            <a:rect l="l" t="t" r="r" b="b"/>
            <a:pathLst>
              <a:path w="191770" h="102235">
                <a:moveTo>
                  <a:pt x="27431" y="48005"/>
                </a:moveTo>
                <a:lnTo>
                  <a:pt x="17429" y="12997"/>
                </a:lnTo>
                <a:lnTo>
                  <a:pt x="8381" y="12953"/>
                </a:lnTo>
                <a:lnTo>
                  <a:pt x="8381" y="63"/>
                </a:lnTo>
                <a:lnTo>
                  <a:pt x="0" y="761"/>
                </a:lnTo>
                <a:lnTo>
                  <a:pt x="2285" y="8381"/>
                </a:lnTo>
                <a:lnTo>
                  <a:pt x="8381" y="29717"/>
                </a:lnTo>
                <a:lnTo>
                  <a:pt x="8381" y="12953"/>
                </a:lnTo>
                <a:lnTo>
                  <a:pt x="9143" y="0"/>
                </a:lnTo>
                <a:lnTo>
                  <a:pt x="9143" y="32384"/>
                </a:lnTo>
                <a:lnTo>
                  <a:pt x="14477" y="51053"/>
                </a:lnTo>
                <a:lnTo>
                  <a:pt x="27431" y="48005"/>
                </a:lnTo>
                <a:close/>
              </a:path>
              <a:path w="191770" h="102235">
                <a:moveTo>
                  <a:pt x="17429" y="12997"/>
                </a:moveTo>
                <a:lnTo>
                  <a:pt x="15239" y="5333"/>
                </a:lnTo>
                <a:lnTo>
                  <a:pt x="9143" y="0"/>
                </a:lnTo>
                <a:lnTo>
                  <a:pt x="8381" y="12953"/>
                </a:lnTo>
                <a:lnTo>
                  <a:pt x="17429" y="12997"/>
                </a:lnTo>
                <a:close/>
              </a:path>
              <a:path w="191770" h="102235">
                <a:moveTo>
                  <a:pt x="191261" y="1523"/>
                </a:moveTo>
                <a:lnTo>
                  <a:pt x="169163" y="761"/>
                </a:lnTo>
                <a:lnTo>
                  <a:pt x="9143" y="0"/>
                </a:lnTo>
                <a:lnTo>
                  <a:pt x="15239" y="5333"/>
                </a:lnTo>
                <a:lnTo>
                  <a:pt x="17429" y="12997"/>
                </a:lnTo>
                <a:lnTo>
                  <a:pt x="147085" y="13614"/>
                </a:lnTo>
                <a:lnTo>
                  <a:pt x="165353" y="2285"/>
                </a:lnTo>
                <a:lnTo>
                  <a:pt x="172211" y="12953"/>
                </a:lnTo>
                <a:lnTo>
                  <a:pt x="191261" y="1523"/>
                </a:lnTo>
                <a:close/>
              </a:path>
              <a:path w="191770" h="102235">
                <a:moveTo>
                  <a:pt x="172211" y="12953"/>
                </a:moveTo>
                <a:lnTo>
                  <a:pt x="169163" y="13563"/>
                </a:lnTo>
                <a:lnTo>
                  <a:pt x="147085" y="13614"/>
                </a:lnTo>
                <a:lnTo>
                  <a:pt x="28955" y="86867"/>
                </a:lnTo>
                <a:lnTo>
                  <a:pt x="25907" y="93725"/>
                </a:lnTo>
                <a:lnTo>
                  <a:pt x="28193" y="102107"/>
                </a:lnTo>
                <a:lnTo>
                  <a:pt x="35813" y="97535"/>
                </a:lnTo>
                <a:lnTo>
                  <a:pt x="172211" y="12953"/>
                </a:lnTo>
                <a:close/>
              </a:path>
              <a:path w="191770" h="102235">
                <a:moveTo>
                  <a:pt x="172211" y="12953"/>
                </a:moveTo>
                <a:lnTo>
                  <a:pt x="165353" y="2285"/>
                </a:lnTo>
                <a:lnTo>
                  <a:pt x="147085" y="13614"/>
                </a:lnTo>
                <a:lnTo>
                  <a:pt x="168401" y="13715"/>
                </a:lnTo>
                <a:lnTo>
                  <a:pt x="172211" y="1295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07671" y="3657600"/>
            <a:ext cx="24765" cy="45720"/>
          </a:xfrm>
          <a:custGeom>
            <a:avLst/>
            <a:gdLst/>
            <a:ahLst/>
            <a:cxnLst/>
            <a:rect l="l" t="t" r="r" b="b"/>
            <a:pathLst>
              <a:path w="24764" h="45720">
                <a:moveTo>
                  <a:pt x="24383" y="42672"/>
                </a:moveTo>
                <a:lnTo>
                  <a:pt x="12953" y="0"/>
                </a:lnTo>
                <a:lnTo>
                  <a:pt x="0" y="3048"/>
                </a:lnTo>
                <a:lnTo>
                  <a:pt x="11429" y="45720"/>
                </a:lnTo>
                <a:lnTo>
                  <a:pt x="24383" y="426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01575" y="3616452"/>
            <a:ext cx="160020" cy="85725"/>
          </a:xfrm>
          <a:custGeom>
            <a:avLst/>
            <a:gdLst/>
            <a:ahLst/>
            <a:cxnLst/>
            <a:rect l="l" t="t" r="r" b="b"/>
            <a:pathLst>
              <a:path w="160020" h="85725">
                <a:moveTo>
                  <a:pt x="160019" y="762"/>
                </a:moveTo>
                <a:lnTo>
                  <a:pt x="0" y="0"/>
                </a:lnTo>
                <a:lnTo>
                  <a:pt x="12191" y="42672"/>
                </a:lnTo>
                <a:lnTo>
                  <a:pt x="23621" y="85344"/>
                </a:lnTo>
                <a:lnTo>
                  <a:pt x="160019" y="7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354715" y="409498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06147" y="3653028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9906" y="12192"/>
                </a:moveTo>
                <a:lnTo>
                  <a:pt x="6096" y="0"/>
                </a:lnTo>
                <a:lnTo>
                  <a:pt x="0" y="1524"/>
                </a:lnTo>
                <a:lnTo>
                  <a:pt x="3810" y="13716"/>
                </a:lnTo>
                <a:lnTo>
                  <a:pt x="990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60811" y="3654552"/>
            <a:ext cx="1549400" cy="452755"/>
          </a:xfrm>
          <a:custGeom>
            <a:avLst/>
            <a:gdLst/>
            <a:ahLst/>
            <a:cxnLst/>
            <a:rect l="l" t="t" r="r" b="b"/>
            <a:pathLst>
              <a:path w="1549400" h="452754">
                <a:moveTo>
                  <a:pt x="1549146" y="12192"/>
                </a:moveTo>
                <a:lnTo>
                  <a:pt x="1545336" y="0"/>
                </a:lnTo>
                <a:lnTo>
                  <a:pt x="0" y="440436"/>
                </a:lnTo>
                <a:lnTo>
                  <a:pt x="3810" y="452628"/>
                </a:lnTo>
                <a:lnTo>
                  <a:pt x="1549146" y="1219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366651" y="1703070"/>
            <a:ext cx="27305" cy="26034"/>
          </a:xfrm>
          <a:custGeom>
            <a:avLst/>
            <a:gdLst/>
            <a:ahLst/>
            <a:cxnLst/>
            <a:rect l="l" t="t" r="r" b="b"/>
            <a:pathLst>
              <a:path w="27304" h="26035">
                <a:moveTo>
                  <a:pt x="27114" y="10375"/>
                </a:moveTo>
                <a:lnTo>
                  <a:pt x="25501" y="13423"/>
                </a:lnTo>
                <a:lnTo>
                  <a:pt x="23621" y="6096"/>
                </a:lnTo>
                <a:lnTo>
                  <a:pt x="22097" y="3810"/>
                </a:lnTo>
                <a:lnTo>
                  <a:pt x="19811" y="2286"/>
                </a:lnTo>
                <a:lnTo>
                  <a:pt x="18287" y="1524"/>
                </a:lnTo>
                <a:lnTo>
                  <a:pt x="15239" y="762"/>
                </a:lnTo>
                <a:lnTo>
                  <a:pt x="12953" y="0"/>
                </a:lnTo>
                <a:lnTo>
                  <a:pt x="10667" y="762"/>
                </a:lnTo>
                <a:lnTo>
                  <a:pt x="8381" y="762"/>
                </a:lnTo>
                <a:lnTo>
                  <a:pt x="3809" y="3810"/>
                </a:lnTo>
                <a:lnTo>
                  <a:pt x="2285" y="5334"/>
                </a:lnTo>
                <a:lnTo>
                  <a:pt x="1523" y="7620"/>
                </a:lnTo>
                <a:lnTo>
                  <a:pt x="761" y="10668"/>
                </a:lnTo>
                <a:lnTo>
                  <a:pt x="0" y="12954"/>
                </a:lnTo>
                <a:lnTo>
                  <a:pt x="10667" y="25146"/>
                </a:lnTo>
                <a:lnTo>
                  <a:pt x="12953" y="25908"/>
                </a:lnTo>
                <a:lnTo>
                  <a:pt x="19811" y="23622"/>
                </a:lnTo>
                <a:lnTo>
                  <a:pt x="22097" y="22098"/>
                </a:lnTo>
                <a:lnTo>
                  <a:pt x="23621" y="19812"/>
                </a:lnTo>
                <a:lnTo>
                  <a:pt x="24383" y="17526"/>
                </a:lnTo>
                <a:lnTo>
                  <a:pt x="27114" y="103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321693" y="1513332"/>
            <a:ext cx="144145" cy="227329"/>
          </a:xfrm>
          <a:custGeom>
            <a:avLst/>
            <a:gdLst/>
            <a:ahLst/>
            <a:cxnLst/>
            <a:rect l="l" t="t" r="r" b="b"/>
            <a:pathLst>
              <a:path w="144145" h="227330">
                <a:moveTo>
                  <a:pt x="63246" y="190499"/>
                </a:moveTo>
                <a:lnTo>
                  <a:pt x="20636" y="172423"/>
                </a:lnTo>
                <a:lnTo>
                  <a:pt x="15240" y="179069"/>
                </a:lnTo>
                <a:lnTo>
                  <a:pt x="5334" y="170687"/>
                </a:lnTo>
                <a:lnTo>
                  <a:pt x="0" y="176783"/>
                </a:lnTo>
                <a:lnTo>
                  <a:pt x="7620" y="180593"/>
                </a:lnTo>
                <a:lnTo>
                  <a:pt x="57912" y="201929"/>
                </a:lnTo>
                <a:lnTo>
                  <a:pt x="63246" y="190499"/>
                </a:lnTo>
                <a:close/>
              </a:path>
              <a:path w="144145" h="227330">
                <a:moveTo>
                  <a:pt x="144018" y="0"/>
                </a:moveTo>
                <a:lnTo>
                  <a:pt x="5334" y="170687"/>
                </a:lnTo>
                <a:lnTo>
                  <a:pt x="12954" y="169163"/>
                </a:lnTo>
                <a:lnTo>
                  <a:pt x="20636" y="172423"/>
                </a:lnTo>
                <a:lnTo>
                  <a:pt x="126047" y="42587"/>
                </a:lnTo>
                <a:lnTo>
                  <a:pt x="128778" y="20573"/>
                </a:lnTo>
                <a:lnTo>
                  <a:pt x="141732" y="21335"/>
                </a:lnTo>
                <a:lnTo>
                  <a:pt x="144018" y="0"/>
                </a:lnTo>
                <a:close/>
              </a:path>
              <a:path w="144145" h="227330">
                <a:moveTo>
                  <a:pt x="20636" y="172423"/>
                </a:moveTo>
                <a:lnTo>
                  <a:pt x="12954" y="169163"/>
                </a:lnTo>
                <a:lnTo>
                  <a:pt x="5334" y="170687"/>
                </a:lnTo>
                <a:lnTo>
                  <a:pt x="15240" y="179069"/>
                </a:lnTo>
                <a:lnTo>
                  <a:pt x="20636" y="172423"/>
                </a:lnTo>
                <a:close/>
              </a:path>
              <a:path w="144145" h="227330">
                <a:moveTo>
                  <a:pt x="141732" y="21335"/>
                </a:moveTo>
                <a:lnTo>
                  <a:pt x="140208" y="25145"/>
                </a:lnTo>
                <a:lnTo>
                  <a:pt x="126047" y="42587"/>
                </a:lnTo>
                <a:lnTo>
                  <a:pt x="104394" y="217169"/>
                </a:lnTo>
                <a:lnTo>
                  <a:pt x="108204" y="223265"/>
                </a:lnTo>
                <a:lnTo>
                  <a:pt x="115824" y="227075"/>
                </a:lnTo>
                <a:lnTo>
                  <a:pt x="117348" y="217931"/>
                </a:lnTo>
                <a:lnTo>
                  <a:pt x="141732" y="21335"/>
                </a:lnTo>
                <a:close/>
              </a:path>
              <a:path w="144145" h="227330">
                <a:moveTo>
                  <a:pt x="141732" y="21335"/>
                </a:moveTo>
                <a:lnTo>
                  <a:pt x="128778" y="20573"/>
                </a:lnTo>
                <a:lnTo>
                  <a:pt x="126047" y="42587"/>
                </a:lnTo>
                <a:lnTo>
                  <a:pt x="140208" y="25145"/>
                </a:lnTo>
                <a:lnTo>
                  <a:pt x="141732" y="2133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79605" y="1703832"/>
            <a:ext cx="55880" cy="33020"/>
          </a:xfrm>
          <a:custGeom>
            <a:avLst/>
            <a:gdLst/>
            <a:ahLst/>
            <a:cxnLst/>
            <a:rect l="l" t="t" r="r" b="b"/>
            <a:pathLst>
              <a:path w="55879" h="33019">
                <a:moveTo>
                  <a:pt x="55625" y="21335"/>
                </a:moveTo>
                <a:lnTo>
                  <a:pt x="5333" y="0"/>
                </a:lnTo>
                <a:lnTo>
                  <a:pt x="0" y="11429"/>
                </a:lnTo>
                <a:lnTo>
                  <a:pt x="50291" y="32765"/>
                </a:lnTo>
                <a:lnTo>
                  <a:pt x="55625" y="2133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31599" y="1534667"/>
            <a:ext cx="125095" cy="196850"/>
          </a:xfrm>
          <a:custGeom>
            <a:avLst/>
            <a:gdLst/>
            <a:ahLst/>
            <a:cxnLst/>
            <a:rect l="l" t="t" r="r" b="b"/>
            <a:pathLst>
              <a:path w="125095" h="196850">
                <a:moveTo>
                  <a:pt x="124967" y="0"/>
                </a:moveTo>
                <a:lnTo>
                  <a:pt x="0" y="153924"/>
                </a:lnTo>
                <a:lnTo>
                  <a:pt x="100583" y="196596"/>
                </a:lnTo>
                <a:lnTo>
                  <a:pt x="12496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46333" y="4096511"/>
            <a:ext cx="27940" cy="21590"/>
          </a:xfrm>
          <a:custGeom>
            <a:avLst/>
            <a:gdLst/>
            <a:ahLst/>
            <a:cxnLst/>
            <a:rect l="l" t="t" r="r" b="b"/>
            <a:pathLst>
              <a:path w="27939" h="21589">
                <a:moveTo>
                  <a:pt x="27432" y="9905"/>
                </a:moveTo>
                <a:lnTo>
                  <a:pt x="4572" y="0"/>
                </a:lnTo>
                <a:lnTo>
                  <a:pt x="0" y="11430"/>
                </a:lnTo>
                <a:lnTo>
                  <a:pt x="22860" y="21336"/>
                </a:lnTo>
                <a:lnTo>
                  <a:pt x="27432" y="990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68175" y="1700022"/>
            <a:ext cx="27940" cy="21590"/>
          </a:xfrm>
          <a:custGeom>
            <a:avLst/>
            <a:gdLst/>
            <a:ahLst/>
            <a:cxnLst/>
            <a:rect l="l" t="t" r="r" b="b"/>
            <a:pathLst>
              <a:path w="27939" h="21589">
                <a:moveTo>
                  <a:pt x="27432" y="9905"/>
                </a:moveTo>
                <a:lnTo>
                  <a:pt x="4571" y="0"/>
                </a:lnTo>
                <a:lnTo>
                  <a:pt x="0" y="11429"/>
                </a:lnTo>
                <a:lnTo>
                  <a:pt x="22860" y="21335"/>
                </a:lnTo>
                <a:lnTo>
                  <a:pt x="27432" y="990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350905" y="1711451"/>
            <a:ext cx="1040130" cy="2395220"/>
          </a:xfrm>
          <a:custGeom>
            <a:avLst/>
            <a:gdLst/>
            <a:ahLst/>
            <a:cxnLst/>
            <a:rect l="l" t="t" r="r" b="b"/>
            <a:pathLst>
              <a:path w="1040129" h="2395220">
                <a:moveTo>
                  <a:pt x="1040129" y="9906"/>
                </a:moveTo>
                <a:lnTo>
                  <a:pt x="1017269" y="0"/>
                </a:lnTo>
                <a:lnTo>
                  <a:pt x="0" y="2385060"/>
                </a:lnTo>
                <a:lnTo>
                  <a:pt x="22860" y="2394966"/>
                </a:lnTo>
                <a:lnTo>
                  <a:pt x="1040129" y="990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559693" y="3639311"/>
            <a:ext cx="288798" cy="335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578229" y="3677665"/>
            <a:ext cx="1447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928245" y="3494532"/>
            <a:ext cx="169163" cy="1554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458091" y="1511046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70" h="10159">
                <a:moveTo>
                  <a:pt x="13716" y="6095"/>
                </a:moveTo>
                <a:lnTo>
                  <a:pt x="12192" y="0"/>
                </a:lnTo>
                <a:lnTo>
                  <a:pt x="0" y="3809"/>
                </a:lnTo>
                <a:lnTo>
                  <a:pt x="1524" y="9905"/>
                </a:lnTo>
                <a:lnTo>
                  <a:pt x="13716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59615" y="1517141"/>
            <a:ext cx="636270" cy="2099310"/>
          </a:xfrm>
          <a:custGeom>
            <a:avLst/>
            <a:gdLst/>
            <a:ahLst/>
            <a:cxnLst/>
            <a:rect l="l" t="t" r="r" b="b"/>
            <a:pathLst>
              <a:path w="636270" h="2099310">
                <a:moveTo>
                  <a:pt x="636269" y="2095500"/>
                </a:moveTo>
                <a:lnTo>
                  <a:pt x="12191" y="0"/>
                </a:lnTo>
                <a:lnTo>
                  <a:pt x="0" y="3810"/>
                </a:lnTo>
                <a:lnTo>
                  <a:pt x="624077" y="2099310"/>
                </a:lnTo>
                <a:lnTo>
                  <a:pt x="636269" y="2095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063375" y="2450592"/>
            <a:ext cx="50800" cy="33020"/>
          </a:xfrm>
          <a:custGeom>
            <a:avLst/>
            <a:gdLst/>
            <a:ahLst/>
            <a:cxnLst/>
            <a:rect l="l" t="t" r="r" b="b"/>
            <a:pathLst>
              <a:path w="50800" h="33019">
                <a:moveTo>
                  <a:pt x="50292" y="19811"/>
                </a:moveTo>
                <a:lnTo>
                  <a:pt x="5334" y="0"/>
                </a:lnTo>
                <a:lnTo>
                  <a:pt x="0" y="12192"/>
                </a:lnTo>
                <a:lnTo>
                  <a:pt x="44958" y="32004"/>
                </a:lnTo>
                <a:lnTo>
                  <a:pt x="47244" y="32766"/>
                </a:lnTo>
                <a:lnTo>
                  <a:pt x="47244" y="19811"/>
                </a:lnTo>
                <a:lnTo>
                  <a:pt x="50292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110619" y="2470404"/>
            <a:ext cx="1270" cy="13335"/>
          </a:xfrm>
          <a:custGeom>
            <a:avLst/>
            <a:gdLst/>
            <a:ahLst/>
            <a:cxnLst/>
            <a:rect l="l" t="t" r="r" b="b"/>
            <a:pathLst>
              <a:path w="1270" h="13335">
                <a:moveTo>
                  <a:pt x="0" y="0"/>
                </a:moveTo>
                <a:lnTo>
                  <a:pt x="0" y="12954"/>
                </a:lnTo>
                <a:lnTo>
                  <a:pt x="761" y="12954"/>
                </a:lnTo>
                <a:lnTo>
                  <a:pt x="76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76151" y="2503932"/>
            <a:ext cx="68580" cy="44450"/>
          </a:xfrm>
          <a:custGeom>
            <a:avLst/>
            <a:gdLst/>
            <a:ahLst/>
            <a:cxnLst/>
            <a:rect l="l" t="t" r="r" b="b"/>
            <a:pathLst>
              <a:path w="68579" h="44450">
                <a:moveTo>
                  <a:pt x="68580" y="32765"/>
                </a:moveTo>
                <a:lnTo>
                  <a:pt x="25908" y="9905"/>
                </a:lnTo>
                <a:lnTo>
                  <a:pt x="5334" y="0"/>
                </a:lnTo>
                <a:lnTo>
                  <a:pt x="0" y="11430"/>
                </a:lnTo>
                <a:lnTo>
                  <a:pt x="20574" y="21336"/>
                </a:lnTo>
                <a:lnTo>
                  <a:pt x="20574" y="21744"/>
                </a:lnTo>
                <a:lnTo>
                  <a:pt x="62484" y="44195"/>
                </a:lnTo>
                <a:lnTo>
                  <a:pt x="68580" y="32765"/>
                </a:lnTo>
                <a:close/>
              </a:path>
              <a:path w="68579" h="44450">
                <a:moveTo>
                  <a:pt x="20574" y="21744"/>
                </a:moveTo>
                <a:lnTo>
                  <a:pt x="20574" y="21336"/>
                </a:lnTo>
                <a:lnTo>
                  <a:pt x="19812" y="21336"/>
                </a:lnTo>
                <a:lnTo>
                  <a:pt x="20574" y="217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238635" y="2536698"/>
            <a:ext cx="27940" cy="24130"/>
          </a:xfrm>
          <a:custGeom>
            <a:avLst/>
            <a:gdLst/>
            <a:ahLst/>
            <a:cxnLst/>
            <a:rect l="l" t="t" r="r" b="b"/>
            <a:pathLst>
              <a:path w="27939" h="24130">
                <a:moveTo>
                  <a:pt x="26569" y="11698"/>
                </a:moveTo>
                <a:lnTo>
                  <a:pt x="6096" y="0"/>
                </a:lnTo>
                <a:lnTo>
                  <a:pt x="0" y="11430"/>
                </a:lnTo>
                <a:lnTo>
                  <a:pt x="21336" y="23622"/>
                </a:lnTo>
                <a:lnTo>
                  <a:pt x="22098" y="23622"/>
                </a:lnTo>
                <a:lnTo>
                  <a:pt x="26569" y="11698"/>
                </a:lnTo>
                <a:close/>
              </a:path>
              <a:path w="27939" h="24130">
                <a:moveTo>
                  <a:pt x="27432" y="12191"/>
                </a:moveTo>
                <a:lnTo>
                  <a:pt x="26670" y="11429"/>
                </a:lnTo>
                <a:lnTo>
                  <a:pt x="26569" y="11698"/>
                </a:lnTo>
                <a:lnTo>
                  <a:pt x="27432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260733" y="2548127"/>
            <a:ext cx="8890" cy="13970"/>
          </a:xfrm>
          <a:custGeom>
            <a:avLst/>
            <a:gdLst/>
            <a:ahLst/>
            <a:cxnLst/>
            <a:rect l="l" t="t" r="r" b="b"/>
            <a:pathLst>
              <a:path w="8889" h="13969">
                <a:moveTo>
                  <a:pt x="8382" y="1523"/>
                </a:moveTo>
                <a:lnTo>
                  <a:pt x="4572" y="0"/>
                </a:lnTo>
                <a:lnTo>
                  <a:pt x="0" y="12192"/>
                </a:lnTo>
                <a:lnTo>
                  <a:pt x="3810" y="13716"/>
                </a:lnTo>
                <a:lnTo>
                  <a:pt x="8382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327789" y="2589276"/>
            <a:ext cx="89154" cy="662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469521" y="2689860"/>
            <a:ext cx="85344" cy="731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601347" y="2802635"/>
            <a:ext cx="80010" cy="792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21743" y="2929127"/>
            <a:ext cx="73151" cy="845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29185" y="3067050"/>
            <a:ext cx="65531" cy="8915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922149" y="3214116"/>
            <a:ext cx="37465" cy="54610"/>
          </a:xfrm>
          <a:custGeom>
            <a:avLst/>
            <a:gdLst/>
            <a:ahLst/>
            <a:cxnLst/>
            <a:rect l="l" t="t" r="r" b="b"/>
            <a:pathLst>
              <a:path w="37464" h="54610">
                <a:moveTo>
                  <a:pt x="37337" y="48768"/>
                </a:moveTo>
                <a:lnTo>
                  <a:pt x="37337" y="48006"/>
                </a:lnTo>
                <a:lnTo>
                  <a:pt x="25907" y="26670"/>
                </a:lnTo>
                <a:lnTo>
                  <a:pt x="13715" y="4572"/>
                </a:lnTo>
                <a:lnTo>
                  <a:pt x="11429" y="0"/>
                </a:lnTo>
                <a:lnTo>
                  <a:pt x="0" y="6096"/>
                </a:lnTo>
                <a:lnTo>
                  <a:pt x="2285" y="10668"/>
                </a:lnTo>
                <a:lnTo>
                  <a:pt x="14477" y="32766"/>
                </a:lnTo>
                <a:lnTo>
                  <a:pt x="25907" y="54102"/>
                </a:lnTo>
                <a:lnTo>
                  <a:pt x="37337" y="487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948057" y="3262884"/>
            <a:ext cx="22225" cy="27940"/>
          </a:xfrm>
          <a:custGeom>
            <a:avLst/>
            <a:gdLst/>
            <a:ahLst/>
            <a:cxnLst/>
            <a:rect l="l" t="t" r="r" b="b"/>
            <a:pathLst>
              <a:path w="22225" h="27939">
                <a:moveTo>
                  <a:pt x="21805" y="21492"/>
                </a:moveTo>
                <a:lnTo>
                  <a:pt x="11429" y="0"/>
                </a:lnTo>
                <a:lnTo>
                  <a:pt x="0" y="5334"/>
                </a:lnTo>
                <a:lnTo>
                  <a:pt x="10667" y="27432"/>
                </a:lnTo>
                <a:lnTo>
                  <a:pt x="21805" y="21492"/>
                </a:lnTo>
                <a:close/>
              </a:path>
              <a:path w="22225" h="27939">
                <a:moveTo>
                  <a:pt x="22097" y="22098"/>
                </a:moveTo>
                <a:lnTo>
                  <a:pt x="22097" y="21336"/>
                </a:lnTo>
                <a:lnTo>
                  <a:pt x="21805" y="21492"/>
                </a:lnTo>
                <a:lnTo>
                  <a:pt x="22097" y="22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958725" y="3284220"/>
            <a:ext cx="20955" cy="24765"/>
          </a:xfrm>
          <a:custGeom>
            <a:avLst/>
            <a:gdLst/>
            <a:ahLst/>
            <a:cxnLst/>
            <a:rect l="l" t="t" r="r" b="b"/>
            <a:pathLst>
              <a:path w="20954" h="24764">
                <a:moveTo>
                  <a:pt x="20573" y="18288"/>
                </a:moveTo>
                <a:lnTo>
                  <a:pt x="11429" y="0"/>
                </a:lnTo>
                <a:lnTo>
                  <a:pt x="0" y="6096"/>
                </a:lnTo>
                <a:lnTo>
                  <a:pt x="9143" y="24384"/>
                </a:lnTo>
                <a:lnTo>
                  <a:pt x="20573" y="18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998349" y="3370326"/>
            <a:ext cx="31750" cy="53340"/>
          </a:xfrm>
          <a:custGeom>
            <a:avLst/>
            <a:gdLst/>
            <a:ahLst/>
            <a:cxnLst/>
            <a:rect l="l" t="t" r="r" b="b"/>
            <a:pathLst>
              <a:path w="31750" h="53339">
                <a:moveTo>
                  <a:pt x="31241" y="48768"/>
                </a:moveTo>
                <a:lnTo>
                  <a:pt x="12953" y="3048"/>
                </a:lnTo>
                <a:lnTo>
                  <a:pt x="12191" y="2286"/>
                </a:lnTo>
                <a:lnTo>
                  <a:pt x="10667" y="0"/>
                </a:lnTo>
                <a:lnTo>
                  <a:pt x="0" y="6858"/>
                </a:lnTo>
                <a:lnTo>
                  <a:pt x="761" y="8000"/>
                </a:lnTo>
                <a:lnTo>
                  <a:pt x="761" y="7620"/>
                </a:lnTo>
                <a:lnTo>
                  <a:pt x="1523" y="9144"/>
                </a:lnTo>
                <a:lnTo>
                  <a:pt x="1523" y="9525"/>
                </a:lnTo>
                <a:lnTo>
                  <a:pt x="19049" y="53340"/>
                </a:lnTo>
                <a:lnTo>
                  <a:pt x="31241" y="48768"/>
                </a:lnTo>
                <a:close/>
              </a:path>
              <a:path w="31750" h="53339">
                <a:moveTo>
                  <a:pt x="1523" y="9144"/>
                </a:moveTo>
                <a:lnTo>
                  <a:pt x="761" y="7620"/>
                </a:lnTo>
                <a:lnTo>
                  <a:pt x="1142" y="8572"/>
                </a:lnTo>
                <a:lnTo>
                  <a:pt x="1523" y="9144"/>
                </a:lnTo>
                <a:close/>
              </a:path>
              <a:path w="31750" h="53339">
                <a:moveTo>
                  <a:pt x="1142" y="8572"/>
                </a:moveTo>
                <a:lnTo>
                  <a:pt x="761" y="7620"/>
                </a:lnTo>
                <a:lnTo>
                  <a:pt x="761" y="8000"/>
                </a:lnTo>
                <a:lnTo>
                  <a:pt x="1142" y="8572"/>
                </a:lnTo>
                <a:close/>
              </a:path>
              <a:path w="31750" h="53339">
                <a:moveTo>
                  <a:pt x="1523" y="9525"/>
                </a:moveTo>
                <a:lnTo>
                  <a:pt x="1523" y="9144"/>
                </a:lnTo>
                <a:lnTo>
                  <a:pt x="1142" y="8572"/>
                </a:lnTo>
                <a:lnTo>
                  <a:pt x="1523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017399" y="3419094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573" y="22860"/>
                </a:moveTo>
                <a:lnTo>
                  <a:pt x="12191" y="0"/>
                </a:lnTo>
                <a:lnTo>
                  <a:pt x="0" y="4572"/>
                </a:lnTo>
                <a:lnTo>
                  <a:pt x="8381" y="27432"/>
                </a:lnTo>
                <a:lnTo>
                  <a:pt x="20573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025781" y="3441953"/>
            <a:ext cx="20320" cy="26670"/>
          </a:xfrm>
          <a:custGeom>
            <a:avLst/>
            <a:gdLst/>
            <a:ahLst/>
            <a:cxnLst/>
            <a:rect l="l" t="t" r="r" b="b"/>
            <a:pathLst>
              <a:path w="20320" h="26670">
                <a:moveTo>
                  <a:pt x="19811" y="22098"/>
                </a:moveTo>
                <a:lnTo>
                  <a:pt x="12191" y="0"/>
                </a:lnTo>
                <a:lnTo>
                  <a:pt x="0" y="4572"/>
                </a:lnTo>
                <a:lnTo>
                  <a:pt x="7619" y="26670"/>
                </a:lnTo>
                <a:lnTo>
                  <a:pt x="19811" y="22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056261" y="3536441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5" h="3810">
                <a:moveTo>
                  <a:pt x="7315" y="1524"/>
                </a:moveTo>
                <a:lnTo>
                  <a:pt x="0" y="1524"/>
                </a:lnTo>
                <a:lnTo>
                  <a:pt x="0" y="3810"/>
                </a:lnTo>
                <a:lnTo>
                  <a:pt x="7315" y="1524"/>
                </a:lnTo>
                <a:close/>
              </a:path>
              <a:path w="13335" h="3810">
                <a:moveTo>
                  <a:pt x="12953" y="1524"/>
                </a:moveTo>
                <a:lnTo>
                  <a:pt x="12191" y="0"/>
                </a:lnTo>
                <a:lnTo>
                  <a:pt x="7315" y="1524"/>
                </a:lnTo>
                <a:lnTo>
                  <a:pt x="1295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056261" y="3536441"/>
            <a:ext cx="19050" cy="27940"/>
          </a:xfrm>
          <a:custGeom>
            <a:avLst/>
            <a:gdLst/>
            <a:ahLst/>
            <a:cxnLst/>
            <a:rect l="l" t="t" r="r" b="b"/>
            <a:pathLst>
              <a:path w="19050" h="27939">
                <a:moveTo>
                  <a:pt x="19049" y="23622"/>
                </a:moveTo>
                <a:lnTo>
                  <a:pt x="12191" y="0"/>
                </a:lnTo>
                <a:lnTo>
                  <a:pt x="0" y="3810"/>
                </a:lnTo>
                <a:lnTo>
                  <a:pt x="6857" y="27432"/>
                </a:lnTo>
                <a:lnTo>
                  <a:pt x="6857" y="26670"/>
                </a:lnTo>
                <a:lnTo>
                  <a:pt x="19049" y="236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063107" y="3560064"/>
            <a:ext cx="18415" cy="27940"/>
          </a:xfrm>
          <a:custGeom>
            <a:avLst/>
            <a:gdLst/>
            <a:ahLst/>
            <a:cxnLst/>
            <a:rect l="l" t="t" r="r" b="b"/>
            <a:pathLst>
              <a:path w="18414" h="27939">
                <a:moveTo>
                  <a:pt x="18287" y="24384"/>
                </a:moveTo>
                <a:lnTo>
                  <a:pt x="12191" y="0"/>
                </a:lnTo>
                <a:lnTo>
                  <a:pt x="0" y="3048"/>
                </a:lnTo>
                <a:lnTo>
                  <a:pt x="6095" y="27432"/>
                </a:lnTo>
                <a:lnTo>
                  <a:pt x="18287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003177" y="2396537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62436"/>
                </a:moveTo>
                <a:lnTo>
                  <a:pt x="114300" y="51006"/>
                </a:lnTo>
                <a:lnTo>
                  <a:pt x="113538" y="45672"/>
                </a:lnTo>
                <a:lnTo>
                  <a:pt x="90925" y="10429"/>
                </a:lnTo>
                <a:lnTo>
                  <a:pt x="54735" y="0"/>
                </a:lnTo>
                <a:lnTo>
                  <a:pt x="19753" y="13739"/>
                </a:lnTo>
                <a:lnTo>
                  <a:pt x="762" y="51006"/>
                </a:lnTo>
                <a:lnTo>
                  <a:pt x="0" y="57102"/>
                </a:lnTo>
                <a:lnTo>
                  <a:pt x="762" y="62436"/>
                </a:lnTo>
                <a:lnTo>
                  <a:pt x="19585" y="99823"/>
                </a:lnTo>
                <a:lnTo>
                  <a:pt x="54325" y="113818"/>
                </a:lnTo>
                <a:lnTo>
                  <a:pt x="90478" y="103646"/>
                </a:lnTo>
                <a:lnTo>
                  <a:pt x="113538" y="68532"/>
                </a:lnTo>
                <a:lnTo>
                  <a:pt x="114300" y="62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997647" y="2390189"/>
            <a:ext cx="127000" cy="113030"/>
          </a:xfrm>
          <a:custGeom>
            <a:avLst/>
            <a:gdLst/>
            <a:ahLst/>
            <a:cxnLst/>
            <a:rect l="l" t="t" r="r" b="b"/>
            <a:pathLst>
              <a:path w="127000" h="113030">
                <a:moveTo>
                  <a:pt x="119067" y="32970"/>
                </a:moveTo>
                <a:lnTo>
                  <a:pt x="88587" y="5538"/>
                </a:lnTo>
                <a:lnTo>
                  <a:pt x="88587" y="4776"/>
                </a:lnTo>
                <a:lnTo>
                  <a:pt x="83253" y="2490"/>
                </a:lnTo>
                <a:lnTo>
                  <a:pt x="82491" y="2490"/>
                </a:lnTo>
                <a:lnTo>
                  <a:pt x="66563" y="0"/>
                </a:lnTo>
                <a:lnTo>
                  <a:pt x="23055" y="14682"/>
                </a:lnTo>
                <a:lnTo>
                  <a:pt x="676" y="51405"/>
                </a:lnTo>
                <a:lnTo>
                  <a:pt x="0" y="69390"/>
                </a:lnTo>
                <a:lnTo>
                  <a:pt x="4005" y="87834"/>
                </a:lnTo>
                <a:lnTo>
                  <a:pt x="4767" y="89358"/>
                </a:lnTo>
                <a:lnTo>
                  <a:pt x="7815" y="93930"/>
                </a:lnTo>
                <a:lnTo>
                  <a:pt x="7815" y="94946"/>
                </a:lnTo>
                <a:lnTo>
                  <a:pt x="9339" y="98502"/>
                </a:lnTo>
                <a:lnTo>
                  <a:pt x="12387" y="101550"/>
                </a:lnTo>
                <a:lnTo>
                  <a:pt x="12387" y="62688"/>
                </a:lnTo>
                <a:lnTo>
                  <a:pt x="12489" y="63399"/>
                </a:lnTo>
                <a:lnTo>
                  <a:pt x="13149" y="58116"/>
                </a:lnTo>
                <a:lnTo>
                  <a:pt x="13149" y="53544"/>
                </a:lnTo>
                <a:lnTo>
                  <a:pt x="14673" y="47448"/>
                </a:lnTo>
                <a:lnTo>
                  <a:pt x="14673" y="48210"/>
                </a:lnTo>
                <a:lnTo>
                  <a:pt x="16197" y="42876"/>
                </a:lnTo>
                <a:lnTo>
                  <a:pt x="16197" y="43638"/>
                </a:lnTo>
                <a:lnTo>
                  <a:pt x="17721" y="40590"/>
                </a:lnTo>
                <a:lnTo>
                  <a:pt x="17721" y="39828"/>
                </a:lnTo>
                <a:lnTo>
                  <a:pt x="20769" y="35256"/>
                </a:lnTo>
                <a:lnTo>
                  <a:pt x="20769" y="36018"/>
                </a:lnTo>
                <a:lnTo>
                  <a:pt x="24579" y="31446"/>
                </a:lnTo>
                <a:lnTo>
                  <a:pt x="26865" y="28588"/>
                </a:lnTo>
                <a:lnTo>
                  <a:pt x="26865" y="28398"/>
                </a:lnTo>
                <a:lnTo>
                  <a:pt x="27627" y="27636"/>
                </a:lnTo>
                <a:lnTo>
                  <a:pt x="27627" y="27763"/>
                </a:lnTo>
                <a:lnTo>
                  <a:pt x="34485" y="22048"/>
                </a:lnTo>
                <a:lnTo>
                  <a:pt x="34485" y="21540"/>
                </a:lnTo>
                <a:lnTo>
                  <a:pt x="43629" y="16968"/>
                </a:lnTo>
                <a:lnTo>
                  <a:pt x="48201" y="15008"/>
                </a:lnTo>
                <a:lnTo>
                  <a:pt x="48201" y="14682"/>
                </a:lnTo>
                <a:lnTo>
                  <a:pt x="53535" y="13158"/>
                </a:lnTo>
                <a:lnTo>
                  <a:pt x="53535" y="13729"/>
                </a:lnTo>
                <a:lnTo>
                  <a:pt x="57345" y="13253"/>
                </a:lnTo>
                <a:lnTo>
                  <a:pt x="68775" y="13253"/>
                </a:lnTo>
                <a:lnTo>
                  <a:pt x="73347" y="13824"/>
                </a:lnTo>
                <a:lnTo>
                  <a:pt x="73347" y="13158"/>
                </a:lnTo>
                <a:lnTo>
                  <a:pt x="78681" y="14682"/>
                </a:lnTo>
                <a:lnTo>
                  <a:pt x="78681" y="15008"/>
                </a:lnTo>
                <a:lnTo>
                  <a:pt x="83253" y="16968"/>
                </a:lnTo>
                <a:lnTo>
                  <a:pt x="83253" y="17349"/>
                </a:lnTo>
                <a:lnTo>
                  <a:pt x="90873" y="21159"/>
                </a:lnTo>
                <a:lnTo>
                  <a:pt x="90873" y="20778"/>
                </a:lnTo>
                <a:lnTo>
                  <a:pt x="94683" y="23953"/>
                </a:lnTo>
                <a:lnTo>
                  <a:pt x="94683" y="23826"/>
                </a:lnTo>
                <a:lnTo>
                  <a:pt x="102303" y="31446"/>
                </a:lnTo>
                <a:lnTo>
                  <a:pt x="105351" y="35103"/>
                </a:lnTo>
                <a:lnTo>
                  <a:pt x="105351" y="34494"/>
                </a:lnTo>
                <a:lnTo>
                  <a:pt x="107637" y="39066"/>
                </a:lnTo>
                <a:lnTo>
                  <a:pt x="107637" y="39828"/>
                </a:lnTo>
                <a:lnTo>
                  <a:pt x="109923" y="43257"/>
                </a:lnTo>
                <a:lnTo>
                  <a:pt x="109923" y="42876"/>
                </a:lnTo>
                <a:lnTo>
                  <a:pt x="110685" y="44400"/>
                </a:lnTo>
                <a:lnTo>
                  <a:pt x="110685" y="45543"/>
                </a:lnTo>
                <a:lnTo>
                  <a:pt x="111447" y="48210"/>
                </a:lnTo>
                <a:lnTo>
                  <a:pt x="111447" y="47448"/>
                </a:lnTo>
                <a:lnTo>
                  <a:pt x="112971" y="53544"/>
                </a:lnTo>
                <a:lnTo>
                  <a:pt x="112971" y="52782"/>
                </a:lnTo>
                <a:lnTo>
                  <a:pt x="113733" y="58116"/>
                </a:lnTo>
                <a:lnTo>
                  <a:pt x="113733" y="63450"/>
                </a:lnTo>
                <a:lnTo>
                  <a:pt x="118305" y="63450"/>
                </a:lnTo>
                <a:lnTo>
                  <a:pt x="118305" y="32970"/>
                </a:lnTo>
                <a:lnTo>
                  <a:pt x="119067" y="32970"/>
                </a:lnTo>
                <a:close/>
              </a:path>
              <a:path w="127000" h="113030">
                <a:moveTo>
                  <a:pt x="7815" y="94946"/>
                </a:moveTo>
                <a:lnTo>
                  <a:pt x="7815" y="93930"/>
                </a:lnTo>
                <a:lnTo>
                  <a:pt x="7053" y="93168"/>
                </a:lnTo>
                <a:lnTo>
                  <a:pt x="7815" y="94946"/>
                </a:lnTo>
                <a:close/>
              </a:path>
              <a:path w="127000" h="113030">
                <a:moveTo>
                  <a:pt x="12489" y="63399"/>
                </a:moveTo>
                <a:lnTo>
                  <a:pt x="12387" y="62688"/>
                </a:lnTo>
                <a:lnTo>
                  <a:pt x="12387" y="64212"/>
                </a:lnTo>
                <a:lnTo>
                  <a:pt x="12489" y="63399"/>
                </a:lnTo>
                <a:close/>
              </a:path>
              <a:path w="127000" h="113030">
                <a:moveTo>
                  <a:pt x="16007" y="83357"/>
                </a:moveTo>
                <a:lnTo>
                  <a:pt x="13149" y="73356"/>
                </a:lnTo>
                <a:lnTo>
                  <a:pt x="13149" y="68022"/>
                </a:lnTo>
                <a:lnTo>
                  <a:pt x="12489" y="63399"/>
                </a:lnTo>
                <a:lnTo>
                  <a:pt x="12387" y="64212"/>
                </a:lnTo>
                <a:lnTo>
                  <a:pt x="12387" y="101550"/>
                </a:lnTo>
                <a:lnTo>
                  <a:pt x="13149" y="102312"/>
                </a:lnTo>
                <a:lnTo>
                  <a:pt x="13149" y="73356"/>
                </a:lnTo>
                <a:lnTo>
                  <a:pt x="13911" y="74118"/>
                </a:lnTo>
                <a:lnTo>
                  <a:pt x="13911" y="103074"/>
                </a:lnTo>
                <a:lnTo>
                  <a:pt x="14673" y="103836"/>
                </a:lnTo>
                <a:lnTo>
                  <a:pt x="14673" y="104217"/>
                </a:lnTo>
                <a:lnTo>
                  <a:pt x="15435" y="105360"/>
                </a:lnTo>
                <a:lnTo>
                  <a:pt x="15435" y="82500"/>
                </a:lnTo>
                <a:lnTo>
                  <a:pt x="16007" y="83357"/>
                </a:lnTo>
                <a:close/>
              </a:path>
              <a:path w="127000" h="113030">
                <a:moveTo>
                  <a:pt x="13911" y="52782"/>
                </a:moveTo>
                <a:lnTo>
                  <a:pt x="13149" y="53544"/>
                </a:lnTo>
                <a:lnTo>
                  <a:pt x="13149" y="58116"/>
                </a:lnTo>
                <a:lnTo>
                  <a:pt x="13911" y="52782"/>
                </a:lnTo>
                <a:close/>
              </a:path>
              <a:path w="127000" h="113030">
                <a:moveTo>
                  <a:pt x="14673" y="104217"/>
                </a:moveTo>
                <a:lnTo>
                  <a:pt x="14673" y="103836"/>
                </a:lnTo>
                <a:lnTo>
                  <a:pt x="13911" y="103074"/>
                </a:lnTo>
                <a:lnTo>
                  <a:pt x="14673" y="104217"/>
                </a:lnTo>
                <a:close/>
              </a:path>
              <a:path w="127000" h="113030">
                <a:moveTo>
                  <a:pt x="16197" y="84024"/>
                </a:moveTo>
                <a:lnTo>
                  <a:pt x="16007" y="83357"/>
                </a:lnTo>
                <a:lnTo>
                  <a:pt x="15435" y="82500"/>
                </a:lnTo>
                <a:lnTo>
                  <a:pt x="16197" y="84024"/>
                </a:lnTo>
                <a:close/>
              </a:path>
              <a:path w="127000" h="113030">
                <a:moveTo>
                  <a:pt x="16197" y="106503"/>
                </a:moveTo>
                <a:lnTo>
                  <a:pt x="16197" y="84024"/>
                </a:lnTo>
                <a:lnTo>
                  <a:pt x="15435" y="82500"/>
                </a:lnTo>
                <a:lnTo>
                  <a:pt x="15435" y="105360"/>
                </a:lnTo>
                <a:lnTo>
                  <a:pt x="16197" y="106503"/>
                </a:lnTo>
                <a:close/>
              </a:path>
              <a:path w="127000" h="113030">
                <a:moveTo>
                  <a:pt x="20960" y="91834"/>
                </a:moveTo>
                <a:lnTo>
                  <a:pt x="19245" y="87834"/>
                </a:lnTo>
                <a:lnTo>
                  <a:pt x="18483" y="87072"/>
                </a:lnTo>
                <a:lnTo>
                  <a:pt x="16007" y="83357"/>
                </a:lnTo>
                <a:lnTo>
                  <a:pt x="16197" y="84024"/>
                </a:lnTo>
                <a:lnTo>
                  <a:pt x="16197" y="106503"/>
                </a:lnTo>
                <a:lnTo>
                  <a:pt x="16959" y="107646"/>
                </a:lnTo>
                <a:lnTo>
                  <a:pt x="18483" y="109170"/>
                </a:lnTo>
                <a:lnTo>
                  <a:pt x="20007" y="110440"/>
                </a:lnTo>
                <a:lnTo>
                  <a:pt x="20007" y="90882"/>
                </a:lnTo>
                <a:lnTo>
                  <a:pt x="20960" y="91834"/>
                </a:lnTo>
                <a:close/>
              </a:path>
              <a:path w="127000" h="113030">
                <a:moveTo>
                  <a:pt x="18483" y="39066"/>
                </a:moveTo>
                <a:lnTo>
                  <a:pt x="17721" y="39828"/>
                </a:lnTo>
                <a:lnTo>
                  <a:pt x="17721" y="40590"/>
                </a:lnTo>
                <a:lnTo>
                  <a:pt x="18483" y="39066"/>
                </a:lnTo>
                <a:close/>
              </a:path>
              <a:path w="127000" h="113030">
                <a:moveTo>
                  <a:pt x="21531" y="93168"/>
                </a:moveTo>
                <a:lnTo>
                  <a:pt x="20960" y="91834"/>
                </a:lnTo>
                <a:lnTo>
                  <a:pt x="20007" y="90882"/>
                </a:lnTo>
                <a:lnTo>
                  <a:pt x="21531" y="93168"/>
                </a:lnTo>
                <a:close/>
              </a:path>
              <a:path w="127000" h="113030">
                <a:moveTo>
                  <a:pt x="21531" y="111710"/>
                </a:moveTo>
                <a:lnTo>
                  <a:pt x="21531" y="93168"/>
                </a:lnTo>
                <a:lnTo>
                  <a:pt x="20007" y="90882"/>
                </a:lnTo>
                <a:lnTo>
                  <a:pt x="20007" y="110440"/>
                </a:lnTo>
                <a:lnTo>
                  <a:pt x="21531" y="111710"/>
                </a:lnTo>
                <a:close/>
              </a:path>
              <a:path w="127000" h="113030">
                <a:moveTo>
                  <a:pt x="27627" y="107053"/>
                </a:moveTo>
                <a:lnTo>
                  <a:pt x="27627" y="100788"/>
                </a:lnTo>
                <a:lnTo>
                  <a:pt x="24579" y="96216"/>
                </a:lnTo>
                <a:lnTo>
                  <a:pt x="23817" y="94692"/>
                </a:lnTo>
                <a:lnTo>
                  <a:pt x="20960" y="91834"/>
                </a:lnTo>
                <a:lnTo>
                  <a:pt x="21531" y="93168"/>
                </a:lnTo>
                <a:lnTo>
                  <a:pt x="21531" y="111710"/>
                </a:lnTo>
                <a:lnTo>
                  <a:pt x="23055" y="112980"/>
                </a:lnTo>
                <a:lnTo>
                  <a:pt x="23817" y="112980"/>
                </a:lnTo>
                <a:lnTo>
                  <a:pt x="27627" y="107053"/>
                </a:lnTo>
                <a:close/>
              </a:path>
              <a:path w="127000" h="113030">
                <a:moveTo>
                  <a:pt x="27627" y="27636"/>
                </a:moveTo>
                <a:lnTo>
                  <a:pt x="26865" y="28398"/>
                </a:lnTo>
                <a:lnTo>
                  <a:pt x="27323" y="28017"/>
                </a:lnTo>
                <a:lnTo>
                  <a:pt x="27627" y="27636"/>
                </a:lnTo>
                <a:close/>
              </a:path>
              <a:path w="127000" h="113030">
                <a:moveTo>
                  <a:pt x="27323" y="28017"/>
                </a:moveTo>
                <a:lnTo>
                  <a:pt x="26865" y="28398"/>
                </a:lnTo>
                <a:lnTo>
                  <a:pt x="26865" y="28588"/>
                </a:lnTo>
                <a:lnTo>
                  <a:pt x="27323" y="28017"/>
                </a:lnTo>
                <a:close/>
              </a:path>
              <a:path w="127000" h="113030">
                <a:moveTo>
                  <a:pt x="30622" y="102394"/>
                </a:moveTo>
                <a:lnTo>
                  <a:pt x="26865" y="99264"/>
                </a:lnTo>
                <a:lnTo>
                  <a:pt x="27627" y="100788"/>
                </a:lnTo>
                <a:lnTo>
                  <a:pt x="27627" y="107053"/>
                </a:lnTo>
                <a:lnTo>
                  <a:pt x="30622" y="102394"/>
                </a:lnTo>
                <a:close/>
              </a:path>
              <a:path w="127000" h="113030">
                <a:moveTo>
                  <a:pt x="27627" y="27763"/>
                </a:moveTo>
                <a:lnTo>
                  <a:pt x="27627" y="27636"/>
                </a:lnTo>
                <a:lnTo>
                  <a:pt x="27323" y="28017"/>
                </a:lnTo>
                <a:lnTo>
                  <a:pt x="27627" y="27763"/>
                </a:lnTo>
                <a:close/>
              </a:path>
              <a:path w="127000" h="113030">
                <a:moveTo>
                  <a:pt x="31437" y="103074"/>
                </a:moveTo>
                <a:lnTo>
                  <a:pt x="30675" y="102312"/>
                </a:lnTo>
                <a:lnTo>
                  <a:pt x="31437" y="103074"/>
                </a:lnTo>
                <a:close/>
              </a:path>
              <a:path w="127000" h="113030">
                <a:moveTo>
                  <a:pt x="36009" y="20778"/>
                </a:moveTo>
                <a:lnTo>
                  <a:pt x="34485" y="21540"/>
                </a:lnTo>
                <a:lnTo>
                  <a:pt x="34485" y="22048"/>
                </a:lnTo>
                <a:lnTo>
                  <a:pt x="36009" y="20778"/>
                </a:lnTo>
                <a:close/>
              </a:path>
              <a:path w="127000" h="113030">
                <a:moveTo>
                  <a:pt x="48963" y="14682"/>
                </a:moveTo>
                <a:lnTo>
                  <a:pt x="48201" y="14682"/>
                </a:lnTo>
                <a:lnTo>
                  <a:pt x="48201" y="15008"/>
                </a:lnTo>
                <a:lnTo>
                  <a:pt x="48963" y="14682"/>
                </a:lnTo>
                <a:close/>
              </a:path>
              <a:path w="127000" h="113030">
                <a:moveTo>
                  <a:pt x="53535" y="13729"/>
                </a:moveTo>
                <a:lnTo>
                  <a:pt x="53535" y="13158"/>
                </a:lnTo>
                <a:lnTo>
                  <a:pt x="52011" y="13920"/>
                </a:lnTo>
                <a:lnTo>
                  <a:pt x="53535" y="13729"/>
                </a:lnTo>
                <a:close/>
              </a:path>
              <a:path w="127000" h="113030">
                <a:moveTo>
                  <a:pt x="58107" y="13158"/>
                </a:moveTo>
                <a:lnTo>
                  <a:pt x="57345" y="13158"/>
                </a:lnTo>
                <a:lnTo>
                  <a:pt x="58107" y="13158"/>
                </a:lnTo>
                <a:close/>
              </a:path>
              <a:path w="127000" h="113030">
                <a:moveTo>
                  <a:pt x="68775" y="13253"/>
                </a:moveTo>
                <a:lnTo>
                  <a:pt x="68013" y="13158"/>
                </a:lnTo>
                <a:lnTo>
                  <a:pt x="68775" y="13253"/>
                </a:lnTo>
                <a:close/>
              </a:path>
              <a:path w="127000" h="113030">
                <a:moveTo>
                  <a:pt x="74109" y="13920"/>
                </a:moveTo>
                <a:lnTo>
                  <a:pt x="73347" y="13158"/>
                </a:lnTo>
                <a:lnTo>
                  <a:pt x="73347" y="13824"/>
                </a:lnTo>
                <a:lnTo>
                  <a:pt x="74109" y="13920"/>
                </a:lnTo>
                <a:close/>
              </a:path>
              <a:path w="127000" h="113030">
                <a:moveTo>
                  <a:pt x="78681" y="15008"/>
                </a:moveTo>
                <a:lnTo>
                  <a:pt x="78681" y="14682"/>
                </a:lnTo>
                <a:lnTo>
                  <a:pt x="77919" y="14682"/>
                </a:lnTo>
                <a:lnTo>
                  <a:pt x="78681" y="15008"/>
                </a:lnTo>
                <a:close/>
              </a:path>
              <a:path w="127000" h="113030">
                <a:moveTo>
                  <a:pt x="83253" y="17349"/>
                </a:moveTo>
                <a:lnTo>
                  <a:pt x="83253" y="16968"/>
                </a:lnTo>
                <a:lnTo>
                  <a:pt x="82491" y="16968"/>
                </a:lnTo>
                <a:lnTo>
                  <a:pt x="83253" y="17349"/>
                </a:lnTo>
                <a:close/>
              </a:path>
              <a:path w="127000" h="113030">
                <a:moveTo>
                  <a:pt x="91635" y="21540"/>
                </a:moveTo>
                <a:lnTo>
                  <a:pt x="90873" y="20778"/>
                </a:lnTo>
                <a:lnTo>
                  <a:pt x="90873" y="21159"/>
                </a:lnTo>
                <a:lnTo>
                  <a:pt x="91635" y="21540"/>
                </a:lnTo>
                <a:close/>
              </a:path>
              <a:path w="127000" h="113030">
                <a:moveTo>
                  <a:pt x="95445" y="24588"/>
                </a:moveTo>
                <a:lnTo>
                  <a:pt x="94683" y="23826"/>
                </a:lnTo>
                <a:lnTo>
                  <a:pt x="94683" y="23953"/>
                </a:lnTo>
                <a:lnTo>
                  <a:pt x="95445" y="24588"/>
                </a:lnTo>
                <a:close/>
              </a:path>
              <a:path w="127000" h="113030">
                <a:moveTo>
                  <a:pt x="106113" y="36018"/>
                </a:moveTo>
                <a:lnTo>
                  <a:pt x="105351" y="34494"/>
                </a:lnTo>
                <a:lnTo>
                  <a:pt x="105351" y="35103"/>
                </a:lnTo>
                <a:lnTo>
                  <a:pt x="106113" y="36018"/>
                </a:lnTo>
                <a:close/>
              </a:path>
              <a:path w="127000" h="113030">
                <a:moveTo>
                  <a:pt x="110685" y="44400"/>
                </a:moveTo>
                <a:lnTo>
                  <a:pt x="109923" y="42876"/>
                </a:lnTo>
                <a:lnTo>
                  <a:pt x="110114" y="43542"/>
                </a:lnTo>
                <a:lnTo>
                  <a:pt x="110685" y="44400"/>
                </a:lnTo>
                <a:close/>
              </a:path>
              <a:path w="127000" h="113030">
                <a:moveTo>
                  <a:pt x="110114" y="43542"/>
                </a:moveTo>
                <a:lnTo>
                  <a:pt x="109923" y="42876"/>
                </a:lnTo>
                <a:lnTo>
                  <a:pt x="109923" y="43257"/>
                </a:lnTo>
                <a:lnTo>
                  <a:pt x="110114" y="43542"/>
                </a:lnTo>
                <a:close/>
              </a:path>
              <a:path w="127000" h="113030">
                <a:moveTo>
                  <a:pt x="110685" y="45543"/>
                </a:moveTo>
                <a:lnTo>
                  <a:pt x="110685" y="44400"/>
                </a:lnTo>
                <a:lnTo>
                  <a:pt x="110114" y="43542"/>
                </a:lnTo>
                <a:lnTo>
                  <a:pt x="110685" y="45543"/>
                </a:lnTo>
                <a:close/>
              </a:path>
              <a:path w="127000" h="113030">
                <a:moveTo>
                  <a:pt x="126687" y="63450"/>
                </a:moveTo>
                <a:lnTo>
                  <a:pt x="126687" y="57354"/>
                </a:lnTo>
                <a:lnTo>
                  <a:pt x="126408" y="52439"/>
                </a:lnTo>
                <a:lnTo>
                  <a:pt x="123157" y="42076"/>
                </a:lnTo>
                <a:lnTo>
                  <a:pt x="121353" y="37542"/>
                </a:lnTo>
                <a:lnTo>
                  <a:pt x="118305" y="32970"/>
                </a:lnTo>
                <a:lnTo>
                  <a:pt x="118305" y="63450"/>
                </a:lnTo>
                <a:lnTo>
                  <a:pt x="126687" y="634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021465" y="2453639"/>
            <a:ext cx="103505" cy="64135"/>
          </a:xfrm>
          <a:custGeom>
            <a:avLst/>
            <a:gdLst/>
            <a:ahLst/>
            <a:cxnLst/>
            <a:rect l="l" t="t" r="r" b="b"/>
            <a:pathLst>
              <a:path w="103504" h="64135">
                <a:moveTo>
                  <a:pt x="16002" y="44958"/>
                </a:moveTo>
                <a:lnTo>
                  <a:pt x="6858" y="38862"/>
                </a:lnTo>
                <a:lnTo>
                  <a:pt x="0" y="49530"/>
                </a:lnTo>
                <a:lnTo>
                  <a:pt x="9144" y="55626"/>
                </a:lnTo>
                <a:lnTo>
                  <a:pt x="9144" y="56388"/>
                </a:lnTo>
                <a:lnTo>
                  <a:pt x="13716" y="58674"/>
                </a:lnTo>
                <a:lnTo>
                  <a:pt x="15240" y="58674"/>
                </a:lnTo>
                <a:lnTo>
                  <a:pt x="15240" y="44958"/>
                </a:lnTo>
                <a:lnTo>
                  <a:pt x="16002" y="44958"/>
                </a:lnTo>
                <a:close/>
              </a:path>
              <a:path w="103504" h="64135">
                <a:moveTo>
                  <a:pt x="19812" y="60099"/>
                </a:moveTo>
                <a:lnTo>
                  <a:pt x="19812" y="47244"/>
                </a:lnTo>
                <a:lnTo>
                  <a:pt x="15240" y="44958"/>
                </a:lnTo>
                <a:lnTo>
                  <a:pt x="15240" y="58674"/>
                </a:lnTo>
                <a:lnTo>
                  <a:pt x="19812" y="60099"/>
                </a:lnTo>
                <a:close/>
              </a:path>
              <a:path w="103504" h="64135">
                <a:moveTo>
                  <a:pt x="29718" y="49530"/>
                </a:moveTo>
                <a:lnTo>
                  <a:pt x="19050" y="46482"/>
                </a:lnTo>
                <a:lnTo>
                  <a:pt x="19812" y="47244"/>
                </a:lnTo>
                <a:lnTo>
                  <a:pt x="19812" y="60099"/>
                </a:lnTo>
                <a:lnTo>
                  <a:pt x="24467" y="61551"/>
                </a:lnTo>
                <a:lnTo>
                  <a:pt x="28194" y="62345"/>
                </a:lnTo>
                <a:lnTo>
                  <a:pt x="28194" y="49530"/>
                </a:lnTo>
                <a:lnTo>
                  <a:pt x="29718" y="49530"/>
                </a:lnTo>
                <a:close/>
              </a:path>
              <a:path w="103504" h="64135">
                <a:moveTo>
                  <a:pt x="39624" y="63728"/>
                </a:moveTo>
                <a:lnTo>
                  <a:pt x="39624" y="51054"/>
                </a:lnTo>
                <a:lnTo>
                  <a:pt x="38100" y="51054"/>
                </a:lnTo>
                <a:lnTo>
                  <a:pt x="38100" y="50836"/>
                </a:lnTo>
                <a:lnTo>
                  <a:pt x="34290" y="50292"/>
                </a:lnTo>
                <a:lnTo>
                  <a:pt x="28194" y="49530"/>
                </a:lnTo>
                <a:lnTo>
                  <a:pt x="28194" y="62345"/>
                </a:lnTo>
                <a:lnTo>
                  <a:pt x="33180" y="63407"/>
                </a:lnTo>
                <a:lnTo>
                  <a:pt x="38100" y="63652"/>
                </a:lnTo>
                <a:lnTo>
                  <a:pt x="38100" y="51054"/>
                </a:lnTo>
                <a:lnTo>
                  <a:pt x="38912" y="50952"/>
                </a:lnTo>
                <a:lnTo>
                  <a:pt x="38912" y="63692"/>
                </a:lnTo>
                <a:lnTo>
                  <a:pt x="39624" y="63728"/>
                </a:lnTo>
                <a:close/>
              </a:path>
              <a:path w="103504" h="64135">
                <a:moveTo>
                  <a:pt x="50292" y="62697"/>
                </a:moveTo>
                <a:lnTo>
                  <a:pt x="50292" y="49530"/>
                </a:lnTo>
                <a:lnTo>
                  <a:pt x="38912" y="50952"/>
                </a:lnTo>
                <a:lnTo>
                  <a:pt x="39624" y="51054"/>
                </a:lnTo>
                <a:lnTo>
                  <a:pt x="39624" y="63728"/>
                </a:lnTo>
                <a:lnTo>
                  <a:pt x="42066" y="63849"/>
                </a:lnTo>
                <a:lnTo>
                  <a:pt x="50292" y="62697"/>
                </a:lnTo>
                <a:close/>
              </a:path>
              <a:path w="103504" h="64135">
                <a:moveTo>
                  <a:pt x="60198" y="46482"/>
                </a:moveTo>
                <a:lnTo>
                  <a:pt x="49530" y="49530"/>
                </a:lnTo>
                <a:lnTo>
                  <a:pt x="50292" y="49530"/>
                </a:lnTo>
                <a:lnTo>
                  <a:pt x="50292" y="62697"/>
                </a:lnTo>
                <a:lnTo>
                  <a:pt x="51816" y="62484"/>
                </a:lnTo>
                <a:lnTo>
                  <a:pt x="53340" y="61722"/>
                </a:lnTo>
                <a:lnTo>
                  <a:pt x="58674" y="60198"/>
                </a:lnTo>
                <a:lnTo>
                  <a:pt x="58674" y="47244"/>
                </a:lnTo>
                <a:lnTo>
                  <a:pt x="60198" y="46482"/>
                </a:lnTo>
                <a:close/>
              </a:path>
              <a:path w="103504" h="64135">
                <a:moveTo>
                  <a:pt x="72390" y="54102"/>
                </a:moveTo>
                <a:lnTo>
                  <a:pt x="72390" y="38862"/>
                </a:lnTo>
                <a:lnTo>
                  <a:pt x="63246" y="44958"/>
                </a:lnTo>
                <a:lnTo>
                  <a:pt x="58674" y="47244"/>
                </a:lnTo>
                <a:lnTo>
                  <a:pt x="58674" y="60198"/>
                </a:lnTo>
                <a:lnTo>
                  <a:pt x="64008" y="58674"/>
                </a:lnTo>
                <a:lnTo>
                  <a:pt x="64770" y="58674"/>
                </a:lnTo>
                <a:lnTo>
                  <a:pt x="69342" y="56388"/>
                </a:lnTo>
                <a:lnTo>
                  <a:pt x="70104" y="55626"/>
                </a:lnTo>
                <a:lnTo>
                  <a:pt x="72390" y="54102"/>
                </a:lnTo>
                <a:close/>
              </a:path>
              <a:path w="103504" h="64135">
                <a:moveTo>
                  <a:pt x="81343" y="28384"/>
                </a:moveTo>
                <a:lnTo>
                  <a:pt x="78486" y="31242"/>
                </a:lnTo>
                <a:lnTo>
                  <a:pt x="78486" y="32004"/>
                </a:lnTo>
                <a:lnTo>
                  <a:pt x="74676" y="36576"/>
                </a:lnTo>
                <a:lnTo>
                  <a:pt x="74676" y="35814"/>
                </a:lnTo>
                <a:lnTo>
                  <a:pt x="70866" y="39624"/>
                </a:lnTo>
                <a:lnTo>
                  <a:pt x="72390" y="38862"/>
                </a:lnTo>
                <a:lnTo>
                  <a:pt x="72390" y="54102"/>
                </a:lnTo>
                <a:lnTo>
                  <a:pt x="79248" y="49530"/>
                </a:lnTo>
                <a:lnTo>
                  <a:pt x="80772" y="48006"/>
                </a:lnTo>
                <a:lnTo>
                  <a:pt x="80772" y="29718"/>
                </a:lnTo>
                <a:lnTo>
                  <a:pt x="81343" y="28384"/>
                </a:lnTo>
                <a:close/>
              </a:path>
              <a:path w="103504" h="64135">
                <a:moveTo>
                  <a:pt x="82296" y="27432"/>
                </a:moveTo>
                <a:lnTo>
                  <a:pt x="81343" y="28384"/>
                </a:lnTo>
                <a:lnTo>
                  <a:pt x="80772" y="29718"/>
                </a:lnTo>
                <a:lnTo>
                  <a:pt x="82296" y="27432"/>
                </a:lnTo>
                <a:close/>
              </a:path>
              <a:path w="103504" h="64135">
                <a:moveTo>
                  <a:pt x="82296" y="46482"/>
                </a:moveTo>
                <a:lnTo>
                  <a:pt x="82296" y="27432"/>
                </a:lnTo>
                <a:lnTo>
                  <a:pt x="80772" y="29718"/>
                </a:lnTo>
                <a:lnTo>
                  <a:pt x="80772" y="48006"/>
                </a:lnTo>
                <a:lnTo>
                  <a:pt x="82296" y="46482"/>
                </a:lnTo>
                <a:close/>
              </a:path>
              <a:path w="103504" h="64135">
                <a:moveTo>
                  <a:pt x="86296" y="19907"/>
                </a:moveTo>
                <a:lnTo>
                  <a:pt x="83820" y="23622"/>
                </a:lnTo>
                <a:lnTo>
                  <a:pt x="83058" y="24384"/>
                </a:lnTo>
                <a:lnTo>
                  <a:pt x="81343" y="28384"/>
                </a:lnTo>
                <a:lnTo>
                  <a:pt x="82296" y="27432"/>
                </a:lnTo>
                <a:lnTo>
                  <a:pt x="82296" y="46482"/>
                </a:lnTo>
                <a:lnTo>
                  <a:pt x="83820" y="44958"/>
                </a:lnTo>
                <a:lnTo>
                  <a:pt x="84582" y="44958"/>
                </a:lnTo>
                <a:lnTo>
                  <a:pt x="86106" y="43129"/>
                </a:lnTo>
                <a:lnTo>
                  <a:pt x="86106" y="20574"/>
                </a:lnTo>
                <a:lnTo>
                  <a:pt x="86296" y="19907"/>
                </a:lnTo>
                <a:close/>
              </a:path>
              <a:path w="103504" h="64135">
                <a:moveTo>
                  <a:pt x="86868" y="19050"/>
                </a:moveTo>
                <a:lnTo>
                  <a:pt x="86296" y="19907"/>
                </a:lnTo>
                <a:lnTo>
                  <a:pt x="86106" y="20574"/>
                </a:lnTo>
                <a:lnTo>
                  <a:pt x="86868" y="19050"/>
                </a:lnTo>
                <a:close/>
              </a:path>
              <a:path w="103504" h="64135">
                <a:moveTo>
                  <a:pt x="86868" y="42214"/>
                </a:moveTo>
                <a:lnTo>
                  <a:pt x="86868" y="19050"/>
                </a:lnTo>
                <a:lnTo>
                  <a:pt x="86106" y="20574"/>
                </a:lnTo>
                <a:lnTo>
                  <a:pt x="86106" y="43129"/>
                </a:lnTo>
                <a:lnTo>
                  <a:pt x="86868" y="42214"/>
                </a:lnTo>
                <a:close/>
              </a:path>
              <a:path w="103504" h="64135">
                <a:moveTo>
                  <a:pt x="103035" y="10668"/>
                </a:moveTo>
                <a:lnTo>
                  <a:pt x="102870" y="5334"/>
                </a:lnTo>
                <a:lnTo>
                  <a:pt x="102870" y="0"/>
                </a:lnTo>
                <a:lnTo>
                  <a:pt x="89916" y="0"/>
                </a:lnTo>
                <a:lnTo>
                  <a:pt x="89916" y="4572"/>
                </a:lnTo>
                <a:lnTo>
                  <a:pt x="89154" y="10668"/>
                </a:lnTo>
                <a:lnTo>
                  <a:pt x="89154" y="9906"/>
                </a:lnTo>
                <a:lnTo>
                  <a:pt x="86296" y="19907"/>
                </a:lnTo>
                <a:lnTo>
                  <a:pt x="86868" y="19050"/>
                </a:lnTo>
                <a:lnTo>
                  <a:pt x="86868" y="42214"/>
                </a:lnTo>
                <a:lnTo>
                  <a:pt x="87630" y="41300"/>
                </a:lnTo>
                <a:lnTo>
                  <a:pt x="87630" y="40386"/>
                </a:lnTo>
                <a:lnTo>
                  <a:pt x="92964" y="35052"/>
                </a:lnTo>
                <a:lnTo>
                  <a:pt x="94488" y="31496"/>
                </a:lnTo>
                <a:lnTo>
                  <a:pt x="94488" y="30480"/>
                </a:lnTo>
                <a:lnTo>
                  <a:pt x="97536" y="25908"/>
                </a:lnTo>
                <a:lnTo>
                  <a:pt x="103035" y="10668"/>
                </a:lnTo>
                <a:close/>
              </a:path>
              <a:path w="103504" h="64135">
                <a:moveTo>
                  <a:pt x="88392" y="40386"/>
                </a:moveTo>
                <a:lnTo>
                  <a:pt x="87630" y="40386"/>
                </a:lnTo>
                <a:lnTo>
                  <a:pt x="87630" y="41300"/>
                </a:lnTo>
                <a:lnTo>
                  <a:pt x="88392" y="40386"/>
                </a:lnTo>
                <a:close/>
              </a:path>
              <a:path w="103504" h="64135">
                <a:moveTo>
                  <a:pt x="95250" y="29718"/>
                </a:moveTo>
                <a:lnTo>
                  <a:pt x="94488" y="30480"/>
                </a:lnTo>
                <a:lnTo>
                  <a:pt x="94488" y="31496"/>
                </a:lnTo>
                <a:lnTo>
                  <a:pt x="95250" y="297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5116709" y="2221483"/>
            <a:ext cx="7086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(</a:t>
            </a:r>
            <a:r>
              <a:rPr dirty="0" sz="1600" i="1">
                <a:latin typeface="Arial"/>
                <a:cs typeface="Arial"/>
              </a:rPr>
              <a:t>x</a:t>
            </a:r>
            <a:r>
              <a:rPr dirty="0" baseline="-17777" sz="1875">
                <a:latin typeface="Arial"/>
                <a:cs typeface="Arial"/>
              </a:rPr>
              <a:t>2</a:t>
            </a:r>
            <a:r>
              <a:rPr dirty="0" sz="1600">
                <a:latin typeface="Arial"/>
                <a:cs typeface="Arial"/>
              </a:rPr>
              <a:t>,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i="1">
                <a:latin typeface="Arial"/>
                <a:cs typeface="Arial"/>
              </a:rPr>
              <a:t>y</a:t>
            </a:r>
            <a:r>
              <a:rPr dirty="0" baseline="-17777" sz="1875" i="1">
                <a:latin typeface="Arial"/>
                <a:cs typeface="Arial"/>
              </a:rPr>
              <a:t>2</a:t>
            </a:r>
            <a:r>
              <a:rPr dirty="0" sz="160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190371" y="3466600"/>
            <a:ext cx="7086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(</a:t>
            </a:r>
            <a:r>
              <a:rPr dirty="0" sz="1600" i="1">
                <a:latin typeface="Arial"/>
                <a:cs typeface="Arial"/>
              </a:rPr>
              <a:t>x</a:t>
            </a:r>
            <a:r>
              <a:rPr dirty="0" baseline="-17777" sz="1875">
                <a:latin typeface="Arial"/>
                <a:cs typeface="Arial"/>
              </a:rPr>
              <a:t>1</a:t>
            </a:r>
            <a:r>
              <a:rPr dirty="0" sz="1600">
                <a:latin typeface="Arial"/>
                <a:cs typeface="Arial"/>
              </a:rPr>
              <a:t>,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y</a:t>
            </a:r>
            <a:r>
              <a:rPr dirty="0" baseline="-17777" sz="1875">
                <a:latin typeface="Arial"/>
                <a:cs typeface="Arial"/>
              </a:rPr>
              <a:t>1</a:t>
            </a:r>
            <a:r>
              <a:rPr dirty="0" sz="160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420820" y="1396307"/>
            <a:ext cx="126425" cy="1270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4531493" y="2224532"/>
            <a:ext cx="2374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26620" sz="3600" spc="-952" i="1">
                <a:latin typeface="Arial"/>
                <a:cs typeface="Arial"/>
              </a:rPr>
              <a:t>R</a:t>
            </a:r>
            <a:r>
              <a:rPr dirty="0" sz="2400" spc="-635">
                <a:latin typeface="Times New Roman"/>
                <a:cs typeface="Times New Roman"/>
              </a:rPr>
              <a:t>ˆ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392796" y="4896611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70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479921" y="4903470"/>
            <a:ext cx="913130" cy="0"/>
          </a:xfrm>
          <a:custGeom>
            <a:avLst/>
            <a:gdLst/>
            <a:ahLst/>
            <a:cxnLst/>
            <a:rect l="l" t="t" r="r" b="b"/>
            <a:pathLst>
              <a:path w="913129" h="0">
                <a:moveTo>
                  <a:pt x="0" y="0"/>
                </a:moveTo>
                <a:lnTo>
                  <a:pt x="912876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386957" y="5313426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39" h="10160">
                <a:moveTo>
                  <a:pt x="15239" y="3048"/>
                </a:moveTo>
                <a:lnTo>
                  <a:pt x="1523" y="0"/>
                </a:lnTo>
                <a:lnTo>
                  <a:pt x="0" y="6858"/>
                </a:lnTo>
                <a:lnTo>
                  <a:pt x="13715" y="9906"/>
                </a:lnTo>
                <a:lnTo>
                  <a:pt x="15239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388480" y="4901946"/>
            <a:ext cx="105410" cy="414655"/>
          </a:xfrm>
          <a:custGeom>
            <a:avLst/>
            <a:gdLst/>
            <a:ahLst/>
            <a:cxnLst/>
            <a:rect l="l" t="t" r="r" b="b"/>
            <a:pathLst>
              <a:path w="105410" h="414654">
                <a:moveTo>
                  <a:pt x="105155" y="3048"/>
                </a:moveTo>
                <a:lnTo>
                  <a:pt x="91439" y="0"/>
                </a:lnTo>
                <a:lnTo>
                  <a:pt x="0" y="411480"/>
                </a:lnTo>
                <a:lnTo>
                  <a:pt x="13715" y="41452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94767" y="5186934"/>
            <a:ext cx="109727" cy="13792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018917" y="4896611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70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106041" y="4903470"/>
            <a:ext cx="913130" cy="0"/>
          </a:xfrm>
          <a:custGeom>
            <a:avLst/>
            <a:gdLst/>
            <a:ahLst/>
            <a:cxnLst/>
            <a:rect l="l" t="t" r="r" b="b"/>
            <a:pathLst>
              <a:path w="913129" h="0">
                <a:moveTo>
                  <a:pt x="0" y="0"/>
                </a:moveTo>
                <a:lnTo>
                  <a:pt x="912876" y="0"/>
                </a:lnTo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013077" y="5313426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40" h="10160">
                <a:moveTo>
                  <a:pt x="15240" y="3048"/>
                </a:moveTo>
                <a:lnTo>
                  <a:pt x="1524" y="0"/>
                </a:lnTo>
                <a:lnTo>
                  <a:pt x="0" y="6858"/>
                </a:lnTo>
                <a:lnTo>
                  <a:pt x="13716" y="9906"/>
                </a:lnTo>
                <a:lnTo>
                  <a:pt x="15240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014601" y="4901946"/>
            <a:ext cx="105410" cy="414655"/>
          </a:xfrm>
          <a:custGeom>
            <a:avLst/>
            <a:gdLst/>
            <a:ahLst/>
            <a:cxnLst/>
            <a:rect l="l" t="t" r="r" b="b"/>
            <a:pathLst>
              <a:path w="105409" h="414654">
                <a:moveTo>
                  <a:pt x="105155" y="3048"/>
                </a:moveTo>
                <a:lnTo>
                  <a:pt x="91439" y="0"/>
                </a:lnTo>
                <a:lnTo>
                  <a:pt x="0" y="411480"/>
                </a:lnTo>
                <a:lnTo>
                  <a:pt x="13715" y="414528"/>
                </a:lnTo>
                <a:lnTo>
                  <a:pt x="105155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920875" y="5186934"/>
            <a:ext cx="109715" cy="13792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243969" y="3968496"/>
            <a:ext cx="0" cy="66675"/>
          </a:xfrm>
          <a:custGeom>
            <a:avLst/>
            <a:gdLst/>
            <a:ahLst/>
            <a:cxnLst/>
            <a:rect l="l" t="t" r="r" b="b"/>
            <a:pathLst>
              <a:path w="0" h="66675">
                <a:moveTo>
                  <a:pt x="0" y="6629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205869" y="3968496"/>
            <a:ext cx="76200" cy="66675"/>
          </a:xfrm>
          <a:custGeom>
            <a:avLst/>
            <a:gdLst/>
            <a:ahLst/>
            <a:cxnLst/>
            <a:rect l="l" t="t" r="r" b="b"/>
            <a:pathLst>
              <a:path w="76200" h="66675">
                <a:moveTo>
                  <a:pt x="0" y="66294"/>
                </a:moveTo>
                <a:lnTo>
                  <a:pt x="38099" y="0"/>
                </a:lnTo>
                <a:lnTo>
                  <a:pt x="76200" y="655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243969" y="4034790"/>
            <a:ext cx="228600" cy="950594"/>
          </a:xfrm>
          <a:custGeom>
            <a:avLst/>
            <a:gdLst/>
            <a:ahLst/>
            <a:cxnLst/>
            <a:rect l="l" t="t" r="r" b="b"/>
            <a:pathLst>
              <a:path w="228600" h="950595">
                <a:moveTo>
                  <a:pt x="228600" y="950213"/>
                </a:moveTo>
                <a:lnTo>
                  <a:pt x="183642" y="931163"/>
                </a:lnTo>
                <a:lnTo>
                  <a:pt x="152400" y="893063"/>
                </a:lnTo>
                <a:lnTo>
                  <a:pt x="122682" y="836676"/>
                </a:lnTo>
                <a:lnTo>
                  <a:pt x="103632" y="789432"/>
                </a:lnTo>
                <a:lnTo>
                  <a:pt x="86105" y="735329"/>
                </a:lnTo>
                <a:lnTo>
                  <a:pt x="70103" y="674369"/>
                </a:lnTo>
                <a:lnTo>
                  <a:pt x="55625" y="606551"/>
                </a:lnTo>
                <a:lnTo>
                  <a:pt x="41909" y="533399"/>
                </a:lnTo>
                <a:lnTo>
                  <a:pt x="30479" y="455675"/>
                </a:lnTo>
                <a:lnTo>
                  <a:pt x="20573" y="371855"/>
                </a:lnTo>
                <a:lnTo>
                  <a:pt x="12191" y="284225"/>
                </a:lnTo>
                <a:lnTo>
                  <a:pt x="6095" y="192785"/>
                </a:lnTo>
                <a:lnTo>
                  <a:pt x="2285" y="97535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19485" y="2529077"/>
            <a:ext cx="64769" cy="0"/>
          </a:xfrm>
          <a:custGeom>
            <a:avLst/>
            <a:gdLst/>
            <a:ahLst/>
            <a:cxnLst/>
            <a:rect l="l" t="t" r="r" b="b"/>
            <a:pathLst>
              <a:path w="64770" h="0">
                <a:moveTo>
                  <a:pt x="0" y="0"/>
                </a:moveTo>
                <a:lnTo>
                  <a:pt x="6476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419485" y="2491739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0" y="0"/>
                </a:moveTo>
                <a:lnTo>
                  <a:pt x="64769" y="37337"/>
                </a:lnTo>
                <a:lnTo>
                  <a:pt x="0" y="7467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51039" y="2529077"/>
            <a:ext cx="3568700" cy="868044"/>
          </a:xfrm>
          <a:custGeom>
            <a:avLst/>
            <a:gdLst/>
            <a:ahLst/>
            <a:cxnLst/>
            <a:rect l="l" t="t" r="r" b="b"/>
            <a:pathLst>
              <a:path w="3568700" h="868045">
                <a:moveTo>
                  <a:pt x="0" y="867918"/>
                </a:moveTo>
                <a:lnTo>
                  <a:pt x="4571" y="823722"/>
                </a:lnTo>
                <a:lnTo>
                  <a:pt x="18287" y="780288"/>
                </a:lnTo>
                <a:lnTo>
                  <a:pt x="40386" y="736854"/>
                </a:lnTo>
                <a:lnTo>
                  <a:pt x="71627" y="694944"/>
                </a:lnTo>
                <a:lnTo>
                  <a:pt x="112013" y="653034"/>
                </a:lnTo>
                <a:lnTo>
                  <a:pt x="160019" y="611886"/>
                </a:lnTo>
                <a:lnTo>
                  <a:pt x="215646" y="572262"/>
                </a:lnTo>
                <a:lnTo>
                  <a:pt x="279654" y="532638"/>
                </a:lnTo>
                <a:lnTo>
                  <a:pt x="350520" y="494538"/>
                </a:lnTo>
                <a:lnTo>
                  <a:pt x="429006" y="457200"/>
                </a:lnTo>
                <a:lnTo>
                  <a:pt x="515112" y="421386"/>
                </a:lnTo>
                <a:lnTo>
                  <a:pt x="607314" y="385572"/>
                </a:lnTo>
                <a:lnTo>
                  <a:pt x="707136" y="352044"/>
                </a:lnTo>
                <a:lnTo>
                  <a:pt x="813054" y="319278"/>
                </a:lnTo>
                <a:lnTo>
                  <a:pt x="925068" y="288036"/>
                </a:lnTo>
                <a:lnTo>
                  <a:pt x="1042416" y="257556"/>
                </a:lnTo>
                <a:lnTo>
                  <a:pt x="1166622" y="228600"/>
                </a:lnTo>
                <a:lnTo>
                  <a:pt x="1296162" y="201168"/>
                </a:lnTo>
                <a:lnTo>
                  <a:pt x="1431036" y="175260"/>
                </a:lnTo>
                <a:lnTo>
                  <a:pt x="1570482" y="150876"/>
                </a:lnTo>
                <a:lnTo>
                  <a:pt x="1715262" y="128778"/>
                </a:lnTo>
                <a:lnTo>
                  <a:pt x="1864614" y="107442"/>
                </a:lnTo>
                <a:lnTo>
                  <a:pt x="2018538" y="88392"/>
                </a:lnTo>
                <a:lnTo>
                  <a:pt x="2177034" y="70104"/>
                </a:lnTo>
                <a:lnTo>
                  <a:pt x="2339340" y="54864"/>
                </a:lnTo>
                <a:lnTo>
                  <a:pt x="2504694" y="41148"/>
                </a:lnTo>
                <a:lnTo>
                  <a:pt x="2674620" y="28956"/>
                </a:lnTo>
                <a:lnTo>
                  <a:pt x="2847594" y="19050"/>
                </a:lnTo>
                <a:lnTo>
                  <a:pt x="3023616" y="10668"/>
                </a:lnTo>
                <a:lnTo>
                  <a:pt x="3202686" y="5334"/>
                </a:lnTo>
                <a:lnTo>
                  <a:pt x="3384041" y="1524"/>
                </a:lnTo>
                <a:lnTo>
                  <a:pt x="35684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5473798" y="1024696"/>
            <a:ext cx="1438275" cy="746125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40"/>
              </a:spcBef>
            </a:pPr>
            <a:r>
              <a:rPr dirty="0" sz="1400" spc="10">
                <a:latin typeface="Arial"/>
                <a:cs typeface="Arial"/>
              </a:rPr>
              <a:t>Pseudo-Rotation</a:t>
            </a:r>
            <a:endParaRPr sz="1400">
              <a:latin typeface="Arial"/>
              <a:cs typeface="Arial"/>
            </a:endParaRPr>
          </a:p>
          <a:p>
            <a:pPr marL="366395">
              <a:lnSpc>
                <a:spcPct val="100000"/>
              </a:lnSpc>
              <a:spcBef>
                <a:spcPts val="670"/>
              </a:spcBef>
            </a:pPr>
            <a:r>
              <a:rPr dirty="0" sz="2400" spc="-114">
                <a:latin typeface="Symbol"/>
                <a:cs typeface="Symbol"/>
              </a:rPr>
              <a:t></a:t>
            </a:r>
            <a:r>
              <a:rPr dirty="0" sz="2400" spc="-114" i="1">
                <a:latin typeface="Arial"/>
                <a:cs typeface="Arial"/>
              </a:rPr>
              <a:t>x</a:t>
            </a:r>
            <a:r>
              <a:rPr dirty="0" baseline="15046" sz="3600" spc="-172">
                <a:latin typeface="Times New Roman"/>
                <a:cs typeface="Times New Roman"/>
              </a:rPr>
              <a:t>ˆ</a:t>
            </a:r>
            <a:r>
              <a:rPr dirty="0" baseline="-20061" sz="2700" spc="-172">
                <a:latin typeface="Arial"/>
                <a:cs typeface="Arial"/>
              </a:rPr>
              <a:t>1</a:t>
            </a:r>
            <a:r>
              <a:rPr dirty="0" sz="2400" spc="-114">
                <a:latin typeface="Symbol"/>
                <a:cs typeface="Symbol"/>
              </a:rPr>
              <a:t></a:t>
            </a:r>
            <a:r>
              <a:rPr dirty="0" sz="2400" spc="-114">
                <a:latin typeface="Times New Roman"/>
                <a:cs typeface="Times New Roman"/>
              </a:rPr>
              <a:t> </a:t>
            </a:r>
            <a:r>
              <a:rPr dirty="0" sz="2400" spc="-240" i="1">
                <a:latin typeface="Arial"/>
                <a:cs typeface="Arial"/>
              </a:rPr>
              <a:t>x</a:t>
            </a:r>
            <a:r>
              <a:rPr dirty="0" baseline="15046" sz="3600" spc="-359">
                <a:latin typeface="Times New Roman"/>
                <a:cs typeface="Times New Roman"/>
              </a:rPr>
              <a:t>ˆ</a:t>
            </a:r>
            <a:r>
              <a:rPr dirty="0" baseline="-20061" sz="2700" spc="-359">
                <a:latin typeface="Arial"/>
                <a:cs typeface="Arial"/>
              </a:rPr>
              <a:t>2</a:t>
            </a:r>
            <a:r>
              <a:rPr dirty="0" baseline="-20061" sz="2700" spc="-37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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789303" y="3372408"/>
            <a:ext cx="920115" cy="75819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1400" spc="10">
                <a:latin typeface="Arial"/>
                <a:cs typeface="Arial"/>
              </a:rPr>
              <a:t>Rotation</a:t>
            </a:r>
            <a:endParaRPr sz="1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35"/>
              </a:spcBef>
            </a:pPr>
            <a:r>
              <a:rPr dirty="0" sz="2400" spc="-5" i="1">
                <a:latin typeface="Arial"/>
                <a:cs typeface="Arial"/>
              </a:rPr>
              <a:t>R</a:t>
            </a:r>
            <a:endParaRPr sz="24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69931" y="3321811"/>
            <a:ext cx="1270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ˆ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543945" y="3291332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i="1">
                <a:latin typeface="Arial"/>
                <a:cs typeface="Arial"/>
              </a:rPr>
              <a:t>R</a:t>
            </a:r>
            <a:endParaRPr sz="24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331347" y="3664711"/>
            <a:ext cx="6889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9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670689" y="3218941"/>
            <a:ext cx="10134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i="1">
                <a:latin typeface="Arial"/>
                <a:cs typeface="Arial"/>
              </a:rPr>
              <a:t>x</a:t>
            </a:r>
            <a:r>
              <a:rPr dirty="0" sz="2400" spc="-470" i="1">
                <a:latin typeface="Arial"/>
                <a:cs typeface="Arial"/>
              </a:rPr>
              <a:t> </a:t>
            </a:r>
            <a:r>
              <a:rPr dirty="0" baseline="21604" sz="2700" spc="-7">
                <a:latin typeface="Arial"/>
                <a:cs typeface="Arial"/>
              </a:rPr>
              <a:t>2</a:t>
            </a:r>
            <a:r>
              <a:rPr dirty="0" baseline="21604" sz="2700" spc="104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470" i="1">
                <a:latin typeface="Arial"/>
                <a:cs typeface="Arial"/>
              </a:rPr>
              <a:t> </a:t>
            </a:r>
            <a:r>
              <a:rPr dirty="0" baseline="21604" sz="2700" spc="-7">
                <a:latin typeface="Arial"/>
                <a:cs typeface="Arial"/>
              </a:rPr>
              <a:t>2</a:t>
            </a:r>
            <a:endParaRPr baseline="21604" sz="27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735713" y="3664711"/>
            <a:ext cx="6889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Arial"/>
                <a:cs typeface="Arial"/>
              </a:rPr>
              <a:t>cos</a:t>
            </a:r>
            <a:r>
              <a:rPr dirty="0" sz="2400" spc="-49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85095" y="3443732"/>
            <a:ext cx="30994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10209" algn="l"/>
                <a:tab pos="740410" algn="l"/>
                <a:tab pos="1580515" algn="l"/>
                <a:tab pos="1910714" algn="l"/>
              </a:tabLst>
            </a:pPr>
            <a:r>
              <a:rPr dirty="0" baseline="-3472" sz="3600" spc="-7" i="1">
                <a:latin typeface="Arial"/>
                <a:cs typeface="Arial"/>
              </a:rPr>
              <a:t>R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sz="2400" spc="-390">
                <a:latin typeface="Times New Roman"/>
                <a:cs typeface="Times New Roman"/>
              </a:rPr>
              <a:t>-------------	</a:t>
            </a:r>
            <a:r>
              <a:rPr dirty="0" baseline="-3472" sz="3600">
                <a:latin typeface="Times New Roman"/>
                <a:cs typeface="Times New Roman"/>
              </a:rPr>
              <a:t>=	</a:t>
            </a:r>
            <a:r>
              <a:rPr dirty="0" sz="2400" spc="-440">
                <a:latin typeface="Times New Roman"/>
                <a:cs typeface="Times New Roman"/>
              </a:rPr>
              <a:t>--------</a:t>
            </a:r>
            <a:r>
              <a:rPr dirty="0" baseline="32407" sz="2700" spc="-660">
                <a:latin typeface="Arial"/>
                <a:cs typeface="Arial"/>
              </a:rPr>
              <a:t>1</a:t>
            </a:r>
            <a:r>
              <a:rPr dirty="0" sz="2400" spc="-440">
                <a:latin typeface="Times New Roman"/>
                <a:cs typeface="Times New Roman"/>
              </a:rPr>
              <a:t>------------</a:t>
            </a:r>
            <a:r>
              <a:rPr dirty="0" baseline="32407" sz="2700" spc="-660">
                <a:latin typeface="Arial"/>
                <a:cs typeface="Arial"/>
              </a:rPr>
              <a:t>1</a:t>
            </a:r>
            <a:r>
              <a:rPr dirty="0" sz="2400" spc="-440">
                <a:latin typeface="Times New Roman"/>
                <a:cs typeface="Times New Roman"/>
              </a:rPr>
              <a:t>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614813" y="3222498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5" h="13969">
                <a:moveTo>
                  <a:pt x="0" y="0"/>
                </a:moveTo>
                <a:lnTo>
                  <a:pt x="0" y="13715"/>
                </a:lnTo>
                <a:lnTo>
                  <a:pt x="6858" y="13715"/>
                </a:lnTo>
                <a:lnTo>
                  <a:pt x="68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701937" y="3229355"/>
            <a:ext cx="913130" cy="0"/>
          </a:xfrm>
          <a:custGeom>
            <a:avLst/>
            <a:gdLst/>
            <a:ahLst/>
            <a:cxnLst/>
            <a:rect l="l" t="t" r="r" b="b"/>
            <a:pathLst>
              <a:path w="913129" h="0">
                <a:moveTo>
                  <a:pt x="0" y="0"/>
                </a:moveTo>
                <a:lnTo>
                  <a:pt x="912876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608973" y="3639311"/>
            <a:ext cx="15240" cy="10160"/>
          </a:xfrm>
          <a:custGeom>
            <a:avLst/>
            <a:gdLst/>
            <a:ahLst/>
            <a:cxnLst/>
            <a:rect l="l" t="t" r="r" b="b"/>
            <a:pathLst>
              <a:path w="15239" h="10160">
                <a:moveTo>
                  <a:pt x="15239" y="3048"/>
                </a:moveTo>
                <a:lnTo>
                  <a:pt x="1523" y="0"/>
                </a:lnTo>
                <a:lnTo>
                  <a:pt x="0" y="6858"/>
                </a:lnTo>
                <a:lnTo>
                  <a:pt x="13715" y="9906"/>
                </a:lnTo>
                <a:lnTo>
                  <a:pt x="15239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610497" y="3227832"/>
            <a:ext cx="105410" cy="414655"/>
          </a:xfrm>
          <a:custGeom>
            <a:avLst/>
            <a:gdLst/>
            <a:ahLst/>
            <a:cxnLst/>
            <a:rect l="l" t="t" r="r" b="b"/>
            <a:pathLst>
              <a:path w="105410" h="414654">
                <a:moveTo>
                  <a:pt x="105156" y="3048"/>
                </a:moveTo>
                <a:lnTo>
                  <a:pt x="91440" y="0"/>
                </a:lnTo>
                <a:lnTo>
                  <a:pt x="0" y="411480"/>
                </a:lnTo>
                <a:lnTo>
                  <a:pt x="13716" y="414528"/>
                </a:lnTo>
                <a:lnTo>
                  <a:pt x="105156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2516771" y="3512058"/>
            <a:ext cx="109727" cy="1379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195459" y="4893055"/>
            <a:ext cx="8955405" cy="1750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380990">
              <a:lnSpc>
                <a:spcPts val="2100"/>
              </a:lnSpc>
              <a:spcBef>
                <a:spcPts val="100"/>
              </a:spcBef>
              <a:tabLst>
                <a:tab pos="5753735" algn="l"/>
                <a:tab pos="6290945" algn="l"/>
                <a:tab pos="7379970" algn="l"/>
                <a:tab pos="7917180" algn="l"/>
              </a:tabLst>
            </a:pPr>
            <a:r>
              <a:rPr dirty="0" sz="2400" spc="-5" i="1">
                <a:latin typeface="Arial"/>
                <a:cs typeface="Arial"/>
              </a:rPr>
              <a:t>R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x </a:t>
            </a:r>
            <a:r>
              <a:rPr dirty="0" baseline="21604" sz="2700" spc="-7">
                <a:latin typeface="Arial"/>
                <a:cs typeface="Arial"/>
              </a:rPr>
              <a:t>2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360">
                <a:latin typeface="Times New Roman"/>
                <a:cs typeface="Times New Roman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455" i="1">
                <a:latin typeface="Arial"/>
                <a:cs typeface="Arial"/>
              </a:rPr>
              <a:t> </a:t>
            </a:r>
            <a:r>
              <a:rPr dirty="0" baseline="21604" sz="2700" spc="-7">
                <a:latin typeface="Arial"/>
                <a:cs typeface="Arial"/>
              </a:rPr>
              <a:t>2	</a:t>
            </a: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i="1">
                <a:latin typeface="Arial"/>
                <a:cs typeface="Arial"/>
              </a:rPr>
              <a:t>x</a:t>
            </a:r>
            <a:r>
              <a:rPr dirty="0" sz="2400" spc="-475" i="1">
                <a:latin typeface="Arial"/>
                <a:cs typeface="Arial"/>
              </a:rPr>
              <a:t> </a:t>
            </a:r>
            <a:r>
              <a:rPr dirty="0" baseline="21604" sz="2700" spc="-7">
                <a:latin typeface="Arial"/>
                <a:cs typeface="Arial"/>
              </a:rPr>
              <a:t>2</a:t>
            </a:r>
            <a:r>
              <a:rPr dirty="0" baseline="21604" sz="2700" spc="104">
                <a:latin typeface="Arial"/>
                <a:cs typeface="Arial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i="1">
                <a:latin typeface="Arial"/>
                <a:cs typeface="Arial"/>
              </a:rPr>
              <a:t>y</a:t>
            </a:r>
            <a:r>
              <a:rPr dirty="0" sz="2400" spc="-475" i="1">
                <a:latin typeface="Arial"/>
                <a:cs typeface="Arial"/>
              </a:rPr>
              <a:t> </a:t>
            </a:r>
            <a:r>
              <a:rPr dirty="0" baseline="21604" sz="2700" spc="-7">
                <a:latin typeface="Arial"/>
                <a:cs typeface="Arial"/>
              </a:rPr>
              <a:t>2</a:t>
            </a:r>
            <a:endParaRPr baseline="21604" sz="2700">
              <a:latin typeface="Arial"/>
              <a:cs typeface="Arial"/>
            </a:endParaRPr>
          </a:p>
          <a:p>
            <a:pPr algn="r" marR="109220">
              <a:lnSpc>
                <a:spcPts val="1380"/>
              </a:lnSpc>
              <a:tabLst>
                <a:tab pos="629920" algn="l"/>
                <a:tab pos="1625600" algn="l"/>
                <a:tab pos="2256155" algn="l"/>
              </a:tabLst>
            </a:pPr>
            <a:r>
              <a:rPr dirty="0" sz="1800" spc="-5">
                <a:latin typeface="Arial"/>
                <a:cs typeface="Arial"/>
              </a:rPr>
              <a:t>1</a:t>
            </a:r>
            <a:r>
              <a:rPr dirty="0" sz="1800" spc="-5">
                <a:latin typeface="Arial"/>
                <a:cs typeface="Arial"/>
              </a:rPr>
              <a:t>	</a:t>
            </a:r>
            <a:r>
              <a:rPr dirty="0" sz="1800" spc="-5">
                <a:latin typeface="Arial"/>
                <a:cs typeface="Arial"/>
              </a:rPr>
              <a:t>1</a:t>
            </a:r>
            <a:r>
              <a:rPr dirty="0" sz="1800" spc="-5">
                <a:latin typeface="Arial"/>
                <a:cs typeface="Arial"/>
              </a:rPr>
              <a:t>	</a:t>
            </a:r>
            <a:r>
              <a:rPr dirty="0" sz="1800" spc="-5">
                <a:latin typeface="Arial"/>
                <a:cs typeface="Arial"/>
              </a:rPr>
              <a:t>2</a:t>
            </a:r>
            <a:r>
              <a:rPr dirty="0" sz="1800" spc="-5">
                <a:latin typeface="Arial"/>
                <a:cs typeface="Arial"/>
              </a:rPr>
              <a:t>	</a:t>
            </a:r>
            <a:r>
              <a:rPr dirty="0" sz="1800" spc="-5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50">
              <a:latin typeface="Times New Roman"/>
              <a:cs typeface="Times New Roman"/>
            </a:endParaRPr>
          </a:p>
          <a:p>
            <a:pPr marL="25400" marR="3738879">
              <a:lnSpc>
                <a:spcPct val="182200"/>
              </a:lnSpc>
            </a:pPr>
            <a:r>
              <a:rPr dirty="0" sz="1600" spc="-5">
                <a:latin typeface="宋体"/>
                <a:cs typeface="宋体"/>
              </a:rPr>
              <a:t>因此经过伪旋转之后</a:t>
            </a:r>
            <a:r>
              <a:rPr dirty="0" sz="1600" spc="40">
                <a:latin typeface="宋体"/>
                <a:cs typeface="宋体"/>
              </a:rPr>
              <a:t>，</a:t>
            </a:r>
            <a:r>
              <a:rPr dirty="0" sz="1600">
                <a:latin typeface="宋体"/>
                <a:cs typeface="宋体"/>
              </a:rPr>
              <a:t>向</a:t>
            </a:r>
            <a:r>
              <a:rPr dirty="0" sz="1600" spc="-5">
                <a:latin typeface="宋体"/>
                <a:cs typeface="宋体"/>
              </a:rPr>
              <a:t>量</a:t>
            </a:r>
            <a:r>
              <a:rPr dirty="0" sz="1600" spc="-370">
                <a:latin typeface="宋体"/>
                <a:cs typeface="宋体"/>
              </a:rPr>
              <a:t> </a:t>
            </a:r>
            <a:r>
              <a:rPr dirty="0" sz="1600" spc="-5" i="1">
                <a:latin typeface="Arial"/>
                <a:cs typeface="Arial"/>
              </a:rPr>
              <a:t>R </a:t>
            </a:r>
            <a:r>
              <a:rPr dirty="0" sz="1600" spc="-5">
                <a:latin typeface="宋体"/>
                <a:cs typeface="宋体"/>
              </a:rPr>
              <a:t>的模值将增加</a:t>
            </a:r>
            <a:r>
              <a:rPr dirty="0" sz="1600" spc="-260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1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Symbol"/>
                <a:cs typeface="Symbol"/>
              </a:rPr>
              <a:t></a:t>
            </a:r>
            <a:r>
              <a:rPr dirty="0" sz="1600" spc="85">
                <a:latin typeface="Times New Roman"/>
                <a:cs typeface="Times New Roman"/>
              </a:rPr>
              <a:t> </a:t>
            </a:r>
            <a:r>
              <a:rPr dirty="0" sz="1600" spc="35">
                <a:latin typeface="Arial"/>
                <a:cs typeface="Arial"/>
              </a:rPr>
              <a:t>cos</a:t>
            </a:r>
            <a:r>
              <a:rPr dirty="0" sz="1600" spc="35">
                <a:latin typeface="Symbol"/>
                <a:cs typeface="Symbol"/>
              </a:rPr>
              <a:t>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宋体"/>
                <a:cs typeface="宋体"/>
              </a:rPr>
              <a:t>倍。 </a:t>
            </a:r>
            <a:r>
              <a:rPr dirty="0" sz="1600" spc="-5">
                <a:latin typeface="宋体"/>
                <a:cs typeface="宋体"/>
              </a:rPr>
              <a:t>向量旋转了正确的角度</a:t>
            </a:r>
            <a:r>
              <a:rPr dirty="0" sz="1600" spc="-409">
                <a:latin typeface="宋体"/>
                <a:cs typeface="宋体"/>
              </a:rPr>
              <a:t> </a:t>
            </a:r>
            <a:r>
              <a:rPr dirty="0" sz="1600" spc="-5">
                <a:latin typeface="Arial"/>
                <a:cs typeface="Arial"/>
              </a:rPr>
              <a:t>,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宋体"/>
                <a:cs typeface="宋体"/>
              </a:rPr>
              <a:t>但模值出现错误。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29" y="7393940"/>
            <a:ext cx="3927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latin typeface="Arial"/>
                <a:cs typeface="Arial"/>
              </a:rPr>
              <a:t>August 2007, Version 3.8/21/07 For Academic Use Only. All Rights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5">
                <a:latin typeface="Arial"/>
                <a:cs typeface="Arial"/>
              </a:rPr>
              <a:t>Reserved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35959" y="0"/>
            <a:ext cx="406133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0591" y="8635"/>
            <a:ext cx="3517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  <a:hlinkClick r:id="rId3" action="ppaction://hlinksldjump"/>
              </a:rPr>
              <a:t>Top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00761" y="40640"/>
            <a:ext cx="2870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00FF"/>
                </a:solidFill>
              </a:rPr>
              <a:t>CORDIC</a:t>
            </a:r>
            <a:r>
              <a:rPr dirty="0" sz="3600" spc="-80">
                <a:solidFill>
                  <a:srgbClr val="0000FF"/>
                </a:solidFill>
              </a:rPr>
              <a:t> </a:t>
            </a:r>
            <a:r>
              <a:rPr dirty="0" sz="3600" spc="-5">
                <a:solidFill>
                  <a:srgbClr val="0000FF"/>
                </a:solidFill>
                <a:latin typeface="Microsoft JhengHei"/>
                <a:cs typeface="Microsoft JhengHei"/>
              </a:rPr>
              <a:t>方法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3431" y="269240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4.4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637" y="2890520"/>
            <a:ext cx="9744075" cy="72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indent="-274320">
              <a:lnSpc>
                <a:spcPts val="274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dirty="0" sz="2400">
                <a:latin typeface="宋体"/>
                <a:cs typeface="宋体"/>
              </a:rPr>
              <a:t>下面的表格指出用于</a:t>
            </a:r>
            <a:r>
              <a:rPr dirty="0" sz="2400" spc="-72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18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算法中每个迭代</a:t>
            </a:r>
            <a:r>
              <a:rPr dirty="0" sz="2400" spc="-72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(i)</a:t>
            </a:r>
            <a:r>
              <a:rPr dirty="0" sz="2400" spc="-17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的旋转角度</a:t>
            </a:r>
            <a:r>
              <a:rPr dirty="0" sz="2400" spc="-715">
                <a:latin typeface="宋体"/>
                <a:cs typeface="宋体"/>
              </a:rPr>
              <a:t> </a:t>
            </a:r>
            <a:r>
              <a:rPr dirty="0" sz="2400" spc="30">
                <a:latin typeface="Arial"/>
                <a:cs typeface="Arial"/>
              </a:rPr>
              <a:t>(</a:t>
            </a:r>
            <a:r>
              <a:rPr dirty="0" sz="2400">
                <a:latin typeface="宋体"/>
                <a:cs typeface="宋体"/>
              </a:rPr>
              <a:t>精确到</a:t>
            </a:r>
            <a:r>
              <a:rPr dirty="0" sz="2400" spc="-720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  <a:p>
            <a:pPr marL="287020">
              <a:lnSpc>
                <a:spcPts val="2740"/>
              </a:lnSpc>
            </a:pPr>
            <a:r>
              <a:rPr dirty="0" sz="2400">
                <a:latin typeface="宋体"/>
                <a:cs typeface="宋体"/>
              </a:rPr>
              <a:t>位小数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 spc="-5">
                <a:latin typeface="Arial"/>
                <a:cs typeface="Arial"/>
              </a:rPr>
              <a:t>):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700794" y="3931920"/>
          <a:ext cx="4800600" cy="2505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5870"/>
                <a:gridCol w="2113914"/>
                <a:gridCol w="1402714"/>
              </a:tblGrid>
              <a:tr h="457199">
                <a:tc>
                  <a:txBody>
                    <a:bodyPr/>
                    <a:lstStyle/>
                    <a:p>
                      <a:pPr algn="r" marR="58356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5565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baseline="-15432" sz="2700" spc="44">
                          <a:latin typeface="Symbol"/>
                          <a:cs typeface="Symbol"/>
                        </a:rPr>
                        <a:t></a:t>
                      </a:r>
                      <a:r>
                        <a:rPr dirty="0" baseline="20061" sz="2700" spc="44" i="1">
                          <a:latin typeface="Arial"/>
                          <a:cs typeface="Arial"/>
                        </a:rPr>
                        <a:t>i</a:t>
                      </a:r>
                      <a:r>
                        <a:rPr dirty="0" baseline="20061" sz="2700" spc="577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(Degrees)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tan </a:t>
                      </a:r>
                      <a:r>
                        <a:rPr dirty="0" sz="1800" spc="30">
                          <a:latin typeface="Symbol"/>
                          <a:cs typeface="Symbol"/>
                        </a:rPr>
                        <a:t></a:t>
                      </a:r>
                      <a:r>
                        <a:rPr dirty="0" baseline="35493" sz="2700" spc="44" i="1">
                          <a:latin typeface="Arial"/>
                          <a:cs typeface="Arial"/>
                        </a:rPr>
                        <a:t>i </a:t>
                      </a:r>
                      <a:r>
                        <a:rPr dirty="0" sz="180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18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800" spc="35">
                          <a:latin typeface="Arial"/>
                          <a:cs typeface="Arial"/>
                        </a:rPr>
                        <a:t>2</a:t>
                      </a:r>
                      <a:r>
                        <a:rPr dirty="0" baseline="45634" sz="2100" spc="52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baseline="35493" sz="2700" spc="52" i="1">
                          <a:latin typeface="Arial"/>
                          <a:cs typeface="Arial"/>
                        </a:rPr>
                        <a:t>i</a:t>
                      </a:r>
                      <a:endParaRPr baseline="35493" sz="2700">
                        <a:latin typeface="Arial"/>
                        <a:cs typeface="Arial"/>
                      </a:endParaRPr>
                    </a:p>
                  </a:txBody>
                  <a:tcPr marL="0" marR="0" marB="0" marT="126364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526">
                <a:tc>
                  <a:txBody>
                    <a:bodyPr/>
                    <a:lstStyle/>
                    <a:p>
                      <a:pPr algn="r" marR="5518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45.0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146">
                <a:tc>
                  <a:txBody>
                    <a:bodyPr/>
                    <a:lstStyle/>
                    <a:p>
                      <a:pPr algn="r" marR="5518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26.555051177...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0.5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907">
                <a:tc>
                  <a:txBody>
                    <a:bodyPr/>
                    <a:lstStyle/>
                    <a:p>
                      <a:pPr algn="r" marR="5518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14.036243467...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0.25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146">
                <a:tc>
                  <a:txBody>
                    <a:bodyPr/>
                    <a:lstStyle/>
                    <a:p>
                      <a:pPr algn="r" marR="5518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7.125016348...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800" spc="-5">
                          <a:latin typeface="Arial"/>
                          <a:cs typeface="Arial"/>
                        </a:rPr>
                        <a:t>0.125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145">
                <a:tc>
                  <a:txBody>
                    <a:bodyPr/>
                    <a:lstStyle/>
                    <a:p>
                      <a:pPr algn="r" marR="5518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3.576334374...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0.0625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97237" y="751585"/>
            <a:ext cx="97942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743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dirty="0" sz="2400" spc="-5">
                <a:latin typeface="Arial"/>
                <a:cs typeface="Arial"/>
              </a:rPr>
              <a:t>CORDIC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方法的核心是</a:t>
            </a:r>
            <a:r>
              <a:rPr dirty="0" sz="2400" spc="-57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(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伪</a:t>
            </a:r>
            <a:r>
              <a:rPr dirty="0" sz="2400" spc="-605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)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宋体"/>
                <a:cs typeface="宋体"/>
              </a:rPr>
              <a:t>旋转角度</a:t>
            </a:r>
            <a:r>
              <a:rPr dirty="0" sz="2400" spc="-470">
                <a:latin typeface="宋体"/>
                <a:cs typeface="宋体"/>
              </a:rPr>
              <a:t> </a:t>
            </a:r>
            <a:r>
              <a:rPr dirty="0" sz="2400" spc="114">
                <a:latin typeface="Symbol"/>
                <a:cs typeface="Symbol"/>
              </a:rPr>
              <a:t></a:t>
            </a:r>
            <a:r>
              <a:rPr dirty="0" sz="2400" spc="114">
                <a:latin typeface="宋体"/>
                <a:cs typeface="宋体"/>
              </a:rPr>
              <a:t>，</a:t>
            </a:r>
            <a:r>
              <a:rPr dirty="0" sz="2400">
                <a:latin typeface="宋体"/>
                <a:cs typeface="宋体"/>
              </a:rPr>
              <a:t>其中</a:t>
            </a:r>
            <a:r>
              <a:rPr dirty="0" sz="2400" spc="-570">
                <a:latin typeface="宋体"/>
                <a:cs typeface="宋体"/>
              </a:rPr>
              <a:t> </a:t>
            </a:r>
            <a:r>
              <a:rPr dirty="0" sz="2400" spc="30">
                <a:latin typeface="Arial"/>
                <a:cs typeface="Arial"/>
              </a:rPr>
              <a:t>tan</a:t>
            </a:r>
            <a:r>
              <a:rPr dirty="0" sz="2400" spc="30">
                <a:latin typeface="Symbol"/>
                <a:cs typeface="Symbol"/>
              </a:rPr>
              <a:t></a:t>
            </a:r>
            <a:r>
              <a:rPr dirty="0" baseline="41666" sz="2700" spc="44" i="1">
                <a:latin typeface="Arial"/>
                <a:cs typeface="Arial"/>
              </a:rPr>
              <a:t>i</a:t>
            </a:r>
            <a:r>
              <a:rPr dirty="0" baseline="41666" sz="2700" spc="480" i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2</a:t>
            </a:r>
            <a:r>
              <a:rPr dirty="0" baseline="27777" sz="2850">
                <a:latin typeface="Arial"/>
                <a:cs typeface="Arial"/>
              </a:rPr>
              <a:t>-i</a:t>
            </a:r>
            <a:r>
              <a:rPr dirty="0" sz="2400" spc="30">
                <a:latin typeface="宋体"/>
                <a:cs typeface="宋体"/>
              </a:rPr>
              <a:t>。</a:t>
            </a:r>
            <a:r>
              <a:rPr dirty="0" sz="2400">
                <a:latin typeface="宋体"/>
                <a:cs typeface="宋体"/>
              </a:rPr>
              <a:t>故方程为</a:t>
            </a:r>
            <a:r>
              <a:rPr dirty="0" sz="2400" spc="-610">
                <a:latin typeface="宋体"/>
                <a:cs typeface="宋体"/>
              </a:rPr>
              <a:t> </a:t>
            </a:r>
            <a:r>
              <a:rPr dirty="0" sz="240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11303" y="1455673"/>
            <a:ext cx="387350" cy="1035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100"/>
              </a:spcBef>
            </a:pPr>
            <a:r>
              <a:rPr dirty="0" baseline="-15046" sz="3600" spc="-359" i="1">
                <a:latin typeface="Arial"/>
                <a:cs typeface="Arial"/>
              </a:rPr>
              <a:t>x</a:t>
            </a:r>
            <a:r>
              <a:rPr dirty="0" sz="2400" spc="-240">
                <a:latin typeface="Times New Roman"/>
                <a:cs typeface="Times New Roman"/>
              </a:rPr>
              <a:t>ˆ</a:t>
            </a:r>
            <a:r>
              <a:rPr dirty="0" baseline="-40123" sz="2700" spc="-359">
                <a:latin typeface="Arial"/>
                <a:cs typeface="Arial"/>
              </a:rPr>
              <a:t>2</a:t>
            </a:r>
            <a:endParaRPr baseline="-40123" sz="27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190"/>
              </a:spcBef>
            </a:pPr>
            <a:r>
              <a:rPr dirty="0" baseline="-15046" sz="3600" spc="-359" i="1">
                <a:latin typeface="Arial"/>
                <a:cs typeface="Arial"/>
              </a:rPr>
              <a:t>y</a:t>
            </a:r>
            <a:r>
              <a:rPr dirty="0" sz="2400" spc="-240">
                <a:latin typeface="Times New Roman"/>
                <a:cs typeface="Times New Roman"/>
              </a:rPr>
              <a:t>ˆ</a:t>
            </a:r>
            <a:r>
              <a:rPr dirty="0" baseline="-40123" sz="2700" spc="-359">
                <a:latin typeface="Arial"/>
                <a:cs typeface="Arial"/>
              </a:rPr>
              <a:t>2</a:t>
            </a:r>
            <a:endParaRPr baseline="-40123" sz="2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54787" y="1443482"/>
            <a:ext cx="3710304" cy="1130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77895">
              <a:lnSpc>
                <a:spcPts val="1455"/>
              </a:lnSpc>
              <a:spcBef>
                <a:spcPts val="100"/>
              </a:spcBef>
            </a:pPr>
            <a:r>
              <a:rPr dirty="0" sz="1800" spc="30">
                <a:latin typeface="Times New Roman"/>
                <a:cs typeface="Times New Roman"/>
              </a:rPr>
              <a:t>–</a:t>
            </a:r>
            <a:r>
              <a:rPr dirty="0" sz="1800" spc="30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marL="57150">
              <a:lnSpc>
                <a:spcPts val="2175"/>
              </a:lnSpc>
              <a:tabLst>
                <a:tab pos="381635" algn="l"/>
                <a:tab pos="2068195" algn="l"/>
                <a:tab pos="2393315" algn="l"/>
              </a:tabLst>
            </a:pP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 </a:t>
            </a:r>
            <a:r>
              <a:rPr dirty="0" sz="2400">
                <a:latin typeface="Times New Roman"/>
                <a:cs typeface="Times New Roman"/>
              </a:rPr>
              <a:t>– 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24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 </a:t>
            </a:r>
            <a:r>
              <a:rPr dirty="0" sz="2400">
                <a:latin typeface="Times New Roman"/>
                <a:cs typeface="Times New Roman"/>
              </a:rPr>
              <a:t>–</a:t>
            </a:r>
            <a:r>
              <a:rPr dirty="0" sz="2400" spc="25">
                <a:latin typeface="Times New Roman"/>
                <a:cs typeface="Times New Roman"/>
              </a:rPr>
              <a:t> </a:t>
            </a:r>
            <a:r>
              <a:rPr dirty="0" sz="2400" spc="75" i="1">
                <a:latin typeface="Arial"/>
                <a:cs typeface="Arial"/>
              </a:rPr>
              <a:t>y</a:t>
            </a:r>
            <a:r>
              <a:rPr dirty="0" baseline="-21604" sz="2700" spc="112">
                <a:latin typeface="Arial"/>
                <a:cs typeface="Arial"/>
              </a:rPr>
              <a:t>1</a:t>
            </a:r>
            <a:r>
              <a:rPr dirty="0" sz="2400" spc="75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3498215">
              <a:lnSpc>
                <a:spcPts val="1455"/>
              </a:lnSpc>
              <a:spcBef>
                <a:spcPts val="1440"/>
              </a:spcBef>
            </a:pPr>
            <a:r>
              <a:rPr dirty="0" sz="1800" spc="30">
                <a:latin typeface="Times New Roman"/>
                <a:cs typeface="Times New Roman"/>
              </a:rPr>
              <a:t>–</a:t>
            </a:r>
            <a:r>
              <a:rPr dirty="0" sz="1800" spc="30" i="1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ts val="2175"/>
              </a:lnSpc>
              <a:tabLst>
                <a:tab pos="361315" algn="l"/>
                <a:tab pos="2069464" algn="l"/>
                <a:tab pos="2393315" algn="l"/>
              </a:tabLst>
            </a:pPr>
            <a:r>
              <a:rPr dirty="0" sz="2400">
                <a:latin typeface="Times New Roman"/>
                <a:cs typeface="Times New Roman"/>
              </a:rPr>
              <a:t>=	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 </a:t>
            </a:r>
            <a:r>
              <a:rPr dirty="0" sz="2400">
                <a:latin typeface="Times New Roman"/>
                <a:cs typeface="Times New Roman"/>
              </a:rPr>
              <a:t>+ </a:t>
            </a:r>
            <a:r>
              <a:rPr dirty="0" sz="2400" spc="40" i="1">
                <a:latin typeface="Arial"/>
                <a:cs typeface="Arial"/>
              </a:rPr>
              <a:t>x</a:t>
            </a:r>
            <a:r>
              <a:rPr dirty="0" baseline="-21604" sz="2700" spc="60">
                <a:latin typeface="Arial"/>
                <a:cs typeface="Arial"/>
              </a:rPr>
              <a:t>1</a:t>
            </a:r>
            <a:r>
              <a:rPr dirty="0" baseline="-21604" sz="2700" spc="-232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tan</a:t>
            </a:r>
            <a:r>
              <a:rPr dirty="0" sz="2400" spc="-425">
                <a:latin typeface="Arial"/>
                <a:cs typeface="Arial"/>
              </a:rPr>
              <a:t> </a:t>
            </a:r>
            <a:r>
              <a:rPr dirty="0" sz="2400">
                <a:latin typeface="Symbol"/>
                <a:cs typeface="Symbol"/>
              </a:rPr>
              <a:t></a:t>
            </a:r>
            <a:r>
              <a:rPr dirty="0" sz="2400">
                <a:latin typeface="Times New Roman"/>
                <a:cs typeface="Times New Roman"/>
              </a:rPr>
              <a:t>	=	</a:t>
            </a:r>
            <a:r>
              <a:rPr dirty="0" sz="2400" spc="40" i="1">
                <a:latin typeface="Arial"/>
                <a:cs typeface="Arial"/>
              </a:rPr>
              <a:t>y</a:t>
            </a:r>
            <a:r>
              <a:rPr dirty="0" baseline="-21604" sz="2700" spc="60">
                <a:latin typeface="Arial"/>
                <a:cs typeface="Arial"/>
              </a:rPr>
              <a:t>1 </a:t>
            </a:r>
            <a:r>
              <a:rPr dirty="0" sz="2400">
                <a:latin typeface="Times New Roman"/>
                <a:cs typeface="Times New Roman"/>
              </a:rPr>
              <a:t>+</a:t>
            </a:r>
            <a:r>
              <a:rPr dirty="0" sz="2400" spc="25">
                <a:latin typeface="Times New Roman"/>
                <a:cs typeface="Times New Roman"/>
              </a:rPr>
              <a:t> </a:t>
            </a:r>
            <a:r>
              <a:rPr dirty="0" sz="2400" spc="70" i="1">
                <a:latin typeface="Arial"/>
                <a:cs typeface="Arial"/>
              </a:rPr>
              <a:t>x</a:t>
            </a:r>
            <a:r>
              <a:rPr dirty="0" baseline="-21604" sz="2700" spc="104">
                <a:latin typeface="Arial"/>
                <a:cs typeface="Arial"/>
              </a:rPr>
              <a:t>1</a:t>
            </a:r>
            <a:r>
              <a:rPr dirty="0" sz="2400" spc="7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bob</dc:creator>
  <dc:title>TheCORDICAlgorithm.fm</dc:title>
  <dcterms:created xsi:type="dcterms:W3CDTF">2021-04-06T07:08:17Z</dcterms:created>
  <dcterms:modified xsi:type="dcterms:W3CDTF">2021-04-06T07:08:17Z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1998-11-14T00:00:00Z</vt:filetime>
  </property>
  <property fmtid="{D5CDD505-2E9C-101B-9397-08002B2CF9AE}" pid="3" name="Creator">
    <vt:lpwstr>FrameMaker 7.2</vt:lpwstr>
  </property>
  <property fmtid="{D5CDD505-2E9C-101B-9397-08002B2CF9AE}" pid="4" name="LastSaved">
    <vt:filetime>2021-04-06T00:00:00Z</vt:filetime>
  </property>
</Properties>
</file>